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6" r:id="rId2"/>
  </p:sldMasterIdLst>
  <p:notesMasterIdLst>
    <p:notesMasterId r:id="rId58"/>
  </p:notesMasterIdLst>
  <p:sldIdLst>
    <p:sldId id="256" r:id="rId3"/>
    <p:sldId id="257" r:id="rId4"/>
    <p:sldId id="270" r:id="rId5"/>
    <p:sldId id="275" r:id="rId6"/>
    <p:sldId id="271" r:id="rId7"/>
    <p:sldId id="272" r:id="rId8"/>
    <p:sldId id="273" r:id="rId9"/>
    <p:sldId id="274" r:id="rId10"/>
    <p:sldId id="276" r:id="rId11"/>
    <p:sldId id="277" r:id="rId12"/>
    <p:sldId id="278" r:id="rId13"/>
    <p:sldId id="279" r:id="rId14"/>
    <p:sldId id="280" r:id="rId15"/>
    <p:sldId id="281" r:id="rId16"/>
    <p:sldId id="284" r:id="rId17"/>
    <p:sldId id="285" r:id="rId18"/>
    <p:sldId id="286" r:id="rId19"/>
    <p:sldId id="287" r:id="rId20"/>
    <p:sldId id="288" r:id="rId21"/>
    <p:sldId id="289" r:id="rId22"/>
    <p:sldId id="282" r:id="rId23"/>
    <p:sldId id="290" r:id="rId24"/>
    <p:sldId id="283" r:id="rId25"/>
    <p:sldId id="291" r:id="rId26"/>
    <p:sldId id="292" r:id="rId27"/>
    <p:sldId id="294" r:id="rId28"/>
    <p:sldId id="268"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269"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78276" autoAdjust="0"/>
  </p:normalViewPr>
  <p:slideViewPr>
    <p:cSldViewPr>
      <p:cViewPr varScale="1">
        <p:scale>
          <a:sx n="58" d="100"/>
          <a:sy n="58" d="100"/>
        </p:scale>
        <p:origin x="190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21B51A-3FA7-4F10-90FE-9D56F16744DB}" type="doc">
      <dgm:prSet loTypeId="urn:microsoft.com/office/officeart/2005/8/layout/radial6" loCatId="cycle" qsTypeId="urn:microsoft.com/office/officeart/2005/8/quickstyle/simple5" qsCatId="simple" csTypeId="urn:microsoft.com/office/officeart/2005/8/colors/colorful2" csCatId="colorful" phldr="1"/>
      <dgm:spPr/>
      <dgm:t>
        <a:bodyPr/>
        <a:lstStyle/>
        <a:p>
          <a:endParaRPr lang="en-US"/>
        </a:p>
      </dgm:t>
    </dgm:pt>
    <dgm:pt modelId="{C111FABC-C490-425E-9580-0115889B2448}">
      <dgm:prSet phldrT="[Text]"/>
      <dgm:spPr/>
      <dgm:t>
        <a:bodyPr/>
        <a:lstStyle/>
        <a:p>
          <a:r>
            <a:rPr lang="en-US" dirty="0" smtClean="0">
              <a:solidFill>
                <a:schemeClr val="tx1"/>
              </a:solidFill>
            </a:rPr>
            <a:t>LMS</a:t>
          </a:r>
          <a:endParaRPr lang="en-US" dirty="0">
            <a:solidFill>
              <a:schemeClr val="tx1"/>
            </a:solidFill>
          </a:endParaRPr>
        </a:p>
      </dgm:t>
    </dgm:pt>
    <dgm:pt modelId="{A1F7C51E-6F52-402B-A26B-13B6253BCF9E}" type="parTrans" cxnId="{A0AC7E30-224F-453A-943F-8290FCC1137D}">
      <dgm:prSet/>
      <dgm:spPr/>
      <dgm:t>
        <a:bodyPr/>
        <a:lstStyle/>
        <a:p>
          <a:endParaRPr lang="en-US"/>
        </a:p>
      </dgm:t>
    </dgm:pt>
    <dgm:pt modelId="{E43FFE79-1E69-4A96-90C6-642636745511}" type="sibTrans" cxnId="{A0AC7E30-224F-453A-943F-8290FCC1137D}">
      <dgm:prSet/>
      <dgm:spPr/>
      <dgm:t>
        <a:bodyPr/>
        <a:lstStyle/>
        <a:p>
          <a:endParaRPr lang="en-US"/>
        </a:p>
      </dgm:t>
    </dgm:pt>
    <dgm:pt modelId="{6DE94186-383B-4871-BFFC-B4DE4BC63CDE}">
      <dgm:prSet phldrT="[Text]"/>
      <dgm:spPr/>
      <dgm:t>
        <a:bodyPr/>
        <a:lstStyle/>
        <a:p>
          <a:r>
            <a:rPr lang="en-US" dirty="0" smtClean="0">
              <a:solidFill>
                <a:schemeClr val="tx1"/>
              </a:solidFill>
            </a:rPr>
            <a:t>Experience</a:t>
          </a:r>
          <a:endParaRPr lang="en-US" dirty="0">
            <a:solidFill>
              <a:schemeClr val="tx1"/>
            </a:solidFill>
          </a:endParaRPr>
        </a:p>
      </dgm:t>
    </dgm:pt>
    <dgm:pt modelId="{BFC7291A-65AD-4A09-A47B-87A0FAA48B92}" type="parTrans" cxnId="{7889B715-C583-4A88-96A2-C6ED53D664E0}">
      <dgm:prSet/>
      <dgm:spPr/>
      <dgm:t>
        <a:bodyPr/>
        <a:lstStyle/>
        <a:p>
          <a:endParaRPr lang="en-US"/>
        </a:p>
      </dgm:t>
    </dgm:pt>
    <dgm:pt modelId="{83B1E9F9-68DD-4FDF-BAA4-558FCEB31DEA}" type="sibTrans" cxnId="{7889B715-C583-4A88-96A2-C6ED53D664E0}">
      <dgm:prSet/>
      <dgm:spPr/>
      <dgm:t>
        <a:bodyPr/>
        <a:lstStyle/>
        <a:p>
          <a:endParaRPr lang="en-US"/>
        </a:p>
      </dgm:t>
    </dgm:pt>
    <dgm:pt modelId="{D5B1AC36-156C-4BEC-A8B3-6D54BF29D36F}">
      <dgm:prSet phldrT="[Text]"/>
      <dgm:spPr/>
      <dgm:t>
        <a:bodyPr/>
        <a:lstStyle/>
        <a:p>
          <a:r>
            <a:rPr lang="en-US" dirty="0" smtClean="0">
              <a:solidFill>
                <a:schemeClr val="tx1"/>
              </a:solidFill>
            </a:rPr>
            <a:t>Extend</a:t>
          </a:r>
          <a:endParaRPr lang="en-US" dirty="0">
            <a:solidFill>
              <a:schemeClr val="tx1"/>
            </a:solidFill>
          </a:endParaRPr>
        </a:p>
      </dgm:t>
    </dgm:pt>
    <dgm:pt modelId="{D92AD5DE-7983-4590-99E0-81833EBB2425}" type="parTrans" cxnId="{03A52D6D-3DFC-42C7-8300-1A816C645DF8}">
      <dgm:prSet/>
      <dgm:spPr/>
      <dgm:t>
        <a:bodyPr/>
        <a:lstStyle/>
        <a:p>
          <a:endParaRPr lang="en-US"/>
        </a:p>
      </dgm:t>
    </dgm:pt>
    <dgm:pt modelId="{DCCBDF46-84EE-42F7-BF1F-2066D2D49A9D}" type="sibTrans" cxnId="{03A52D6D-3DFC-42C7-8300-1A816C645DF8}">
      <dgm:prSet/>
      <dgm:spPr/>
      <dgm:t>
        <a:bodyPr/>
        <a:lstStyle/>
        <a:p>
          <a:endParaRPr lang="en-US"/>
        </a:p>
      </dgm:t>
    </dgm:pt>
    <dgm:pt modelId="{E368FB98-C051-4531-9F82-3940A9908408}">
      <dgm:prSet phldrT="[Text]"/>
      <dgm:spPr/>
      <dgm:t>
        <a:bodyPr/>
        <a:lstStyle/>
        <a:p>
          <a:r>
            <a:rPr lang="en-US" dirty="0" smtClean="0">
              <a:solidFill>
                <a:schemeClr val="tx1"/>
              </a:solidFill>
            </a:rPr>
            <a:t>Evaluate</a:t>
          </a:r>
          <a:endParaRPr lang="en-US" dirty="0">
            <a:solidFill>
              <a:schemeClr val="tx1"/>
            </a:solidFill>
          </a:endParaRPr>
        </a:p>
      </dgm:t>
    </dgm:pt>
    <dgm:pt modelId="{5B3DA564-D2D2-4283-BEF7-8544E45779FA}" type="parTrans" cxnId="{0341F1FB-4C7C-4FD1-860E-5815BCE9FB48}">
      <dgm:prSet/>
      <dgm:spPr/>
      <dgm:t>
        <a:bodyPr/>
        <a:lstStyle/>
        <a:p>
          <a:endParaRPr lang="en-US"/>
        </a:p>
      </dgm:t>
    </dgm:pt>
    <dgm:pt modelId="{0FE750AA-A9C2-4834-AA34-11CB050B46C2}" type="sibTrans" cxnId="{0341F1FB-4C7C-4FD1-860E-5815BCE9FB48}">
      <dgm:prSet/>
      <dgm:spPr/>
      <dgm:t>
        <a:bodyPr/>
        <a:lstStyle/>
        <a:p>
          <a:endParaRPr lang="en-US"/>
        </a:p>
      </dgm:t>
    </dgm:pt>
    <dgm:pt modelId="{BD0BFA2A-DA94-4F16-9E28-0DB11F821AFC}">
      <dgm:prSet phldrT="[Text]"/>
      <dgm:spPr/>
      <dgm:t>
        <a:bodyPr/>
        <a:lstStyle/>
        <a:p>
          <a:r>
            <a:rPr lang="en-US" dirty="0" smtClean="0">
              <a:solidFill>
                <a:schemeClr val="tx1"/>
              </a:solidFill>
            </a:rPr>
            <a:t>Engage</a:t>
          </a:r>
          <a:endParaRPr lang="en-US" dirty="0">
            <a:solidFill>
              <a:schemeClr val="tx1"/>
            </a:solidFill>
          </a:endParaRPr>
        </a:p>
      </dgm:t>
    </dgm:pt>
    <dgm:pt modelId="{8548C0AE-BC09-4250-95A3-12B1EDCFCFEB}" type="sibTrans" cxnId="{603346FE-9862-48B1-BF75-28846546D247}">
      <dgm:prSet/>
      <dgm:spPr/>
      <dgm:t>
        <a:bodyPr/>
        <a:lstStyle/>
        <a:p>
          <a:endParaRPr lang="en-US"/>
        </a:p>
      </dgm:t>
    </dgm:pt>
    <dgm:pt modelId="{16762054-7F66-4E33-9FA6-4C1A450FB492}" type="parTrans" cxnId="{603346FE-9862-48B1-BF75-28846546D247}">
      <dgm:prSet/>
      <dgm:spPr/>
      <dgm:t>
        <a:bodyPr/>
        <a:lstStyle/>
        <a:p>
          <a:endParaRPr lang="en-US"/>
        </a:p>
      </dgm:t>
    </dgm:pt>
    <dgm:pt modelId="{CE08FFDC-8BCA-43F3-BB75-5E3B521DFFCB}" type="pres">
      <dgm:prSet presAssocID="{4521B51A-3FA7-4F10-90FE-9D56F16744DB}" presName="Name0" presStyleCnt="0">
        <dgm:presLayoutVars>
          <dgm:chMax val="1"/>
          <dgm:dir/>
          <dgm:animLvl val="ctr"/>
          <dgm:resizeHandles val="exact"/>
        </dgm:presLayoutVars>
      </dgm:prSet>
      <dgm:spPr/>
      <dgm:t>
        <a:bodyPr/>
        <a:lstStyle/>
        <a:p>
          <a:endParaRPr lang="en-US"/>
        </a:p>
      </dgm:t>
    </dgm:pt>
    <dgm:pt modelId="{C7D62CA2-4ACA-4ED8-9114-C02069C1F420}" type="pres">
      <dgm:prSet presAssocID="{C111FABC-C490-425E-9580-0115889B2448}" presName="centerShape" presStyleLbl="node0" presStyleIdx="0" presStyleCnt="1"/>
      <dgm:spPr/>
      <dgm:t>
        <a:bodyPr/>
        <a:lstStyle/>
        <a:p>
          <a:endParaRPr lang="en-US"/>
        </a:p>
      </dgm:t>
    </dgm:pt>
    <dgm:pt modelId="{546AF845-0630-410E-A33E-DCD151275953}" type="pres">
      <dgm:prSet presAssocID="{BD0BFA2A-DA94-4F16-9E28-0DB11F821AFC}" presName="node" presStyleLbl="node1" presStyleIdx="0" presStyleCnt="4">
        <dgm:presLayoutVars>
          <dgm:bulletEnabled val="1"/>
        </dgm:presLayoutVars>
      </dgm:prSet>
      <dgm:spPr/>
      <dgm:t>
        <a:bodyPr/>
        <a:lstStyle/>
        <a:p>
          <a:endParaRPr lang="en-US"/>
        </a:p>
      </dgm:t>
    </dgm:pt>
    <dgm:pt modelId="{B2A13217-4958-48CF-87FF-57789DD6ED10}" type="pres">
      <dgm:prSet presAssocID="{BD0BFA2A-DA94-4F16-9E28-0DB11F821AFC}" presName="dummy" presStyleCnt="0"/>
      <dgm:spPr/>
    </dgm:pt>
    <dgm:pt modelId="{4A1346A4-D142-4F82-A223-3381351C8A68}" type="pres">
      <dgm:prSet presAssocID="{8548C0AE-BC09-4250-95A3-12B1EDCFCFEB}" presName="sibTrans" presStyleLbl="sibTrans2D1" presStyleIdx="0" presStyleCnt="4"/>
      <dgm:spPr/>
      <dgm:t>
        <a:bodyPr/>
        <a:lstStyle/>
        <a:p>
          <a:endParaRPr lang="en-US"/>
        </a:p>
      </dgm:t>
    </dgm:pt>
    <dgm:pt modelId="{E3E97E40-605A-4972-909C-D887A683B4F6}" type="pres">
      <dgm:prSet presAssocID="{6DE94186-383B-4871-BFFC-B4DE4BC63CDE}" presName="node" presStyleLbl="node1" presStyleIdx="1" presStyleCnt="4">
        <dgm:presLayoutVars>
          <dgm:bulletEnabled val="1"/>
        </dgm:presLayoutVars>
      </dgm:prSet>
      <dgm:spPr/>
      <dgm:t>
        <a:bodyPr/>
        <a:lstStyle/>
        <a:p>
          <a:endParaRPr lang="en-US"/>
        </a:p>
      </dgm:t>
    </dgm:pt>
    <dgm:pt modelId="{019C078F-51DC-4967-863A-482D9FB4EA8D}" type="pres">
      <dgm:prSet presAssocID="{6DE94186-383B-4871-BFFC-B4DE4BC63CDE}" presName="dummy" presStyleCnt="0"/>
      <dgm:spPr/>
    </dgm:pt>
    <dgm:pt modelId="{6D657B98-C5ED-4957-8946-CC8CA16670A9}" type="pres">
      <dgm:prSet presAssocID="{83B1E9F9-68DD-4FDF-BAA4-558FCEB31DEA}" presName="sibTrans" presStyleLbl="sibTrans2D1" presStyleIdx="1" presStyleCnt="4"/>
      <dgm:spPr/>
      <dgm:t>
        <a:bodyPr/>
        <a:lstStyle/>
        <a:p>
          <a:endParaRPr lang="en-US"/>
        </a:p>
      </dgm:t>
    </dgm:pt>
    <dgm:pt modelId="{C03D1CC3-9333-4ED1-9537-2E457F32FFAD}" type="pres">
      <dgm:prSet presAssocID="{D5B1AC36-156C-4BEC-A8B3-6D54BF29D36F}" presName="node" presStyleLbl="node1" presStyleIdx="2" presStyleCnt="4">
        <dgm:presLayoutVars>
          <dgm:bulletEnabled val="1"/>
        </dgm:presLayoutVars>
      </dgm:prSet>
      <dgm:spPr/>
      <dgm:t>
        <a:bodyPr/>
        <a:lstStyle/>
        <a:p>
          <a:endParaRPr lang="en-US"/>
        </a:p>
      </dgm:t>
    </dgm:pt>
    <dgm:pt modelId="{3781837F-756C-41E6-B187-CA3BDC5DBDB6}" type="pres">
      <dgm:prSet presAssocID="{D5B1AC36-156C-4BEC-A8B3-6D54BF29D36F}" presName="dummy" presStyleCnt="0"/>
      <dgm:spPr/>
    </dgm:pt>
    <dgm:pt modelId="{770183FB-485C-4EFC-8E7D-4ED29CAC74F8}" type="pres">
      <dgm:prSet presAssocID="{DCCBDF46-84EE-42F7-BF1F-2066D2D49A9D}" presName="sibTrans" presStyleLbl="sibTrans2D1" presStyleIdx="2" presStyleCnt="4"/>
      <dgm:spPr/>
      <dgm:t>
        <a:bodyPr/>
        <a:lstStyle/>
        <a:p>
          <a:endParaRPr lang="en-US"/>
        </a:p>
      </dgm:t>
    </dgm:pt>
    <dgm:pt modelId="{C0A387D3-B54D-4A47-AAF9-580010E16A07}" type="pres">
      <dgm:prSet presAssocID="{E368FB98-C051-4531-9F82-3940A9908408}" presName="node" presStyleLbl="node1" presStyleIdx="3" presStyleCnt="4">
        <dgm:presLayoutVars>
          <dgm:bulletEnabled val="1"/>
        </dgm:presLayoutVars>
      </dgm:prSet>
      <dgm:spPr/>
      <dgm:t>
        <a:bodyPr/>
        <a:lstStyle/>
        <a:p>
          <a:endParaRPr lang="en-US"/>
        </a:p>
      </dgm:t>
    </dgm:pt>
    <dgm:pt modelId="{45E8AD5E-68B3-4E3F-B65B-68EBCAD89A9D}" type="pres">
      <dgm:prSet presAssocID="{E368FB98-C051-4531-9F82-3940A9908408}" presName="dummy" presStyleCnt="0"/>
      <dgm:spPr/>
    </dgm:pt>
    <dgm:pt modelId="{AE3E4899-B602-459D-B5DF-ECA5B9AF23DE}" type="pres">
      <dgm:prSet presAssocID="{0FE750AA-A9C2-4834-AA34-11CB050B46C2}" presName="sibTrans" presStyleLbl="sibTrans2D1" presStyleIdx="3" presStyleCnt="4"/>
      <dgm:spPr/>
      <dgm:t>
        <a:bodyPr/>
        <a:lstStyle/>
        <a:p>
          <a:endParaRPr lang="en-US"/>
        </a:p>
      </dgm:t>
    </dgm:pt>
  </dgm:ptLst>
  <dgm:cxnLst>
    <dgm:cxn modelId="{D9418DA8-A4B7-4599-BCC8-659F4E3DEBF2}" type="presOf" srcId="{4521B51A-3FA7-4F10-90FE-9D56F16744DB}" destId="{CE08FFDC-8BCA-43F3-BB75-5E3B521DFFCB}" srcOrd="0" destOrd="0" presId="urn:microsoft.com/office/officeart/2005/8/layout/radial6"/>
    <dgm:cxn modelId="{0341F1FB-4C7C-4FD1-860E-5815BCE9FB48}" srcId="{C111FABC-C490-425E-9580-0115889B2448}" destId="{E368FB98-C051-4531-9F82-3940A9908408}" srcOrd="3" destOrd="0" parTransId="{5B3DA564-D2D2-4283-BEF7-8544E45779FA}" sibTransId="{0FE750AA-A9C2-4834-AA34-11CB050B46C2}"/>
    <dgm:cxn modelId="{47B00C43-CEEE-4741-900C-55D5E089210D}" type="presOf" srcId="{E368FB98-C051-4531-9F82-3940A9908408}" destId="{C0A387D3-B54D-4A47-AAF9-580010E16A07}" srcOrd="0" destOrd="0" presId="urn:microsoft.com/office/officeart/2005/8/layout/radial6"/>
    <dgm:cxn modelId="{03A52D6D-3DFC-42C7-8300-1A816C645DF8}" srcId="{C111FABC-C490-425E-9580-0115889B2448}" destId="{D5B1AC36-156C-4BEC-A8B3-6D54BF29D36F}" srcOrd="2" destOrd="0" parTransId="{D92AD5DE-7983-4590-99E0-81833EBB2425}" sibTransId="{DCCBDF46-84EE-42F7-BF1F-2066D2D49A9D}"/>
    <dgm:cxn modelId="{057FFD5E-7363-44EF-B5B6-0375BF2147AE}" type="presOf" srcId="{0FE750AA-A9C2-4834-AA34-11CB050B46C2}" destId="{AE3E4899-B602-459D-B5DF-ECA5B9AF23DE}" srcOrd="0" destOrd="0" presId="urn:microsoft.com/office/officeart/2005/8/layout/radial6"/>
    <dgm:cxn modelId="{13C8A4D4-7CBC-497A-A390-DB9A414CC9B1}" type="presOf" srcId="{DCCBDF46-84EE-42F7-BF1F-2066D2D49A9D}" destId="{770183FB-485C-4EFC-8E7D-4ED29CAC74F8}" srcOrd="0" destOrd="0" presId="urn:microsoft.com/office/officeart/2005/8/layout/radial6"/>
    <dgm:cxn modelId="{7889B715-C583-4A88-96A2-C6ED53D664E0}" srcId="{C111FABC-C490-425E-9580-0115889B2448}" destId="{6DE94186-383B-4871-BFFC-B4DE4BC63CDE}" srcOrd="1" destOrd="0" parTransId="{BFC7291A-65AD-4A09-A47B-87A0FAA48B92}" sibTransId="{83B1E9F9-68DD-4FDF-BAA4-558FCEB31DEA}"/>
    <dgm:cxn modelId="{BCC78400-A50B-4ACD-912C-23DACD50099F}" type="presOf" srcId="{D5B1AC36-156C-4BEC-A8B3-6D54BF29D36F}" destId="{C03D1CC3-9333-4ED1-9537-2E457F32FFAD}" srcOrd="0" destOrd="0" presId="urn:microsoft.com/office/officeart/2005/8/layout/radial6"/>
    <dgm:cxn modelId="{917C29F8-D8E1-471C-AD06-A4AE6BD78720}" type="presOf" srcId="{83B1E9F9-68DD-4FDF-BAA4-558FCEB31DEA}" destId="{6D657B98-C5ED-4957-8946-CC8CA16670A9}" srcOrd="0" destOrd="0" presId="urn:microsoft.com/office/officeart/2005/8/layout/radial6"/>
    <dgm:cxn modelId="{94760F75-C02D-471C-BCF8-4BEA0B7A4B36}" type="presOf" srcId="{BD0BFA2A-DA94-4F16-9E28-0DB11F821AFC}" destId="{546AF845-0630-410E-A33E-DCD151275953}" srcOrd="0" destOrd="0" presId="urn:microsoft.com/office/officeart/2005/8/layout/radial6"/>
    <dgm:cxn modelId="{A0AC7E30-224F-453A-943F-8290FCC1137D}" srcId="{4521B51A-3FA7-4F10-90FE-9D56F16744DB}" destId="{C111FABC-C490-425E-9580-0115889B2448}" srcOrd="0" destOrd="0" parTransId="{A1F7C51E-6F52-402B-A26B-13B6253BCF9E}" sibTransId="{E43FFE79-1E69-4A96-90C6-642636745511}"/>
    <dgm:cxn modelId="{603346FE-9862-48B1-BF75-28846546D247}" srcId="{C111FABC-C490-425E-9580-0115889B2448}" destId="{BD0BFA2A-DA94-4F16-9E28-0DB11F821AFC}" srcOrd="0" destOrd="0" parTransId="{16762054-7F66-4E33-9FA6-4C1A450FB492}" sibTransId="{8548C0AE-BC09-4250-95A3-12B1EDCFCFEB}"/>
    <dgm:cxn modelId="{E6B42085-CEAF-4AD0-8D98-835C21A7C92C}" type="presOf" srcId="{C111FABC-C490-425E-9580-0115889B2448}" destId="{C7D62CA2-4ACA-4ED8-9114-C02069C1F420}" srcOrd="0" destOrd="0" presId="urn:microsoft.com/office/officeart/2005/8/layout/radial6"/>
    <dgm:cxn modelId="{7382022E-EF62-4FBB-AE3D-F1640D0524A3}" type="presOf" srcId="{8548C0AE-BC09-4250-95A3-12B1EDCFCFEB}" destId="{4A1346A4-D142-4F82-A223-3381351C8A68}" srcOrd="0" destOrd="0" presId="urn:microsoft.com/office/officeart/2005/8/layout/radial6"/>
    <dgm:cxn modelId="{CD5FBE5B-0987-488F-AB8D-E889641C58AE}" type="presOf" srcId="{6DE94186-383B-4871-BFFC-B4DE4BC63CDE}" destId="{E3E97E40-605A-4972-909C-D887A683B4F6}" srcOrd="0" destOrd="0" presId="urn:microsoft.com/office/officeart/2005/8/layout/radial6"/>
    <dgm:cxn modelId="{D7772737-B0C1-4DA1-B44F-9B5192FDAB54}" type="presParOf" srcId="{CE08FFDC-8BCA-43F3-BB75-5E3B521DFFCB}" destId="{C7D62CA2-4ACA-4ED8-9114-C02069C1F420}" srcOrd="0" destOrd="0" presId="urn:microsoft.com/office/officeart/2005/8/layout/radial6"/>
    <dgm:cxn modelId="{37FE4CEE-3A36-41B4-9B96-4EC26DD62EBA}" type="presParOf" srcId="{CE08FFDC-8BCA-43F3-BB75-5E3B521DFFCB}" destId="{546AF845-0630-410E-A33E-DCD151275953}" srcOrd="1" destOrd="0" presId="urn:microsoft.com/office/officeart/2005/8/layout/radial6"/>
    <dgm:cxn modelId="{0BD896E2-80AE-43BD-96BE-4A7F6CC7A1A3}" type="presParOf" srcId="{CE08FFDC-8BCA-43F3-BB75-5E3B521DFFCB}" destId="{B2A13217-4958-48CF-87FF-57789DD6ED10}" srcOrd="2" destOrd="0" presId="urn:microsoft.com/office/officeart/2005/8/layout/radial6"/>
    <dgm:cxn modelId="{BE315071-5B1A-4A19-AC39-DA89B42E3EA9}" type="presParOf" srcId="{CE08FFDC-8BCA-43F3-BB75-5E3B521DFFCB}" destId="{4A1346A4-D142-4F82-A223-3381351C8A68}" srcOrd="3" destOrd="0" presId="urn:microsoft.com/office/officeart/2005/8/layout/radial6"/>
    <dgm:cxn modelId="{4A42F711-63DB-46FC-BC7B-64FB98A4A8A2}" type="presParOf" srcId="{CE08FFDC-8BCA-43F3-BB75-5E3B521DFFCB}" destId="{E3E97E40-605A-4972-909C-D887A683B4F6}" srcOrd="4" destOrd="0" presId="urn:microsoft.com/office/officeart/2005/8/layout/radial6"/>
    <dgm:cxn modelId="{8649371C-2005-43DE-8893-856AF931351B}" type="presParOf" srcId="{CE08FFDC-8BCA-43F3-BB75-5E3B521DFFCB}" destId="{019C078F-51DC-4967-863A-482D9FB4EA8D}" srcOrd="5" destOrd="0" presId="urn:microsoft.com/office/officeart/2005/8/layout/radial6"/>
    <dgm:cxn modelId="{CA2C2A3F-600D-4586-9CA2-138EE9504AE0}" type="presParOf" srcId="{CE08FFDC-8BCA-43F3-BB75-5E3B521DFFCB}" destId="{6D657B98-C5ED-4957-8946-CC8CA16670A9}" srcOrd="6" destOrd="0" presId="urn:microsoft.com/office/officeart/2005/8/layout/radial6"/>
    <dgm:cxn modelId="{1102EF4E-77FE-44C1-847D-AB24D9B8652B}" type="presParOf" srcId="{CE08FFDC-8BCA-43F3-BB75-5E3B521DFFCB}" destId="{C03D1CC3-9333-4ED1-9537-2E457F32FFAD}" srcOrd="7" destOrd="0" presId="urn:microsoft.com/office/officeart/2005/8/layout/radial6"/>
    <dgm:cxn modelId="{578075EF-C5A4-4A86-99AA-D9C4502DEDF3}" type="presParOf" srcId="{CE08FFDC-8BCA-43F3-BB75-5E3B521DFFCB}" destId="{3781837F-756C-41E6-B187-CA3BDC5DBDB6}" srcOrd="8" destOrd="0" presId="urn:microsoft.com/office/officeart/2005/8/layout/radial6"/>
    <dgm:cxn modelId="{36BFF27F-E358-40BD-8FB2-7E2AFCFE1A1B}" type="presParOf" srcId="{CE08FFDC-8BCA-43F3-BB75-5E3B521DFFCB}" destId="{770183FB-485C-4EFC-8E7D-4ED29CAC74F8}" srcOrd="9" destOrd="0" presId="urn:microsoft.com/office/officeart/2005/8/layout/radial6"/>
    <dgm:cxn modelId="{402FE488-FA36-4522-BF9A-BD4994787F58}" type="presParOf" srcId="{CE08FFDC-8BCA-43F3-BB75-5E3B521DFFCB}" destId="{C0A387D3-B54D-4A47-AAF9-580010E16A07}" srcOrd="10" destOrd="0" presId="urn:microsoft.com/office/officeart/2005/8/layout/radial6"/>
    <dgm:cxn modelId="{D965E14B-68B7-4DBC-A404-B551533967FE}" type="presParOf" srcId="{CE08FFDC-8BCA-43F3-BB75-5E3B521DFFCB}" destId="{45E8AD5E-68B3-4E3F-B65B-68EBCAD89A9D}" srcOrd="11" destOrd="0" presId="urn:microsoft.com/office/officeart/2005/8/layout/radial6"/>
    <dgm:cxn modelId="{094FF7D1-EF66-4613-9468-A3AD110BF080}" type="presParOf" srcId="{CE08FFDC-8BCA-43F3-BB75-5E3B521DFFCB}" destId="{AE3E4899-B602-459D-B5DF-ECA5B9AF23DE}"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E4899-B602-459D-B5DF-ECA5B9AF23DE}">
      <dsp:nvSpPr>
        <dsp:cNvPr id="0" name=""/>
        <dsp:cNvSpPr/>
      </dsp:nvSpPr>
      <dsp:spPr>
        <a:xfrm>
          <a:off x="2335514" y="533702"/>
          <a:ext cx="3558570" cy="3558570"/>
        </a:xfrm>
        <a:prstGeom prst="blockArc">
          <a:avLst>
            <a:gd name="adj1" fmla="val 10800000"/>
            <a:gd name="adj2" fmla="val 16200000"/>
            <a:gd name="adj3" fmla="val 4644"/>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70183FB-485C-4EFC-8E7D-4ED29CAC74F8}">
      <dsp:nvSpPr>
        <dsp:cNvPr id="0" name=""/>
        <dsp:cNvSpPr/>
      </dsp:nvSpPr>
      <dsp:spPr>
        <a:xfrm>
          <a:off x="2335514" y="533702"/>
          <a:ext cx="3558570" cy="3558570"/>
        </a:xfrm>
        <a:prstGeom prst="blockArc">
          <a:avLst>
            <a:gd name="adj1" fmla="val 5400000"/>
            <a:gd name="adj2" fmla="val 10800000"/>
            <a:gd name="adj3" fmla="val 4644"/>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D657B98-C5ED-4957-8946-CC8CA16670A9}">
      <dsp:nvSpPr>
        <dsp:cNvPr id="0" name=""/>
        <dsp:cNvSpPr/>
      </dsp:nvSpPr>
      <dsp:spPr>
        <a:xfrm>
          <a:off x="2335514" y="533702"/>
          <a:ext cx="3558570" cy="3558570"/>
        </a:xfrm>
        <a:prstGeom prst="blockArc">
          <a:avLst>
            <a:gd name="adj1" fmla="val 0"/>
            <a:gd name="adj2" fmla="val 5400000"/>
            <a:gd name="adj3" fmla="val 4644"/>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A1346A4-D142-4F82-A223-3381351C8A68}">
      <dsp:nvSpPr>
        <dsp:cNvPr id="0" name=""/>
        <dsp:cNvSpPr/>
      </dsp:nvSpPr>
      <dsp:spPr>
        <a:xfrm>
          <a:off x="2335514" y="533702"/>
          <a:ext cx="3558570" cy="3558570"/>
        </a:xfrm>
        <a:prstGeom prst="blockArc">
          <a:avLst>
            <a:gd name="adj1" fmla="val 16200000"/>
            <a:gd name="adj2" fmla="val 0"/>
            <a:gd name="adj3" fmla="val 4644"/>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7D62CA2-4ACA-4ED8-9114-C02069C1F420}">
      <dsp:nvSpPr>
        <dsp:cNvPr id="0" name=""/>
        <dsp:cNvSpPr/>
      </dsp:nvSpPr>
      <dsp:spPr>
        <a:xfrm>
          <a:off x="3295054" y="1493242"/>
          <a:ext cx="1639490" cy="163949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n-US" sz="4700" kern="1200" dirty="0" smtClean="0">
              <a:solidFill>
                <a:schemeClr val="tx1"/>
              </a:solidFill>
            </a:rPr>
            <a:t>LMS</a:t>
          </a:r>
          <a:endParaRPr lang="en-US" sz="4700" kern="1200" dirty="0">
            <a:solidFill>
              <a:schemeClr val="tx1"/>
            </a:solidFill>
          </a:endParaRPr>
        </a:p>
      </dsp:txBody>
      <dsp:txXfrm>
        <a:off x="3535152" y="1733340"/>
        <a:ext cx="1159294" cy="1159294"/>
      </dsp:txXfrm>
    </dsp:sp>
    <dsp:sp modelId="{546AF845-0630-410E-A33E-DCD151275953}">
      <dsp:nvSpPr>
        <dsp:cNvPr id="0" name=""/>
        <dsp:cNvSpPr/>
      </dsp:nvSpPr>
      <dsp:spPr>
        <a:xfrm>
          <a:off x="3540978" y="1195"/>
          <a:ext cx="1147643" cy="1147643"/>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Engage</a:t>
          </a:r>
          <a:endParaRPr lang="en-US" sz="1300" kern="1200" dirty="0">
            <a:solidFill>
              <a:schemeClr val="tx1"/>
            </a:solidFill>
          </a:endParaRPr>
        </a:p>
      </dsp:txBody>
      <dsp:txXfrm>
        <a:off x="3709046" y="169263"/>
        <a:ext cx="811507" cy="811507"/>
      </dsp:txXfrm>
    </dsp:sp>
    <dsp:sp modelId="{E3E97E40-605A-4972-909C-D887A683B4F6}">
      <dsp:nvSpPr>
        <dsp:cNvPr id="0" name=""/>
        <dsp:cNvSpPr/>
      </dsp:nvSpPr>
      <dsp:spPr>
        <a:xfrm>
          <a:off x="5278948" y="1739165"/>
          <a:ext cx="1147643" cy="1147643"/>
        </a:xfrm>
        <a:prstGeom prst="ellipse">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Experience</a:t>
          </a:r>
          <a:endParaRPr lang="en-US" sz="1300" kern="1200" dirty="0">
            <a:solidFill>
              <a:schemeClr val="tx1"/>
            </a:solidFill>
          </a:endParaRPr>
        </a:p>
      </dsp:txBody>
      <dsp:txXfrm>
        <a:off x="5447016" y="1907233"/>
        <a:ext cx="811507" cy="811507"/>
      </dsp:txXfrm>
    </dsp:sp>
    <dsp:sp modelId="{C03D1CC3-9333-4ED1-9537-2E457F32FFAD}">
      <dsp:nvSpPr>
        <dsp:cNvPr id="0" name=""/>
        <dsp:cNvSpPr/>
      </dsp:nvSpPr>
      <dsp:spPr>
        <a:xfrm>
          <a:off x="3540978" y="3477135"/>
          <a:ext cx="1147643" cy="1147643"/>
        </a:xfrm>
        <a:prstGeom prst="ellipse">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Extend</a:t>
          </a:r>
          <a:endParaRPr lang="en-US" sz="1300" kern="1200" dirty="0">
            <a:solidFill>
              <a:schemeClr val="tx1"/>
            </a:solidFill>
          </a:endParaRPr>
        </a:p>
      </dsp:txBody>
      <dsp:txXfrm>
        <a:off x="3709046" y="3645203"/>
        <a:ext cx="811507" cy="811507"/>
      </dsp:txXfrm>
    </dsp:sp>
    <dsp:sp modelId="{C0A387D3-B54D-4A47-AAF9-580010E16A07}">
      <dsp:nvSpPr>
        <dsp:cNvPr id="0" name=""/>
        <dsp:cNvSpPr/>
      </dsp:nvSpPr>
      <dsp:spPr>
        <a:xfrm>
          <a:off x="1803008" y="1739165"/>
          <a:ext cx="1147643" cy="1147643"/>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Evaluate</a:t>
          </a:r>
          <a:endParaRPr lang="en-US" sz="1300" kern="1200" dirty="0">
            <a:solidFill>
              <a:schemeClr val="tx1"/>
            </a:solidFill>
          </a:endParaRPr>
        </a:p>
      </dsp:txBody>
      <dsp:txXfrm>
        <a:off x="1971076" y="1907233"/>
        <a:ext cx="811507" cy="81150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A7A704-9F1C-4FD3-85D1-57AF2D7FD0E8}" type="datetimeFigureOut">
              <a:rPr lang="en-US" smtClean="0"/>
              <a:pPr/>
              <a:t>1/28/2021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EBFB8C-BBFF-4397-A51C-1E92596422A9}" type="slidenum">
              <a:rPr lang="en-US" smtClean="0"/>
              <a:pPr/>
              <a:t>‹#›</a:t>
            </a:fld>
            <a:endParaRPr lang="en-US" dirty="0"/>
          </a:p>
        </p:txBody>
      </p:sp>
    </p:spTree>
    <p:extLst>
      <p:ext uri="{BB962C8B-B14F-4D97-AF65-F5344CB8AC3E}">
        <p14:creationId xmlns:p14="http://schemas.microsoft.com/office/powerpoint/2010/main" val="2437659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Information_and_communication_technologies_for_develop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7EBFB8C-BBFF-4397-A51C-1E92596422A9}" type="slidenum">
              <a:rPr lang="en-US" smtClean="0"/>
              <a:pPr/>
              <a:t>1</a:t>
            </a:fld>
            <a:endParaRPr lang="en-US"/>
          </a:p>
        </p:txBody>
      </p:sp>
    </p:spTree>
    <p:extLst>
      <p:ext uri="{BB962C8B-B14F-4D97-AF65-F5344CB8AC3E}">
        <p14:creationId xmlns:p14="http://schemas.microsoft.com/office/powerpoint/2010/main" val="4212738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7EBFB8C-BBFF-4397-A51C-1E92596422A9}" type="slidenum">
              <a:rPr lang="en-US" smtClean="0"/>
              <a:pPr/>
              <a:t>2</a:t>
            </a:fld>
            <a:endParaRPr lang="en-US" dirty="0"/>
          </a:p>
        </p:txBody>
      </p:sp>
    </p:spTree>
    <p:extLst>
      <p:ext uri="{BB962C8B-B14F-4D97-AF65-F5344CB8AC3E}">
        <p14:creationId xmlns:p14="http://schemas.microsoft.com/office/powerpoint/2010/main" val="1306598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7EBFB8C-BBFF-4397-A51C-1E92596422A9}" type="slidenum">
              <a:rPr lang="en-US" smtClean="0"/>
              <a:pPr/>
              <a:t>8</a:t>
            </a:fld>
            <a:endParaRPr lang="en-US" dirty="0"/>
          </a:p>
        </p:txBody>
      </p:sp>
    </p:spTree>
    <p:extLst>
      <p:ext uri="{BB962C8B-B14F-4D97-AF65-F5344CB8AC3E}">
        <p14:creationId xmlns:p14="http://schemas.microsoft.com/office/powerpoint/2010/main" val="828829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IN" dirty="0" smtClean="0"/>
              <a:t>The following ICT4D innovation have been found in Taiwan:</a:t>
            </a:r>
            <a:r>
              <a:rPr lang="en-IN" baseline="30000" dirty="0" smtClean="0">
                <a:hlinkClick r:id="rId3"/>
              </a:rPr>
              <a:t>[41]</a:t>
            </a:r>
            <a:endParaRPr lang="en-IN" dirty="0" smtClean="0"/>
          </a:p>
          <a:p>
            <a:pPr lvl="1"/>
            <a:r>
              <a:rPr lang="en-IN" dirty="0" smtClean="0"/>
              <a:t>A rice germination electronic cooker</a:t>
            </a:r>
            <a:r>
              <a:rPr lang="en-IN" baseline="30000" dirty="0" smtClean="0">
                <a:hlinkClick r:id="rId3"/>
              </a:rPr>
              <a:t>[42]</a:t>
            </a:r>
            <a:endParaRPr lang="en-IN" dirty="0" smtClean="0"/>
          </a:p>
          <a:p>
            <a:pPr lvl="1"/>
            <a:r>
              <a:rPr lang="en-IN" dirty="0" smtClean="0"/>
              <a:t>A robotic tubing-grafting system for fruit-bearing vegetable seedlings</a:t>
            </a:r>
            <a:r>
              <a:rPr lang="en-IN" baseline="30000" dirty="0" smtClean="0">
                <a:hlinkClick r:id="rId3"/>
              </a:rPr>
              <a:t>[43]</a:t>
            </a:r>
            <a:endParaRPr lang="en-IN" dirty="0" smtClean="0"/>
          </a:p>
          <a:p>
            <a:pPr lvl="1"/>
            <a:r>
              <a:rPr lang="en-IN" dirty="0" smtClean="0"/>
              <a:t>An air bubble machine and multi-functional, ultrasonic machine for fruit cleaning</a:t>
            </a:r>
            <a:r>
              <a:rPr lang="en-IN" baseline="30000" dirty="0" smtClean="0">
                <a:hlinkClick r:id="rId3"/>
              </a:rPr>
              <a:t>[44]</a:t>
            </a:r>
            <a:endParaRPr lang="en-IN" dirty="0" smtClean="0"/>
          </a:p>
          <a:p>
            <a:endParaRPr lang="en-IN" dirty="0" smtClean="0"/>
          </a:p>
          <a:p>
            <a:r>
              <a:rPr lang="en-IN" dirty="0" smtClean="0"/>
              <a:t>India</a:t>
            </a:r>
          </a:p>
          <a:p>
            <a:r>
              <a:rPr lang="en-IN" dirty="0" smtClean="0"/>
              <a:t>       ASTRA </a:t>
            </a:r>
            <a:r>
              <a:rPr lang="en-IN" i="1" dirty="0" err="1" smtClean="0"/>
              <a:t>choola</a:t>
            </a:r>
            <a:r>
              <a:rPr lang="en-IN" dirty="0" smtClean="0"/>
              <a:t>	</a:t>
            </a:r>
          </a:p>
          <a:p>
            <a:r>
              <a:rPr lang="en-IN" dirty="0" smtClean="0"/>
              <a:t>       Seeding machine</a:t>
            </a:r>
          </a:p>
          <a:p>
            <a:r>
              <a:rPr lang="en-IN" dirty="0" smtClean="0"/>
              <a:t>       Remote starting of water pumps</a:t>
            </a:r>
          </a:p>
          <a:p>
            <a:endParaRPr lang="en-IN" dirty="0" smtClean="0"/>
          </a:p>
          <a:p>
            <a:r>
              <a:rPr lang="en-IN" dirty="0" smtClean="0"/>
              <a:t>Agricultural</a:t>
            </a:r>
            <a:r>
              <a:rPr lang="en-IN" baseline="0" dirty="0" smtClean="0"/>
              <a:t> value chain</a:t>
            </a:r>
          </a:p>
          <a:p>
            <a:pPr lvl="1"/>
            <a:r>
              <a:rPr lang="en-IN" sz="1200" b="1" i="0" u="none" strike="noStrike" kern="1200" baseline="0" dirty="0" smtClean="0">
                <a:solidFill>
                  <a:schemeClr val="tx1"/>
                </a:solidFill>
                <a:latin typeface="+mn-lt"/>
                <a:ea typeface="+mn-ea"/>
                <a:cs typeface="+mn-cs"/>
              </a:rPr>
              <a:t>Deciding: </a:t>
            </a:r>
            <a:r>
              <a:rPr lang="en-IN" sz="1200" b="0" i="0" u="none" strike="noStrike" kern="1200" baseline="0" dirty="0" smtClean="0">
                <a:solidFill>
                  <a:schemeClr val="tx1"/>
                </a:solidFill>
                <a:latin typeface="+mn-lt"/>
                <a:ea typeface="+mn-ea"/>
                <a:cs typeface="+mn-cs"/>
              </a:rPr>
              <a:t>At this stage, farmers decide what crop to grow, how much land to allocate for</a:t>
            </a:r>
          </a:p>
          <a:p>
            <a:pPr lvl="1"/>
            <a:r>
              <a:rPr lang="en-IN" sz="1200" b="0" i="0" u="none" strike="noStrike" kern="1200" baseline="0" dirty="0" smtClean="0">
                <a:solidFill>
                  <a:schemeClr val="tx1"/>
                </a:solidFill>
                <a:latin typeface="+mn-lt"/>
                <a:ea typeface="+mn-ea"/>
                <a:cs typeface="+mn-cs"/>
              </a:rPr>
              <a:t>each crop, and also arrange for financing.</a:t>
            </a:r>
          </a:p>
          <a:p>
            <a:pPr lvl="1"/>
            <a:r>
              <a:rPr lang="en-IN" sz="1200" b="0" i="0" u="none" strike="noStrike" kern="1200" baseline="0" dirty="0" smtClean="0">
                <a:solidFill>
                  <a:schemeClr val="tx1"/>
                </a:solidFill>
                <a:latin typeface="+mn-lt"/>
                <a:ea typeface="+mn-ea"/>
                <a:cs typeface="+mn-cs"/>
              </a:rPr>
              <a:t>2. </a:t>
            </a:r>
            <a:r>
              <a:rPr lang="en-IN" sz="1200" b="1" i="0" u="none" strike="noStrike" kern="1200" baseline="0" dirty="0" smtClean="0">
                <a:solidFill>
                  <a:schemeClr val="tx1"/>
                </a:solidFill>
                <a:latin typeface="+mn-lt"/>
                <a:ea typeface="+mn-ea"/>
                <a:cs typeface="+mn-cs"/>
              </a:rPr>
              <a:t>Seeding: </a:t>
            </a:r>
            <a:r>
              <a:rPr lang="en-IN" sz="1200" b="0" i="0" u="none" strike="noStrike" kern="1200" baseline="0" dirty="0" smtClean="0">
                <a:solidFill>
                  <a:schemeClr val="tx1"/>
                </a:solidFill>
                <a:latin typeface="+mn-lt"/>
                <a:ea typeface="+mn-ea"/>
                <a:cs typeface="+mn-cs"/>
              </a:rPr>
              <a:t>During this stage, farmers either purchase seeds or prepare their own seeds and</a:t>
            </a:r>
          </a:p>
          <a:p>
            <a:pPr lvl="1"/>
            <a:r>
              <a:rPr lang="en-IN" sz="1200" b="0" i="0" u="none" strike="noStrike" kern="1200" baseline="0" dirty="0" smtClean="0">
                <a:solidFill>
                  <a:schemeClr val="tx1"/>
                </a:solidFill>
                <a:latin typeface="+mn-lt"/>
                <a:ea typeface="+mn-ea"/>
                <a:cs typeface="+mn-cs"/>
              </a:rPr>
              <a:t>possibly prepare a seed bed.</a:t>
            </a:r>
          </a:p>
          <a:p>
            <a:pPr lvl="1"/>
            <a:r>
              <a:rPr lang="en-IN" sz="1200" b="0" i="0" u="none" strike="noStrike" kern="1200" baseline="0" dirty="0" smtClean="0">
                <a:solidFill>
                  <a:schemeClr val="tx1"/>
                </a:solidFill>
                <a:latin typeface="+mn-lt"/>
                <a:ea typeface="+mn-ea"/>
                <a:cs typeface="+mn-cs"/>
              </a:rPr>
              <a:t>3. </a:t>
            </a:r>
            <a:r>
              <a:rPr lang="en-IN" sz="1200" b="1" i="0" u="none" strike="noStrike" kern="1200" baseline="0" dirty="0" smtClean="0">
                <a:solidFill>
                  <a:schemeClr val="tx1"/>
                </a:solidFill>
                <a:latin typeface="+mn-lt"/>
                <a:ea typeface="+mn-ea"/>
                <a:cs typeface="+mn-cs"/>
              </a:rPr>
              <a:t>Preparing and planting: </a:t>
            </a:r>
            <a:r>
              <a:rPr lang="en-IN" sz="1200" b="0" i="0" u="none" strike="noStrike" kern="1200" baseline="0" dirty="0" smtClean="0">
                <a:solidFill>
                  <a:schemeClr val="tx1"/>
                </a:solidFill>
                <a:latin typeface="+mn-lt"/>
                <a:ea typeface="+mn-ea"/>
                <a:cs typeface="+mn-cs"/>
              </a:rPr>
              <a:t>During this stage, there is land preparation using labour or</a:t>
            </a:r>
          </a:p>
          <a:p>
            <a:pPr lvl="1"/>
            <a:r>
              <a:rPr lang="en-IN" sz="1200" b="0" i="0" u="none" strike="noStrike" kern="1200" baseline="0" dirty="0" smtClean="0">
                <a:solidFill>
                  <a:schemeClr val="tx1"/>
                </a:solidFill>
                <a:latin typeface="+mn-lt"/>
                <a:ea typeface="+mn-ea"/>
                <a:cs typeface="+mn-cs"/>
              </a:rPr>
              <a:t>machines and actual planting happens.</a:t>
            </a:r>
          </a:p>
          <a:p>
            <a:pPr lvl="1"/>
            <a:r>
              <a:rPr lang="en-IN" sz="1200" b="0" i="0" u="none" strike="noStrike" kern="1200" baseline="0" dirty="0" smtClean="0">
                <a:solidFill>
                  <a:schemeClr val="tx1"/>
                </a:solidFill>
                <a:latin typeface="+mn-lt"/>
                <a:ea typeface="+mn-ea"/>
                <a:cs typeface="+mn-cs"/>
              </a:rPr>
              <a:t>4. </a:t>
            </a:r>
            <a:r>
              <a:rPr lang="en-IN" sz="1200" b="1" i="0" u="none" strike="noStrike" kern="1200" baseline="0" dirty="0" smtClean="0">
                <a:solidFill>
                  <a:schemeClr val="tx1"/>
                </a:solidFill>
                <a:latin typeface="+mn-lt"/>
                <a:ea typeface="+mn-ea"/>
                <a:cs typeface="+mn-cs"/>
              </a:rPr>
              <a:t>Growing: </a:t>
            </a:r>
            <a:r>
              <a:rPr lang="en-IN" sz="1200" b="0" i="0" u="none" strike="noStrike" kern="1200" baseline="0" dirty="0" smtClean="0">
                <a:solidFill>
                  <a:schemeClr val="tx1"/>
                </a:solidFill>
                <a:latin typeface="+mn-lt"/>
                <a:ea typeface="+mn-ea"/>
                <a:cs typeface="+mn-cs"/>
              </a:rPr>
              <a:t>At this stage, applying fertilizer, pesticides and water takes place.</a:t>
            </a:r>
          </a:p>
          <a:p>
            <a:pPr lvl="1"/>
            <a:r>
              <a:rPr lang="en-IN" sz="1200" b="0" i="0" u="none" strike="noStrike" kern="1200" baseline="0" dirty="0" smtClean="0">
                <a:solidFill>
                  <a:schemeClr val="tx1"/>
                </a:solidFill>
                <a:latin typeface="+mn-lt"/>
                <a:ea typeface="+mn-ea"/>
                <a:cs typeface="+mn-cs"/>
              </a:rPr>
              <a:t>5. </a:t>
            </a:r>
            <a:r>
              <a:rPr lang="en-IN" sz="1200" b="1" i="0" u="none" strike="noStrike" kern="1200" baseline="0" dirty="0" smtClean="0">
                <a:solidFill>
                  <a:schemeClr val="tx1"/>
                </a:solidFill>
                <a:latin typeface="+mn-lt"/>
                <a:ea typeface="+mn-ea"/>
                <a:cs typeface="+mn-cs"/>
              </a:rPr>
              <a:t>Harvesting, packing and storing: </a:t>
            </a:r>
            <a:r>
              <a:rPr lang="en-IN" sz="1200" b="0" i="0" u="none" strike="noStrike" kern="1200" baseline="0" dirty="0" smtClean="0">
                <a:solidFill>
                  <a:schemeClr val="tx1"/>
                </a:solidFill>
                <a:latin typeface="+mn-lt"/>
                <a:ea typeface="+mn-ea"/>
                <a:cs typeface="+mn-cs"/>
              </a:rPr>
              <a:t>During this stage, finding labour for harvesting,</a:t>
            </a:r>
          </a:p>
          <a:p>
            <a:pPr lvl="1"/>
            <a:r>
              <a:rPr lang="en-IN" sz="1200" b="0" i="0" u="none" strike="noStrike" kern="1200" baseline="0" dirty="0" smtClean="0">
                <a:solidFill>
                  <a:schemeClr val="tx1"/>
                </a:solidFill>
                <a:latin typeface="+mn-lt"/>
                <a:ea typeface="+mn-ea"/>
                <a:cs typeface="+mn-cs"/>
              </a:rPr>
              <a:t>finding storage and packing are the main activities.</a:t>
            </a:r>
          </a:p>
          <a:p>
            <a:pPr lvl="1"/>
            <a:r>
              <a:rPr lang="en-IN" sz="1200" b="0" i="0" u="none" strike="noStrike" kern="1200" baseline="0" dirty="0" smtClean="0">
                <a:solidFill>
                  <a:schemeClr val="tx1"/>
                </a:solidFill>
                <a:latin typeface="+mn-lt"/>
                <a:ea typeface="+mn-ea"/>
                <a:cs typeface="+mn-cs"/>
              </a:rPr>
              <a:t>6. </a:t>
            </a:r>
            <a:r>
              <a:rPr lang="en-IN" sz="1200" b="1" i="0" u="none" strike="noStrike" kern="1200" baseline="0" dirty="0" smtClean="0">
                <a:solidFill>
                  <a:schemeClr val="tx1"/>
                </a:solidFill>
                <a:latin typeface="+mn-lt"/>
                <a:ea typeface="+mn-ea"/>
                <a:cs typeface="+mn-cs"/>
              </a:rPr>
              <a:t>Selling: </a:t>
            </a:r>
            <a:r>
              <a:rPr lang="en-IN" sz="1200" b="0" i="0" u="none" strike="noStrike" kern="1200" baseline="0" dirty="0" smtClean="0">
                <a:solidFill>
                  <a:schemeClr val="tx1"/>
                </a:solidFill>
                <a:latin typeface="+mn-lt"/>
                <a:ea typeface="+mn-ea"/>
                <a:cs typeface="+mn-cs"/>
              </a:rPr>
              <a:t>In the final stage, (some) farmers check prices at the market, find a transportation</a:t>
            </a:r>
          </a:p>
          <a:p>
            <a:pPr lvl="1"/>
            <a:r>
              <a:rPr lang="en-IN" sz="1200" b="0" i="0" u="none" strike="noStrike" kern="1200" baseline="0" dirty="0" smtClean="0">
                <a:solidFill>
                  <a:schemeClr val="tx1"/>
                </a:solidFill>
                <a:latin typeface="+mn-lt"/>
                <a:ea typeface="+mn-ea"/>
                <a:cs typeface="+mn-cs"/>
              </a:rPr>
              <a:t>method, and transport the packed produce to the market and sell it.</a:t>
            </a:r>
          </a:p>
          <a:p>
            <a:pPr lvl="1"/>
            <a:endParaRPr lang="en-IN" sz="1200" b="0" i="0" u="none" strike="noStrike" kern="1200" baseline="0" dirty="0" smtClean="0">
              <a:solidFill>
                <a:schemeClr val="tx1"/>
              </a:solidFill>
              <a:latin typeface="+mn-lt"/>
              <a:ea typeface="+mn-ea"/>
              <a:cs typeface="+mn-cs"/>
            </a:endParaRPr>
          </a:p>
          <a:p>
            <a:r>
              <a:rPr lang="en-IN" sz="1200" b="0" i="0" u="none" strike="noStrike" kern="1200" baseline="0" dirty="0" smtClean="0">
                <a:solidFill>
                  <a:schemeClr val="tx1"/>
                </a:solidFill>
                <a:latin typeface="+mn-lt"/>
                <a:ea typeface="+mn-ea"/>
                <a:cs typeface="+mn-cs"/>
              </a:rPr>
              <a:t>A system of advisory services in India delivered by mobile phones whereby farmers were able to access information related to</a:t>
            </a:r>
          </a:p>
          <a:p>
            <a:r>
              <a:rPr lang="en-IN" sz="1200" b="0" i="0" u="none" strike="noStrike" kern="1200" baseline="0" dirty="0" smtClean="0">
                <a:solidFill>
                  <a:schemeClr val="tx1"/>
                </a:solidFill>
                <a:latin typeface="+mn-lt"/>
                <a:ea typeface="+mn-ea"/>
                <a:cs typeface="+mn-cs"/>
              </a:rPr>
              <a:t>crop and nutrient practices to improve their yields. This information, tailored to the needs of 450 farmers in the villages of </a:t>
            </a:r>
            <a:r>
              <a:rPr lang="en-IN" sz="1200" b="0" i="0" u="none" strike="noStrike" kern="1200" baseline="0" dirty="0" err="1" smtClean="0">
                <a:solidFill>
                  <a:schemeClr val="tx1"/>
                </a:solidFill>
                <a:latin typeface="+mn-lt"/>
                <a:ea typeface="+mn-ea"/>
                <a:cs typeface="+mn-cs"/>
              </a:rPr>
              <a:t>Sirkali</a:t>
            </a:r>
            <a:r>
              <a:rPr lang="en-IN" sz="1200" b="0" i="0" u="none" strike="noStrike" kern="1200" baseline="0" dirty="0" smtClean="0">
                <a:solidFill>
                  <a:schemeClr val="tx1"/>
                </a:solidFill>
                <a:latin typeface="+mn-lt"/>
                <a:ea typeface="+mn-ea"/>
                <a:cs typeface="+mn-cs"/>
              </a:rPr>
              <a:t> Taluk, </a:t>
            </a:r>
            <a:r>
              <a:rPr lang="en-IN" sz="1200" b="0" i="0" u="none" strike="noStrike" kern="1200" baseline="0" dirty="0" err="1" smtClean="0">
                <a:solidFill>
                  <a:schemeClr val="tx1"/>
                </a:solidFill>
                <a:latin typeface="+mn-lt"/>
                <a:ea typeface="+mn-ea"/>
                <a:cs typeface="+mn-cs"/>
              </a:rPr>
              <a:t>Nagapattinam</a:t>
            </a:r>
            <a:r>
              <a:rPr lang="en-IN" sz="1200" b="0" i="0" u="none" strike="noStrike" kern="1200" baseline="0" dirty="0" smtClean="0">
                <a:solidFill>
                  <a:schemeClr val="tx1"/>
                </a:solidFill>
                <a:latin typeface="+mn-lt"/>
                <a:ea typeface="+mn-ea"/>
                <a:cs typeface="+mn-cs"/>
              </a:rPr>
              <a:t> District, India, helped them increase their income by 15 percent</a:t>
            </a:r>
          </a:p>
          <a:p>
            <a:endParaRPr lang="en-IN" sz="1200" b="0" i="0" u="none" strike="noStrike" kern="1200" baseline="0" dirty="0" smtClean="0">
              <a:solidFill>
                <a:schemeClr val="tx1"/>
              </a:solidFill>
              <a:latin typeface="+mn-lt"/>
              <a:ea typeface="+mn-ea"/>
              <a:cs typeface="+mn-cs"/>
            </a:endParaRPr>
          </a:p>
          <a:p>
            <a:endParaRPr lang="en-IN" sz="18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7EBFB8C-BBFF-4397-A51C-1E92596422A9}" type="slidenum">
              <a:rPr lang="en-US" smtClean="0"/>
              <a:pPr/>
              <a:t>9</a:t>
            </a:fld>
            <a:endParaRPr lang="en-US" dirty="0"/>
          </a:p>
        </p:txBody>
      </p:sp>
    </p:spTree>
    <p:extLst>
      <p:ext uri="{BB962C8B-B14F-4D97-AF65-F5344CB8AC3E}">
        <p14:creationId xmlns:p14="http://schemas.microsoft.com/office/powerpoint/2010/main" val="2564008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7EBFB8C-BBFF-4397-A51C-1E92596422A9}" type="slidenum">
              <a:rPr lang="en-US" smtClean="0"/>
              <a:pPr/>
              <a:t>27</a:t>
            </a:fld>
            <a:endParaRPr lang="en-US"/>
          </a:p>
        </p:txBody>
      </p:sp>
    </p:spTree>
    <p:extLst>
      <p:ext uri="{BB962C8B-B14F-4D97-AF65-F5344CB8AC3E}">
        <p14:creationId xmlns:p14="http://schemas.microsoft.com/office/powerpoint/2010/main" val="2823793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7EBFB8C-BBFF-4397-A51C-1E92596422A9}" type="slidenum">
              <a:rPr lang="en-US" smtClean="0"/>
              <a:pPr/>
              <a:t>55</a:t>
            </a:fld>
            <a:endParaRPr lang="en-US"/>
          </a:p>
        </p:txBody>
      </p:sp>
    </p:spTree>
    <p:extLst>
      <p:ext uri="{BB962C8B-B14F-4D97-AF65-F5344CB8AC3E}">
        <p14:creationId xmlns:p14="http://schemas.microsoft.com/office/powerpoint/2010/main" val="497064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0A4771-C6EF-4B99-81F4-D30BE4E017A0}"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1CA-569D-40E7-8E58-026C0338B2C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0A4771-C6EF-4B99-81F4-D30BE4E017A0}"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1CA-569D-40E7-8E58-026C0338B2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0A4771-C6EF-4B99-81F4-D30BE4E017A0}"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1CA-569D-40E7-8E58-026C0338B2C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0A4771-C6EF-4B99-81F4-D30BE4E017A0}"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1CA-569D-40E7-8E58-026C0338B2C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0A4771-C6EF-4B99-81F4-D30BE4E017A0}"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1CA-569D-40E7-8E58-026C0338B2C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0A4771-C6EF-4B99-81F4-D30BE4E017A0}"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0B41CA-569D-40E7-8E58-026C0338B2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0A4771-C6EF-4B99-81F4-D30BE4E017A0}" type="datetimeFigureOut">
              <a:rPr lang="en-US" smtClean="0"/>
              <a:pPr/>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0B41CA-569D-40E7-8E58-026C0338B2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0A4771-C6EF-4B99-81F4-D30BE4E017A0}" type="datetimeFigureOut">
              <a:rPr lang="en-US" smtClean="0"/>
              <a:pPr/>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0B41CA-569D-40E7-8E58-026C0338B2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0A4771-C6EF-4B99-81F4-D30BE4E017A0}" type="datetimeFigureOut">
              <a:rPr lang="en-US" smtClean="0"/>
              <a:pPr/>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0B41CA-569D-40E7-8E58-026C0338B2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0A4771-C6EF-4B99-81F4-D30BE4E017A0}"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0B41CA-569D-40E7-8E58-026C0338B2C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0A4771-C6EF-4B99-81F4-D30BE4E017A0}"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0B41CA-569D-40E7-8E58-026C0338B2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D80A4771-C6EF-4B99-81F4-D30BE4E017A0}" type="datetimeFigureOut">
              <a:rPr lang="en-US" smtClean="0"/>
              <a:pPr algn="r"/>
              <a:t>1/28/2021</a:t>
            </a:fld>
            <a:endParaRPr lang="en-US" sz="1200">
              <a:solidFill>
                <a:schemeClr val="bg2">
                  <a:shade val="50000"/>
                </a:scheme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200">
              <a:solidFill>
                <a:schemeClr val="bg2">
                  <a:shade val="50000"/>
                </a:schemeClr>
              </a:solidFill>
              <a:effectLst/>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990B41CA-569D-40E7-8E58-026C0338B2C8}" type="slidenum">
              <a:rPr lang="en-US" smtClean="0"/>
              <a:pPr algn="ctr"/>
              <a:t>‹#›</a:t>
            </a:fld>
            <a:endParaRPr lang="en-US" sz="1200">
              <a:solidFill>
                <a:schemeClr val="bg2">
                  <a:shade val="50000"/>
                </a:schemeClr>
              </a:solidFill>
              <a:effectLst/>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5.jpeg"/><Relationship Id="rId21" Type="http://schemas.openxmlformats.org/officeDocument/2006/relationships/image" Target="../media/image29.png"/><Relationship Id="rId7" Type="http://schemas.openxmlformats.org/officeDocument/2006/relationships/oleObject" Target="../embeddings/oleObject1.bin"/><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slideLayout" Target="../slideLayouts/slideLayout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19.png"/><Relationship Id="rId5" Type="http://schemas.openxmlformats.org/officeDocument/2006/relationships/image" Target="../media/image17.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4.png"/><Relationship Id="rId19" Type="http://schemas.openxmlformats.org/officeDocument/2006/relationships/image" Target="../media/image27.png"/><Relationship Id="rId4" Type="http://schemas.openxmlformats.org/officeDocument/2006/relationships/image" Target="../media/image16.png"/><Relationship Id="rId9" Type="http://schemas.openxmlformats.org/officeDocument/2006/relationships/oleObject" Target="../embeddings/oleObject2.bin"/><Relationship Id="rId14" Type="http://schemas.openxmlformats.org/officeDocument/2006/relationships/image" Target="../media/image22.png"/><Relationship Id="rId22"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4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1.png"/><Relationship Id="rId3" Type="http://schemas.openxmlformats.org/officeDocument/2006/relationships/image" Target="../media/image57.png"/><Relationship Id="rId21" Type="http://schemas.openxmlformats.org/officeDocument/2006/relationships/image" Target="../media/image74.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image" Target="../media/image56.png"/><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7.png"/><Relationship Id="rId5" Type="http://schemas.openxmlformats.org/officeDocument/2006/relationships/image" Target="../media/image59.png"/><Relationship Id="rId15" Type="http://schemas.openxmlformats.org/officeDocument/2006/relationships/image" Target="../media/image51.png"/><Relationship Id="rId23"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2.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5.png"/></Relationships>
</file>

<file path=ppt/slides/_rels/slide4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83.png"/><Relationship Id="rId18" Type="http://schemas.openxmlformats.org/officeDocument/2006/relationships/image" Target="../media/image53.png"/><Relationship Id="rId3" Type="http://schemas.openxmlformats.org/officeDocument/2006/relationships/image" Target="../media/image45.png"/><Relationship Id="rId7" Type="http://schemas.openxmlformats.org/officeDocument/2006/relationships/image" Target="../media/image41.png"/><Relationship Id="rId12" Type="http://schemas.openxmlformats.org/officeDocument/2006/relationships/image" Target="../media/image82.png"/><Relationship Id="rId17" Type="http://schemas.openxmlformats.org/officeDocument/2006/relationships/image" Target="../media/image52.png"/><Relationship Id="rId2" Type="http://schemas.openxmlformats.org/officeDocument/2006/relationships/image" Target="../media/image79.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81.png"/><Relationship Id="rId5" Type="http://schemas.openxmlformats.org/officeDocument/2006/relationships/image" Target="../media/image43.png"/><Relationship Id="rId15" Type="http://schemas.openxmlformats.org/officeDocument/2006/relationships/image" Target="../media/image84.png"/><Relationship Id="rId10" Type="http://schemas.openxmlformats.org/officeDocument/2006/relationships/image" Target="../media/image80.png"/><Relationship Id="rId19" Type="http://schemas.openxmlformats.org/officeDocument/2006/relationships/image" Target="../media/image54.png"/><Relationship Id="rId4" Type="http://schemas.openxmlformats.org/officeDocument/2006/relationships/image" Target="../media/image46.png"/><Relationship Id="rId9" Type="http://schemas.openxmlformats.org/officeDocument/2006/relationships/image" Target="../media/image44.png"/><Relationship Id="rId1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png"/><Relationship Id="rId3" Type="http://schemas.openxmlformats.org/officeDocument/2006/relationships/image" Target="../media/image80.png"/><Relationship Id="rId7" Type="http://schemas.openxmlformats.org/officeDocument/2006/relationships/image" Target="../media/image88.png"/><Relationship Id="rId12" Type="http://schemas.openxmlformats.org/officeDocument/2006/relationships/image" Target="../media/image92.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91.png"/><Relationship Id="rId5" Type="http://schemas.openxmlformats.org/officeDocument/2006/relationships/image" Target="../media/image87.png"/><Relationship Id="rId10" Type="http://schemas.openxmlformats.org/officeDocument/2006/relationships/image" Target="../media/image90.png"/><Relationship Id="rId4" Type="http://schemas.openxmlformats.org/officeDocument/2006/relationships/image" Target="../media/image86.png"/><Relationship Id="rId9"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43.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0.png"/><Relationship Id="rId7"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87.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3648" y="548680"/>
            <a:ext cx="7406640" cy="999400"/>
          </a:xfrm>
        </p:spPr>
        <p:txBody>
          <a:bodyPr/>
          <a:lstStyle/>
          <a:p>
            <a:r>
              <a:rPr lang="en-US" dirty="0" smtClean="0"/>
              <a:t>ICT for Development</a:t>
            </a:r>
            <a:endParaRPr lang="en-US" dirty="0"/>
          </a:p>
        </p:txBody>
      </p:sp>
      <p:sp>
        <p:nvSpPr>
          <p:cNvPr id="3" name="Subtitle 2"/>
          <p:cNvSpPr>
            <a:spLocks noGrp="1"/>
          </p:cNvSpPr>
          <p:nvPr>
            <p:ph type="subTitle" idx="1"/>
          </p:nvPr>
        </p:nvSpPr>
        <p:spPr>
          <a:xfrm>
            <a:off x="1426128" y="3429000"/>
            <a:ext cx="7406640" cy="1728192"/>
          </a:xfrm>
        </p:spPr>
        <p:txBody>
          <a:bodyPr>
            <a:normAutofit/>
          </a:bodyPr>
          <a:lstStyle/>
          <a:p>
            <a:r>
              <a:rPr lang="en-US" dirty="0" smtClean="0"/>
              <a:t>Md. Nuruzzaman, Ph.D.</a:t>
            </a:r>
          </a:p>
          <a:p>
            <a:r>
              <a:rPr lang="en-US" dirty="0" smtClean="0"/>
              <a:t>Director (Training), NAPD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Health</a:t>
            </a:r>
            <a:endParaRPr lang="en-IN" dirty="0"/>
          </a:p>
        </p:txBody>
      </p:sp>
      <p:sp>
        <p:nvSpPr>
          <p:cNvPr id="3" name="Content Placeholder 2"/>
          <p:cNvSpPr>
            <a:spLocks noGrp="1"/>
          </p:cNvSpPr>
          <p:nvPr>
            <p:ph idx="1"/>
          </p:nvPr>
        </p:nvSpPr>
        <p:spPr/>
        <p:txBody>
          <a:bodyPr/>
          <a:lstStyle/>
          <a:p>
            <a:r>
              <a:rPr lang="en-IN" dirty="0" smtClean="0"/>
              <a:t>Medical (symptoms, disease &amp; medicine) database</a:t>
            </a:r>
          </a:p>
          <a:p>
            <a:r>
              <a:rPr lang="en-IN" dirty="0" smtClean="0"/>
              <a:t>Drug database (effects, side effects, alternates)</a:t>
            </a:r>
          </a:p>
          <a:p>
            <a:r>
              <a:rPr lang="en-IN" dirty="0" smtClean="0"/>
              <a:t>Medical &amp; health related apps </a:t>
            </a:r>
          </a:p>
          <a:p>
            <a:r>
              <a:rPr lang="en-IN" dirty="0"/>
              <a:t>Telemedicine</a:t>
            </a:r>
          </a:p>
          <a:p>
            <a:r>
              <a:rPr lang="en-IN" dirty="0"/>
              <a:t>Remote assistance in </a:t>
            </a:r>
            <a:r>
              <a:rPr lang="en-IN" dirty="0" smtClean="0"/>
              <a:t>operations</a:t>
            </a:r>
          </a:p>
          <a:p>
            <a:r>
              <a:rPr lang="en-IN" dirty="0" smtClean="0"/>
              <a:t>Medical &amp; health related gadgets</a:t>
            </a:r>
            <a:endParaRPr lang="en-IN" dirty="0"/>
          </a:p>
          <a:p>
            <a:endParaRPr lang="en-IN" dirty="0"/>
          </a:p>
        </p:txBody>
      </p:sp>
    </p:spTree>
    <p:extLst>
      <p:ext uri="{BB962C8B-B14F-4D97-AF65-F5344CB8AC3E}">
        <p14:creationId xmlns:p14="http://schemas.microsoft.com/office/powerpoint/2010/main" val="95326917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eHealth</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1" y="1268760"/>
            <a:ext cx="7806549" cy="5040560"/>
          </a:xfrm>
          <a:prstGeom prst="rect">
            <a:avLst/>
          </a:prstGeom>
        </p:spPr>
      </p:pic>
    </p:spTree>
    <p:extLst>
      <p:ext uri="{BB962C8B-B14F-4D97-AF65-F5344CB8AC3E}">
        <p14:creationId xmlns:p14="http://schemas.microsoft.com/office/powerpoint/2010/main" val="351535183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Weather &amp; Climate</a:t>
            </a:r>
          </a:p>
        </p:txBody>
      </p:sp>
      <p:sp>
        <p:nvSpPr>
          <p:cNvPr id="3" name="Content Placeholder 2"/>
          <p:cNvSpPr>
            <a:spLocks noGrp="1"/>
          </p:cNvSpPr>
          <p:nvPr>
            <p:ph idx="1"/>
          </p:nvPr>
        </p:nvSpPr>
        <p:spPr/>
        <p:txBody>
          <a:bodyPr/>
          <a:lstStyle/>
          <a:p>
            <a:r>
              <a:rPr lang="en-IN" dirty="0" smtClean="0"/>
              <a:t>Weather information &amp; forecast</a:t>
            </a:r>
          </a:p>
          <a:p>
            <a:pPr lvl="1"/>
            <a:r>
              <a:rPr lang="en-IN" dirty="0" smtClean="0"/>
              <a:t>Helps fishing, farming,..</a:t>
            </a:r>
          </a:p>
          <a:p>
            <a:r>
              <a:rPr lang="en-IN" dirty="0" smtClean="0"/>
              <a:t>Weather forecasting, cyclone warning</a:t>
            </a:r>
          </a:p>
          <a:p>
            <a:pPr lvl="1"/>
            <a:r>
              <a:rPr lang="en-IN" dirty="0" smtClean="0"/>
              <a:t>Disaster management</a:t>
            </a:r>
          </a:p>
          <a:p>
            <a:endParaRPr lang="en-IN" dirty="0"/>
          </a:p>
        </p:txBody>
      </p:sp>
    </p:spTree>
    <p:extLst>
      <p:ext uri="{BB962C8B-B14F-4D97-AF65-F5344CB8AC3E}">
        <p14:creationId xmlns:p14="http://schemas.microsoft.com/office/powerpoint/2010/main" val="32960753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ICT for Education</a:t>
            </a:r>
            <a:r>
              <a:rPr lang="en-IN" dirty="0"/>
              <a:t/>
            </a:r>
            <a:br>
              <a:rPr lang="en-IN" dirty="0"/>
            </a:br>
            <a:endParaRPr lang="en-IN" dirty="0"/>
          </a:p>
        </p:txBody>
      </p:sp>
      <p:sp>
        <p:nvSpPr>
          <p:cNvPr id="3" name="Content Placeholder 2"/>
          <p:cNvSpPr>
            <a:spLocks noGrp="1"/>
          </p:cNvSpPr>
          <p:nvPr>
            <p:ph idx="1"/>
          </p:nvPr>
        </p:nvSpPr>
        <p:spPr>
          <a:xfrm>
            <a:off x="1435608" y="1124744"/>
            <a:ext cx="7498080" cy="5123656"/>
          </a:xfrm>
        </p:spPr>
        <p:txBody>
          <a:bodyPr>
            <a:normAutofit lnSpcReduction="10000"/>
          </a:bodyPr>
          <a:lstStyle/>
          <a:p>
            <a:r>
              <a:rPr lang="en-IN" b="1" dirty="0" smtClean="0"/>
              <a:t>Technology for education</a:t>
            </a:r>
            <a:r>
              <a:rPr lang="en-IN" dirty="0" smtClean="0"/>
              <a:t>, technology enabled learning</a:t>
            </a:r>
          </a:p>
          <a:p>
            <a:r>
              <a:rPr lang="en-IN" dirty="0" smtClean="0"/>
              <a:t>OLP</a:t>
            </a:r>
            <a:endParaRPr lang="en-IN" dirty="0" smtClean="0"/>
          </a:p>
          <a:p>
            <a:r>
              <a:rPr lang="en-IN" dirty="0" smtClean="0"/>
              <a:t>Teachers’ training, train the trainer</a:t>
            </a:r>
          </a:p>
          <a:p>
            <a:r>
              <a:rPr lang="en-IN" dirty="0" smtClean="0"/>
              <a:t>Online encyclopaedias, learning materials, tutorials, courses</a:t>
            </a:r>
          </a:p>
          <a:p>
            <a:r>
              <a:rPr lang="en-IN" dirty="0" smtClean="0"/>
              <a:t>Tablets &amp; content for them</a:t>
            </a:r>
          </a:p>
          <a:p>
            <a:r>
              <a:rPr lang="en-IN" dirty="0" smtClean="0"/>
              <a:t>Details of courses, submitting applications online</a:t>
            </a:r>
          </a:p>
          <a:p>
            <a:r>
              <a:rPr lang="en-IN" dirty="0" smtClean="0"/>
              <a:t>Online entrance examinations </a:t>
            </a:r>
            <a:endParaRPr lang="en-IN" dirty="0"/>
          </a:p>
        </p:txBody>
      </p:sp>
    </p:spTree>
    <p:extLst>
      <p:ext uri="{BB962C8B-B14F-4D97-AF65-F5344CB8AC3E}">
        <p14:creationId xmlns:p14="http://schemas.microsoft.com/office/powerpoint/2010/main" val="8827289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31640" y="260648"/>
            <a:ext cx="7498080" cy="864096"/>
          </a:xfrm>
        </p:spPr>
        <p:txBody>
          <a:bodyPr>
            <a:normAutofit/>
          </a:bodyPr>
          <a:lstStyle/>
          <a:p>
            <a:r>
              <a:rPr lang="en-IN" dirty="0" smtClean="0"/>
              <a:t>Education</a:t>
            </a:r>
            <a:endParaRPr lang="en-IN" dirty="0"/>
          </a:p>
        </p:txBody>
      </p:sp>
      <p:pic>
        <p:nvPicPr>
          <p:cNvPr id="4" name="Content Placeholder 3" descr="Screen Clippi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1640" y="1124744"/>
            <a:ext cx="6840759" cy="4693813"/>
          </a:xfrm>
          <a:prstGeom prst="rect">
            <a:avLst/>
          </a:prstGeom>
        </p:spPr>
      </p:pic>
    </p:spTree>
    <p:extLst>
      <p:ext uri="{BB962C8B-B14F-4D97-AF65-F5344CB8AC3E}">
        <p14:creationId xmlns:p14="http://schemas.microsoft.com/office/powerpoint/2010/main" val="32185566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a:xfrm>
            <a:off x="1187624" y="188640"/>
            <a:ext cx="7274768" cy="685800"/>
          </a:xfrm>
        </p:spPr>
        <p:txBody>
          <a:bodyPr>
            <a:normAutofit fontScale="90000"/>
          </a:bodyPr>
          <a:lstStyle/>
          <a:p>
            <a:r>
              <a:rPr lang="en-US" sz="4000" b="1" dirty="0" smtClean="0">
                <a:effectLst>
                  <a:outerShdw blurRad="38100" dist="38100" dir="2700000" algn="tl">
                    <a:srgbClr val="FFFFFF"/>
                  </a:outerShdw>
                </a:effectLst>
              </a:rPr>
              <a:t>E-Learning</a:t>
            </a:r>
            <a:endParaRPr lang="en-US" sz="4000" b="1" dirty="0"/>
          </a:p>
        </p:txBody>
      </p:sp>
      <p:sp>
        <p:nvSpPr>
          <p:cNvPr id="7171" name="Rectangle 1027"/>
          <p:cNvSpPr>
            <a:spLocks noGrp="1" noChangeArrowheads="1"/>
          </p:cNvSpPr>
          <p:nvPr>
            <p:ph idx="1"/>
          </p:nvPr>
        </p:nvSpPr>
        <p:spPr>
          <a:xfrm>
            <a:off x="755576" y="1484784"/>
            <a:ext cx="7706816" cy="4680520"/>
          </a:xfrm>
        </p:spPr>
        <p:txBody>
          <a:bodyPr>
            <a:normAutofit/>
          </a:bodyPr>
          <a:lstStyle/>
          <a:p>
            <a:pPr>
              <a:spcBef>
                <a:spcPts val="0"/>
              </a:spcBef>
            </a:pPr>
            <a:r>
              <a:rPr lang="en-IN" sz="2400" dirty="0" smtClean="0"/>
              <a:t>All </a:t>
            </a:r>
            <a:r>
              <a:rPr lang="en-IN" sz="2400" dirty="0"/>
              <a:t>forms of electronic supported learning and teaching, which are procedural in character and aim to effect the construction of knowledge with reference to individual experience, practice and knowledge of the learner</a:t>
            </a:r>
            <a:r>
              <a:rPr lang="en-IN" sz="2400" dirty="0" smtClean="0"/>
              <a:t>.</a:t>
            </a:r>
          </a:p>
          <a:p>
            <a:pPr>
              <a:spcBef>
                <a:spcPts val="0"/>
              </a:spcBef>
            </a:pPr>
            <a:r>
              <a:rPr lang="en-IN" sz="2400" dirty="0" smtClean="0"/>
              <a:t>Includes </a:t>
            </a:r>
            <a:r>
              <a:rPr lang="en-IN" sz="2400" dirty="0"/>
              <a:t>Web-based learning, computer-based learning, virtual classrooms and digital </a:t>
            </a:r>
            <a:r>
              <a:rPr lang="en-IN" sz="2400" dirty="0" smtClean="0"/>
              <a:t>collaboration.</a:t>
            </a:r>
          </a:p>
          <a:p>
            <a:pPr>
              <a:spcBef>
                <a:spcPts val="0"/>
              </a:spcBef>
            </a:pPr>
            <a:r>
              <a:rPr lang="en-IN" sz="2400" dirty="0" smtClean="0"/>
              <a:t>Content </a:t>
            </a:r>
            <a:r>
              <a:rPr lang="en-IN" sz="2400" dirty="0"/>
              <a:t>delivered via the Internet, </a:t>
            </a:r>
            <a:r>
              <a:rPr lang="en-IN" sz="2400" dirty="0" smtClean="0"/>
              <a:t>intranet, </a:t>
            </a:r>
            <a:r>
              <a:rPr lang="en-IN" sz="2400" dirty="0"/>
              <a:t>satellite TV, </a:t>
            </a:r>
            <a:r>
              <a:rPr lang="en-IN" sz="2400" dirty="0" smtClean="0"/>
              <a:t> CD/DVD/USB drive…</a:t>
            </a:r>
          </a:p>
          <a:p>
            <a:pPr>
              <a:spcBef>
                <a:spcPts val="0"/>
              </a:spcBef>
            </a:pPr>
            <a:r>
              <a:rPr lang="en-US" sz="2400" dirty="0" smtClean="0"/>
              <a:t>Synonyms -</a:t>
            </a:r>
            <a:r>
              <a:rPr lang="en-IN" sz="2400" dirty="0"/>
              <a:t>CBT (Computer-Based Training), IBT (Internet-Based </a:t>
            </a:r>
            <a:r>
              <a:rPr lang="en-IN" sz="2400" dirty="0" smtClean="0"/>
              <a:t>Training), WBT </a:t>
            </a:r>
            <a:r>
              <a:rPr lang="en-IN" sz="2400" dirty="0"/>
              <a:t>(Web-Based Training), </a:t>
            </a:r>
            <a:r>
              <a:rPr lang="en-IN" sz="2400" dirty="0" smtClean="0"/>
              <a:t>CBL (Computer-Based Learning), CBI (Computer-Based Instruction), CBE (Computer-Based Education)</a:t>
            </a:r>
            <a:endParaRPr lang="en-US" sz="2400" dirty="0"/>
          </a:p>
        </p:txBody>
      </p:sp>
    </p:spTree>
    <p:extLst>
      <p:ext uri="{BB962C8B-B14F-4D97-AF65-F5344CB8AC3E}">
        <p14:creationId xmlns:p14="http://schemas.microsoft.com/office/powerpoint/2010/main" val="32818676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a:xfrm>
            <a:off x="1115616" y="533400"/>
            <a:ext cx="7418784" cy="685800"/>
          </a:xfrm>
        </p:spPr>
        <p:txBody>
          <a:bodyPr>
            <a:normAutofit fontScale="90000"/>
          </a:bodyPr>
          <a:lstStyle/>
          <a:p>
            <a:r>
              <a:rPr lang="en-US" sz="4000" b="1" dirty="0">
                <a:effectLst>
                  <a:outerShdw blurRad="38100" dist="38100" dir="2700000" algn="tl">
                    <a:srgbClr val="FFFFFF"/>
                  </a:outerShdw>
                </a:effectLst>
              </a:rPr>
              <a:t>Using multimedia in Education</a:t>
            </a:r>
            <a:endParaRPr lang="en-US" sz="4000" b="1" dirty="0"/>
          </a:p>
        </p:txBody>
      </p:sp>
      <p:sp>
        <p:nvSpPr>
          <p:cNvPr id="7171" name="Rectangle 1027"/>
          <p:cNvSpPr>
            <a:spLocks noGrp="1" noChangeArrowheads="1"/>
          </p:cNvSpPr>
          <p:nvPr>
            <p:ph idx="1"/>
          </p:nvPr>
        </p:nvSpPr>
        <p:spPr>
          <a:xfrm>
            <a:off x="1187624" y="1295400"/>
            <a:ext cx="7632848" cy="4293840"/>
          </a:xfrm>
        </p:spPr>
        <p:txBody>
          <a:bodyPr/>
          <a:lstStyle/>
          <a:p>
            <a:pPr>
              <a:spcBef>
                <a:spcPts val="0"/>
              </a:spcBef>
            </a:pPr>
            <a:r>
              <a:rPr lang="en-US" sz="2800" dirty="0"/>
              <a:t>Multimedia consists of Text, Graphics, Audio, Animation, Video</a:t>
            </a:r>
          </a:p>
          <a:p>
            <a:pPr>
              <a:spcBef>
                <a:spcPts val="0"/>
              </a:spcBef>
            </a:pPr>
            <a:r>
              <a:rPr lang="en-US" sz="2800" dirty="0"/>
              <a:t>Interactive</a:t>
            </a:r>
          </a:p>
          <a:p>
            <a:pPr>
              <a:spcBef>
                <a:spcPts val="0"/>
              </a:spcBef>
            </a:pPr>
            <a:r>
              <a:rPr lang="en-US" sz="2800" dirty="0"/>
              <a:t>Individualized learning</a:t>
            </a:r>
          </a:p>
          <a:p>
            <a:pPr>
              <a:spcBef>
                <a:spcPts val="0"/>
              </a:spcBef>
            </a:pPr>
            <a:r>
              <a:rPr lang="en-US" sz="2800" dirty="0"/>
              <a:t>Can explain many things which are otherwise not possible </a:t>
            </a:r>
            <a:r>
              <a:rPr lang="en-US" sz="2800" dirty="0" smtClean="0"/>
              <a:t>–</a:t>
            </a:r>
          </a:p>
          <a:p>
            <a:pPr lvl="1">
              <a:spcBef>
                <a:spcPts val="0"/>
              </a:spcBef>
            </a:pPr>
            <a:r>
              <a:rPr lang="en-US" sz="2000" dirty="0" smtClean="0"/>
              <a:t>Ex</a:t>
            </a:r>
            <a:r>
              <a:rPr lang="en-US" sz="2000" dirty="0"/>
              <a:t>., functioning of heart, internal combustion engine, planetary motions</a:t>
            </a:r>
          </a:p>
          <a:p>
            <a:pPr>
              <a:spcBef>
                <a:spcPts val="0"/>
              </a:spcBef>
            </a:pPr>
            <a:r>
              <a:rPr lang="en-US" sz="2800" dirty="0" smtClean="0"/>
              <a:t>Edutainment</a:t>
            </a:r>
          </a:p>
          <a:p>
            <a:pPr>
              <a:spcBef>
                <a:spcPts val="0"/>
              </a:spcBef>
            </a:pPr>
            <a:r>
              <a:rPr lang="en-US" dirty="0" smtClean="0"/>
              <a:t>Complementary to conventional education</a:t>
            </a:r>
            <a:endParaRPr lang="en-US" sz="2800" dirty="0"/>
          </a:p>
        </p:txBody>
      </p:sp>
    </p:spTree>
    <p:extLst>
      <p:ext uri="{BB962C8B-B14F-4D97-AF65-F5344CB8AC3E}">
        <p14:creationId xmlns:p14="http://schemas.microsoft.com/office/powerpoint/2010/main" val="12092254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187624" y="381000"/>
            <a:ext cx="7270576" cy="685800"/>
          </a:xfrm>
        </p:spPr>
        <p:txBody>
          <a:bodyPr/>
          <a:lstStyle/>
          <a:p>
            <a:r>
              <a:rPr lang="en-US" sz="3600" b="1" dirty="0" smtClean="0">
                <a:effectLst>
                  <a:outerShdw blurRad="38100" dist="38100" dir="2700000" algn="tl">
                    <a:srgbClr val="FFFFFF"/>
                  </a:outerShdw>
                </a:effectLst>
              </a:rPr>
              <a:t>Benefits of E-Learning</a:t>
            </a:r>
            <a:endParaRPr lang="en-US" sz="3600" dirty="0"/>
          </a:p>
        </p:txBody>
      </p:sp>
      <p:sp>
        <p:nvSpPr>
          <p:cNvPr id="6147" name="Rectangle 3"/>
          <p:cNvSpPr>
            <a:spLocks noGrp="1" noChangeArrowheads="1"/>
          </p:cNvSpPr>
          <p:nvPr>
            <p:ph idx="1"/>
          </p:nvPr>
        </p:nvSpPr>
        <p:spPr>
          <a:xfrm>
            <a:off x="539552" y="1700808"/>
            <a:ext cx="7776864" cy="4464496"/>
          </a:xfrm>
        </p:spPr>
        <p:txBody>
          <a:bodyPr>
            <a:normAutofit lnSpcReduction="10000"/>
          </a:bodyPr>
          <a:lstStyle/>
          <a:p>
            <a:pPr>
              <a:spcBef>
                <a:spcPts val="0"/>
              </a:spcBef>
            </a:pPr>
            <a:r>
              <a:rPr lang="en-US" sz="2400" dirty="0"/>
              <a:t>Can act as individual tutor</a:t>
            </a:r>
          </a:p>
          <a:p>
            <a:pPr>
              <a:spcBef>
                <a:spcPts val="0"/>
              </a:spcBef>
            </a:pPr>
            <a:r>
              <a:rPr lang="en-US" sz="2400" dirty="0"/>
              <a:t>Can fascinate while they teach</a:t>
            </a:r>
          </a:p>
          <a:p>
            <a:pPr>
              <a:spcBef>
                <a:spcPts val="0"/>
              </a:spcBef>
            </a:pPr>
            <a:r>
              <a:rPr lang="en-US" sz="2400" dirty="0"/>
              <a:t>Can teach students of a diverse nature</a:t>
            </a:r>
          </a:p>
          <a:p>
            <a:pPr>
              <a:spcBef>
                <a:spcPts val="0"/>
              </a:spcBef>
            </a:pPr>
            <a:r>
              <a:rPr lang="en-US" sz="2400" dirty="0"/>
              <a:t>Can repeat a lesson any number of times, without getting angry, till the student learns</a:t>
            </a:r>
          </a:p>
          <a:p>
            <a:pPr>
              <a:spcBef>
                <a:spcPts val="0"/>
              </a:spcBef>
            </a:pPr>
            <a:r>
              <a:rPr lang="en-US" sz="2400" dirty="0"/>
              <a:t>Can give a better education for slower students</a:t>
            </a:r>
          </a:p>
          <a:p>
            <a:pPr>
              <a:spcBef>
                <a:spcPts val="0"/>
              </a:spcBef>
            </a:pPr>
            <a:r>
              <a:rPr lang="en-US" sz="2400" dirty="0"/>
              <a:t>Bright students will probably reap the most impressive gains</a:t>
            </a:r>
          </a:p>
          <a:p>
            <a:pPr>
              <a:spcBef>
                <a:spcPts val="0"/>
              </a:spcBef>
            </a:pPr>
            <a:r>
              <a:rPr lang="en-US" sz="2400" dirty="0"/>
              <a:t>Will eliminate bias and prejudice in teaching </a:t>
            </a:r>
          </a:p>
          <a:p>
            <a:pPr>
              <a:spcBef>
                <a:spcPts val="0"/>
              </a:spcBef>
            </a:pPr>
            <a:r>
              <a:rPr lang="en-US" sz="2400" dirty="0"/>
              <a:t>Will eliminate punishments</a:t>
            </a:r>
          </a:p>
          <a:p>
            <a:pPr>
              <a:spcBef>
                <a:spcPts val="0"/>
              </a:spcBef>
            </a:pPr>
            <a:r>
              <a:rPr lang="en-US" sz="2400" dirty="0"/>
              <a:t>Equal opportunity for underprivileged children</a:t>
            </a:r>
          </a:p>
          <a:p>
            <a:pPr>
              <a:spcBef>
                <a:spcPts val="0"/>
              </a:spcBef>
            </a:pPr>
            <a:r>
              <a:rPr lang="en-US" sz="2400" dirty="0"/>
              <a:t>Student can study whenever he/she has the time</a:t>
            </a:r>
          </a:p>
        </p:txBody>
      </p:sp>
    </p:spTree>
    <p:extLst>
      <p:ext uri="{BB962C8B-B14F-4D97-AF65-F5344CB8AC3E}">
        <p14:creationId xmlns:p14="http://schemas.microsoft.com/office/powerpoint/2010/main" val="26120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a:xfrm>
            <a:off x="1115616" y="332656"/>
            <a:ext cx="7418784" cy="685800"/>
          </a:xfrm>
        </p:spPr>
        <p:txBody>
          <a:bodyPr>
            <a:normAutofit fontScale="90000"/>
          </a:bodyPr>
          <a:lstStyle/>
          <a:p>
            <a:r>
              <a:rPr lang="en-US" sz="4000" b="1" dirty="0">
                <a:effectLst>
                  <a:outerShdw blurRad="38100" dist="38100" dir="2700000" algn="tl">
                    <a:srgbClr val="FFFFFF"/>
                  </a:outerShdw>
                </a:effectLst>
              </a:rPr>
              <a:t>Technology in </a:t>
            </a:r>
            <a:r>
              <a:rPr lang="en-US" sz="4000" b="1" dirty="0" smtClean="0">
                <a:effectLst>
                  <a:outerShdw blurRad="38100" dist="38100" dir="2700000" algn="tl">
                    <a:srgbClr val="FFFFFF"/>
                  </a:outerShdw>
                </a:effectLst>
              </a:rPr>
              <a:t>classroom</a:t>
            </a:r>
            <a:endParaRPr lang="en-US" sz="4000" b="1" dirty="0">
              <a:effectLst>
                <a:outerShdw blurRad="38100" dist="38100" dir="2700000" algn="tl">
                  <a:srgbClr val="FFFFFF"/>
                </a:outerShdw>
              </a:effectLst>
            </a:endParaRPr>
          </a:p>
        </p:txBody>
      </p:sp>
      <p:sp>
        <p:nvSpPr>
          <p:cNvPr id="7171" name="Rectangle 1027"/>
          <p:cNvSpPr>
            <a:spLocks noGrp="1" noChangeArrowheads="1"/>
          </p:cNvSpPr>
          <p:nvPr>
            <p:ph idx="1"/>
          </p:nvPr>
        </p:nvSpPr>
        <p:spPr>
          <a:xfrm>
            <a:off x="1187624" y="1219200"/>
            <a:ext cx="7270576" cy="4419600"/>
          </a:xfrm>
        </p:spPr>
        <p:txBody>
          <a:bodyPr/>
          <a:lstStyle/>
          <a:p>
            <a:pPr marL="0" indent="0">
              <a:spcBef>
                <a:spcPts val="0"/>
              </a:spcBef>
              <a:buNone/>
            </a:pPr>
            <a:r>
              <a:rPr lang="en-US" sz="2800" b="1" dirty="0" smtClean="0"/>
              <a:t>What</a:t>
            </a:r>
          </a:p>
          <a:p>
            <a:pPr>
              <a:spcBef>
                <a:spcPts val="0"/>
              </a:spcBef>
            </a:pPr>
            <a:r>
              <a:rPr lang="en-US" sz="2400" dirty="0" smtClean="0"/>
              <a:t>Wired classroom </a:t>
            </a:r>
          </a:p>
          <a:p>
            <a:pPr>
              <a:spcBef>
                <a:spcPts val="0"/>
              </a:spcBef>
            </a:pPr>
            <a:r>
              <a:rPr lang="en-US" sz="2400" dirty="0" smtClean="0"/>
              <a:t>PC + projector for the teacher</a:t>
            </a:r>
          </a:p>
          <a:p>
            <a:pPr>
              <a:spcBef>
                <a:spcPts val="0"/>
              </a:spcBef>
            </a:pPr>
            <a:r>
              <a:rPr lang="en-US" sz="2400" dirty="0" smtClean="0"/>
              <a:t>One PC per student –best situation</a:t>
            </a:r>
          </a:p>
          <a:p>
            <a:pPr>
              <a:spcBef>
                <a:spcPts val="0"/>
              </a:spcBef>
            </a:pPr>
            <a:r>
              <a:rPr lang="en-US" sz="2400" dirty="0" smtClean="0"/>
              <a:t>Connected Instruments, gadgets, sensors</a:t>
            </a:r>
          </a:p>
          <a:p>
            <a:pPr>
              <a:spcBef>
                <a:spcPts val="0"/>
              </a:spcBef>
            </a:pPr>
            <a:r>
              <a:rPr lang="en-US" sz="2400" dirty="0" smtClean="0"/>
              <a:t>Internet connection</a:t>
            </a:r>
          </a:p>
          <a:p>
            <a:pPr marL="0" indent="0">
              <a:spcBef>
                <a:spcPts val="0"/>
              </a:spcBef>
              <a:buNone/>
            </a:pPr>
            <a:r>
              <a:rPr lang="en-US" b="1" dirty="0" smtClean="0"/>
              <a:t>How</a:t>
            </a:r>
          </a:p>
          <a:p>
            <a:pPr>
              <a:spcBef>
                <a:spcPts val="0"/>
              </a:spcBef>
            </a:pPr>
            <a:r>
              <a:rPr lang="en-US" sz="2400" dirty="0" smtClean="0"/>
              <a:t>Student centric</a:t>
            </a:r>
          </a:p>
          <a:p>
            <a:pPr>
              <a:spcBef>
                <a:spcPts val="0"/>
              </a:spcBef>
            </a:pPr>
            <a:r>
              <a:rPr lang="en-US" sz="2400" dirty="0" smtClean="0"/>
              <a:t>Facilitated by the teacher</a:t>
            </a:r>
          </a:p>
          <a:p>
            <a:pPr>
              <a:spcBef>
                <a:spcPts val="0"/>
              </a:spcBef>
            </a:pPr>
            <a:r>
              <a:rPr lang="en-US" sz="2400" dirty="0" smtClean="0"/>
              <a:t>Collaborative</a:t>
            </a:r>
          </a:p>
          <a:p>
            <a:pPr>
              <a:spcBef>
                <a:spcPts val="0"/>
              </a:spcBef>
            </a:pPr>
            <a:r>
              <a:rPr lang="en-US" sz="2400" dirty="0" smtClean="0"/>
              <a:t>Activity based learning</a:t>
            </a:r>
          </a:p>
          <a:p>
            <a:pPr>
              <a:spcBef>
                <a:spcPts val="0"/>
              </a:spcBef>
            </a:pPr>
            <a:endParaRPr lang="en-US" sz="2800" dirty="0"/>
          </a:p>
        </p:txBody>
      </p:sp>
    </p:spTree>
    <p:extLst>
      <p:ext uri="{BB962C8B-B14F-4D97-AF65-F5344CB8AC3E}">
        <p14:creationId xmlns:p14="http://schemas.microsoft.com/office/powerpoint/2010/main" val="26729761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487362"/>
          </a:xfrm>
        </p:spPr>
        <p:txBody>
          <a:bodyPr>
            <a:noAutofit/>
          </a:bodyPr>
          <a:lstStyle/>
          <a:p>
            <a:pPr algn="ctr"/>
            <a:r>
              <a:rPr lang="en-US" sz="4000" b="1" dirty="0">
                <a:effectLst>
                  <a:outerShdw blurRad="38100" dist="38100" dir="2700000" algn="tl">
                    <a:srgbClr val="FFFFFF"/>
                  </a:outerShdw>
                </a:effectLst>
              </a:rPr>
              <a:t>Learning Cycle Structure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34740091"/>
              </p:ext>
            </p:extLst>
          </p:nvPr>
        </p:nvGraphicFramePr>
        <p:xfrm>
          <a:off x="457200" y="1774825"/>
          <a:ext cx="8229600" cy="4625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228600" y="457200"/>
            <a:ext cx="8686800" cy="6172200"/>
            <a:chOff x="228600" y="457200"/>
            <a:chExt cx="8686800" cy="6172200"/>
          </a:xfrm>
        </p:grpSpPr>
        <p:sp>
          <p:nvSpPr>
            <p:cNvPr id="5" name="Line Callout 1 4"/>
            <p:cNvSpPr/>
            <p:nvPr/>
          </p:nvSpPr>
          <p:spPr>
            <a:xfrm>
              <a:off x="6096000" y="533400"/>
              <a:ext cx="2819400" cy="1447800"/>
            </a:xfrm>
            <a:prstGeom prst="borderCallout1">
              <a:avLst>
                <a:gd name="adj1" fmla="val 52366"/>
                <a:gd name="adj2" fmla="val 36"/>
                <a:gd name="adj3" fmla="val 95334"/>
                <a:gd name="adj4" fmla="val -55190"/>
              </a:avLst>
            </a:prstGeom>
            <a:solidFill>
              <a:schemeClr val="accent2"/>
            </a:solidFill>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Knowledge &amp; Understanding Through Standardized Lesson Plans creating using Digital Curriculum Content repository And IBook</a:t>
              </a:r>
              <a:endParaRPr lang="en-US" sz="1600" dirty="0"/>
            </a:p>
          </p:txBody>
        </p:sp>
        <p:sp>
          <p:nvSpPr>
            <p:cNvPr id="6" name="Line Callout 1 5"/>
            <p:cNvSpPr/>
            <p:nvPr/>
          </p:nvSpPr>
          <p:spPr>
            <a:xfrm flipH="1">
              <a:off x="5943600" y="5181600"/>
              <a:ext cx="2971800" cy="1447800"/>
            </a:xfrm>
            <a:prstGeom prst="borderCallout1">
              <a:avLst>
                <a:gd name="adj1" fmla="val 414"/>
                <a:gd name="adj2" fmla="val 50228"/>
                <a:gd name="adj3" fmla="val -78860"/>
                <a:gd name="adj4" fmla="val 83231"/>
              </a:avLst>
            </a:prstGeom>
            <a:solidFill>
              <a:srgbClr val="AC5F3C"/>
            </a:solidFill>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Verification and Application Through  Concrete Physical Objects , Gadgets, Manipulative and Software Tools</a:t>
              </a:r>
              <a:endParaRPr lang="en-US" sz="1600" dirty="0"/>
            </a:p>
          </p:txBody>
        </p:sp>
        <p:sp>
          <p:nvSpPr>
            <p:cNvPr id="7" name="Line Callout 1 6"/>
            <p:cNvSpPr/>
            <p:nvPr/>
          </p:nvSpPr>
          <p:spPr>
            <a:xfrm flipH="1">
              <a:off x="228600" y="5181600"/>
              <a:ext cx="2971800" cy="1447800"/>
            </a:xfrm>
            <a:prstGeom prst="borderCallout1">
              <a:avLst>
                <a:gd name="adj1" fmla="val 53385"/>
                <a:gd name="adj2" fmla="val 2585"/>
                <a:gd name="adj3" fmla="val 34213"/>
                <a:gd name="adj4" fmla="val -45304"/>
              </a:avLst>
            </a:prstGeom>
            <a:solidFill>
              <a:srgbClr val="A0A173"/>
            </a:solidFill>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Higher Order Application &amp; Synthesis Through Activities, Peer Learning, Projects, High stake preparations</a:t>
              </a:r>
              <a:endParaRPr lang="en-US" sz="1600" dirty="0"/>
            </a:p>
          </p:txBody>
        </p:sp>
        <p:sp>
          <p:nvSpPr>
            <p:cNvPr id="8" name="Line Callout 1 7"/>
            <p:cNvSpPr/>
            <p:nvPr/>
          </p:nvSpPr>
          <p:spPr>
            <a:xfrm flipH="1">
              <a:off x="228600" y="457200"/>
              <a:ext cx="2971800" cy="1447800"/>
            </a:xfrm>
            <a:prstGeom prst="borderCallout1">
              <a:avLst>
                <a:gd name="adj1" fmla="val 103300"/>
                <a:gd name="adj2" fmla="val 48739"/>
                <a:gd name="adj3" fmla="val 218593"/>
                <a:gd name="adj4" fmla="val 14746"/>
              </a:avLst>
            </a:prstGeom>
            <a:solidFill>
              <a:srgbClr val="92D050"/>
            </a:solidFill>
            <a:scene3d>
              <a:camera prst="perspectiveRigh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Remedial &amp; reinforcement through  Summative &amp; Formative Assessments, Feedback, Portfolio Based Assessment,  Peer &amp; Self Assessment</a:t>
              </a:r>
              <a:endParaRPr lang="en-US" sz="1600" dirty="0"/>
            </a:p>
          </p:txBody>
        </p:sp>
      </p:grpSp>
      <p:cxnSp>
        <p:nvCxnSpPr>
          <p:cNvPr id="10" name="Straight Arrow Connector 9"/>
          <p:cNvCxnSpPr/>
          <p:nvPr/>
        </p:nvCxnSpPr>
        <p:spPr>
          <a:xfrm rot="5400000">
            <a:off x="4381500" y="3079170"/>
            <a:ext cx="381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5368645" y="4128660"/>
            <a:ext cx="45878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V="1">
            <a:off x="4316479" y="5056121"/>
            <a:ext cx="36023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312818" y="4135590"/>
            <a:ext cx="4556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3920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ICT4D</a:t>
            </a:r>
            <a:endParaRPr lang="en-US" dirty="0"/>
          </a:p>
        </p:txBody>
      </p:sp>
      <p:sp>
        <p:nvSpPr>
          <p:cNvPr id="3" name="Content Placeholder 2"/>
          <p:cNvSpPr>
            <a:spLocks noGrp="1"/>
          </p:cNvSpPr>
          <p:nvPr>
            <p:ph idx="1"/>
          </p:nvPr>
        </p:nvSpPr>
        <p:spPr/>
        <p:txBody>
          <a:bodyPr>
            <a:normAutofit fontScale="92500" lnSpcReduction="10000"/>
          </a:bodyPr>
          <a:lstStyle/>
          <a:p>
            <a:r>
              <a:rPr lang="en-IN" dirty="0" smtClean="0"/>
              <a:t>Information and Communication Technologies for Development </a:t>
            </a:r>
          </a:p>
          <a:p>
            <a:r>
              <a:rPr lang="en-IN" dirty="0" smtClean="0"/>
              <a:t>Use </a:t>
            </a:r>
            <a:r>
              <a:rPr lang="en-IN" dirty="0"/>
              <a:t>of Information and Communication Technologies (ICTs) </a:t>
            </a:r>
            <a:r>
              <a:rPr lang="en-IN" dirty="0" smtClean="0"/>
              <a:t>for-</a:t>
            </a:r>
          </a:p>
          <a:p>
            <a:pPr lvl="1"/>
            <a:r>
              <a:rPr lang="en-IN" dirty="0" smtClean="0"/>
              <a:t>Socioeconomic development </a:t>
            </a:r>
          </a:p>
          <a:p>
            <a:pPr lvl="1"/>
            <a:r>
              <a:rPr lang="en-IN" dirty="0" smtClean="0"/>
              <a:t>International </a:t>
            </a:r>
            <a:r>
              <a:rPr lang="en-IN" dirty="0"/>
              <a:t>development </a:t>
            </a:r>
            <a:endParaRPr lang="en-IN" dirty="0" smtClean="0"/>
          </a:p>
          <a:p>
            <a:pPr lvl="1"/>
            <a:r>
              <a:rPr lang="en-IN" dirty="0" smtClean="0"/>
              <a:t>Human </a:t>
            </a:r>
            <a:r>
              <a:rPr lang="en-IN" dirty="0"/>
              <a:t>rights. </a:t>
            </a:r>
            <a:endParaRPr lang="en-IN" dirty="0" smtClean="0"/>
          </a:p>
          <a:p>
            <a:r>
              <a:rPr lang="en-IN" dirty="0" smtClean="0"/>
              <a:t>More </a:t>
            </a:r>
            <a:r>
              <a:rPr lang="en-IN" dirty="0"/>
              <a:t>and better information and communication furthers the development of a society</a:t>
            </a:r>
            <a:r>
              <a:rPr lang="en-IN" dirty="0" smtClean="0"/>
              <a:t>. </a:t>
            </a:r>
          </a:p>
          <a:p>
            <a:pPr marL="82296" indent="0" algn="r">
              <a:buNone/>
            </a:pPr>
            <a:r>
              <a:rPr lang="en-IN" sz="2000" i="1" dirty="0" smtClean="0"/>
              <a:t>(from Wikipedia)</a:t>
            </a:r>
            <a:endParaRPr lang="en-US" sz="2000" i="1" dirty="0"/>
          </a:p>
        </p:txBody>
      </p:sp>
    </p:spTree>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a:xfrm>
            <a:off x="1115616" y="260648"/>
            <a:ext cx="7848600" cy="685800"/>
          </a:xfrm>
        </p:spPr>
        <p:txBody>
          <a:bodyPr>
            <a:normAutofit fontScale="90000"/>
          </a:bodyPr>
          <a:lstStyle/>
          <a:p>
            <a:r>
              <a:rPr lang="en-US" sz="4000" b="1" dirty="0" smtClean="0">
                <a:effectLst>
                  <a:outerShdw blurRad="38100" dist="38100" dir="2700000" algn="tl">
                    <a:srgbClr val="FFFFFF"/>
                  </a:outerShdw>
                </a:effectLst>
              </a:rPr>
              <a:t>Learning </a:t>
            </a:r>
            <a:r>
              <a:rPr lang="en-US" sz="4000" b="1" dirty="0">
                <a:effectLst>
                  <a:outerShdw blurRad="38100" dist="38100" dir="2700000" algn="tl">
                    <a:srgbClr val="FFFFFF"/>
                  </a:outerShdw>
                </a:effectLst>
              </a:rPr>
              <a:t>Management System</a:t>
            </a:r>
          </a:p>
        </p:txBody>
      </p:sp>
      <p:sp>
        <p:nvSpPr>
          <p:cNvPr id="7171" name="Rectangle 1027"/>
          <p:cNvSpPr>
            <a:spLocks noGrp="1" noChangeArrowheads="1"/>
          </p:cNvSpPr>
          <p:nvPr>
            <p:ph idx="1"/>
          </p:nvPr>
        </p:nvSpPr>
        <p:spPr>
          <a:xfrm>
            <a:off x="1115616" y="1052736"/>
            <a:ext cx="7848872" cy="4968552"/>
          </a:xfrm>
        </p:spPr>
        <p:txBody>
          <a:bodyPr>
            <a:normAutofit lnSpcReduction="10000"/>
          </a:bodyPr>
          <a:lstStyle/>
          <a:p>
            <a:pPr>
              <a:spcBef>
                <a:spcPts val="0"/>
              </a:spcBef>
            </a:pPr>
            <a:r>
              <a:rPr lang="en-US" dirty="0" smtClean="0"/>
              <a:t>Content – Text, Audio, Video, Animation, Presentation slides, etc.</a:t>
            </a:r>
          </a:p>
          <a:p>
            <a:pPr>
              <a:spcBef>
                <a:spcPts val="0"/>
              </a:spcBef>
            </a:pPr>
            <a:r>
              <a:rPr lang="en-US" dirty="0" smtClean="0"/>
              <a:t>Hierarchically organized –Institute, Course, </a:t>
            </a:r>
            <a:r>
              <a:rPr lang="en-US" dirty="0"/>
              <a:t>Subject, </a:t>
            </a:r>
            <a:r>
              <a:rPr lang="en-US" dirty="0" smtClean="0"/>
              <a:t>Topic/Chapter/Unit</a:t>
            </a:r>
            <a:endParaRPr lang="en-US" dirty="0"/>
          </a:p>
          <a:p>
            <a:pPr>
              <a:spcBef>
                <a:spcPts val="0"/>
              </a:spcBef>
            </a:pPr>
            <a:r>
              <a:rPr lang="en-US" dirty="0" smtClean="0"/>
              <a:t>Organized as per Learning Objects</a:t>
            </a:r>
          </a:p>
          <a:p>
            <a:pPr>
              <a:spcBef>
                <a:spcPts val="0"/>
              </a:spcBef>
            </a:pPr>
            <a:r>
              <a:rPr lang="en-US" sz="2800" dirty="0" smtClean="0"/>
              <a:t>Different Logins-</a:t>
            </a:r>
          </a:p>
          <a:p>
            <a:pPr lvl="1">
              <a:spcBef>
                <a:spcPts val="0"/>
              </a:spcBef>
            </a:pPr>
            <a:r>
              <a:rPr lang="en-US" dirty="0"/>
              <a:t>University/Board</a:t>
            </a:r>
          </a:p>
          <a:p>
            <a:pPr lvl="1">
              <a:spcBef>
                <a:spcPts val="0"/>
              </a:spcBef>
            </a:pPr>
            <a:r>
              <a:rPr lang="en-US" dirty="0" smtClean="0"/>
              <a:t>College/School Administrator</a:t>
            </a:r>
          </a:p>
          <a:p>
            <a:pPr lvl="1">
              <a:spcBef>
                <a:spcPts val="0"/>
              </a:spcBef>
            </a:pPr>
            <a:r>
              <a:rPr lang="en-US" dirty="0"/>
              <a:t>Teacher</a:t>
            </a:r>
          </a:p>
          <a:p>
            <a:pPr lvl="1">
              <a:spcBef>
                <a:spcPts val="0"/>
              </a:spcBef>
            </a:pPr>
            <a:r>
              <a:rPr lang="en-US" dirty="0" smtClean="0"/>
              <a:t>Student</a:t>
            </a:r>
          </a:p>
          <a:p>
            <a:pPr>
              <a:spcBef>
                <a:spcPts val="0"/>
              </a:spcBef>
            </a:pPr>
            <a:r>
              <a:rPr lang="en-US" sz="2800" dirty="0" smtClean="0"/>
              <a:t>Progress tracking</a:t>
            </a:r>
            <a:endParaRPr lang="en-US" sz="2800" dirty="0"/>
          </a:p>
        </p:txBody>
      </p:sp>
    </p:spTree>
    <p:extLst>
      <p:ext uri="{BB962C8B-B14F-4D97-AF65-F5344CB8AC3E}">
        <p14:creationId xmlns:p14="http://schemas.microsoft.com/office/powerpoint/2010/main" val="20246988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15616" y="260648"/>
            <a:ext cx="7776864" cy="1143000"/>
          </a:xfrm>
        </p:spPr>
        <p:txBody>
          <a:bodyPr/>
          <a:lstStyle/>
          <a:p>
            <a:r>
              <a:rPr lang="en-US" sz="4000" b="1" dirty="0">
                <a:effectLst>
                  <a:outerShdw blurRad="38100" dist="38100" dir="2700000" algn="tl">
                    <a:srgbClr val="FFFFFF"/>
                  </a:outerShdw>
                </a:effectLst>
              </a:rPr>
              <a:t>ICT Enabled Learning</a:t>
            </a:r>
            <a:r>
              <a:rPr lang="en-US" sz="4000" b="1" dirty="0" smtClean="0">
                <a:effectLst>
                  <a:outerShdw blurRad="38100" dist="38100" dir="2700000" algn="tl">
                    <a:srgbClr val="FFFFFF"/>
                  </a:outerShdw>
                </a:effectLst>
              </a:rPr>
              <a:t> benefits</a:t>
            </a:r>
            <a:endParaRPr lang="en-GB" sz="4000" b="1" dirty="0">
              <a:effectLst>
                <a:outerShdw blurRad="38100" dist="38100" dir="2700000" algn="tl">
                  <a:srgbClr val="FFFFFF"/>
                </a:outerShdw>
              </a:effectLst>
            </a:endParaRPr>
          </a:p>
        </p:txBody>
      </p:sp>
      <p:sp>
        <p:nvSpPr>
          <p:cNvPr id="6" name="Content Placeholder 5"/>
          <p:cNvSpPr>
            <a:spLocks noGrp="1"/>
          </p:cNvSpPr>
          <p:nvPr>
            <p:ph idx="1"/>
          </p:nvPr>
        </p:nvSpPr>
        <p:spPr>
          <a:xfrm>
            <a:off x="1201440" y="1908522"/>
            <a:ext cx="4040188" cy="4392488"/>
          </a:xfrm>
          <a:prstGeom prst="rect">
            <a:avLst/>
          </a:prstGeom>
        </p:spPr>
        <p:txBody>
          <a:bodyPr>
            <a:normAutofit/>
          </a:bodyPr>
          <a:lstStyle/>
          <a:p>
            <a:pPr>
              <a:spcBef>
                <a:spcPts val="0"/>
              </a:spcBef>
            </a:pPr>
            <a:r>
              <a:rPr lang="en-US" sz="2400" dirty="0" smtClean="0"/>
              <a:t>A vibrant learner-friendly environment </a:t>
            </a:r>
          </a:p>
          <a:p>
            <a:pPr>
              <a:spcBef>
                <a:spcPts val="0"/>
              </a:spcBef>
            </a:pPr>
            <a:r>
              <a:rPr lang="en-US" sz="2400" dirty="0" smtClean="0"/>
              <a:t>Convenience of access </a:t>
            </a:r>
          </a:p>
          <a:p>
            <a:pPr>
              <a:spcBef>
                <a:spcPts val="0"/>
              </a:spcBef>
            </a:pPr>
            <a:r>
              <a:rPr lang="en-US" sz="2400" dirty="0" smtClean="0"/>
              <a:t>Easy to use tools of learning</a:t>
            </a:r>
          </a:p>
          <a:p>
            <a:pPr>
              <a:spcBef>
                <a:spcPts val="0"/>
              </a:spcBef>
            </a:pPr>
            <a:r>
              <a:rPr lang="en-US" sz="2400" dirty="0" smtClean="0"/>
              <a:t>Better understanding of concepts and their application that is further augmented by face to face interaction within the classroom</a:t>
            </a:r>
          </a:p>
          <a:p>
            <a:endParaRPr lang="en-GB" sz="2400" dirty="0"/>
          </a:p>
        </p:txBody>
      </p:sp>
      <p:sp>
        <p:nvSpPr>
          <p:cNvPr id="7" name="Content Placeholder 7"/>
          <p:cNvSpPr>
            <a:spLocks noGrp="1"/>
          </p:cNvSpPr>
          <p:nvPr>
            <p:ph sz="quarter" idx="4294967295"/>
          </p:nvPr>
        </p:nvSpPr>
        <p:spPr>
          <a:xfrm>
            <a:off x="5354638" y="1908175"/>
            <a:ext cx="3789362" cy="4105275"/>
          </a:xfrm>
          <a:prstGeom prst="rect">
            <a:avLst/>
          </a:prstGeom>
        </p:spPr>
        <p:txBody>
          <a:bodyPr>
            <a:normAutofit/>
          </a:bodyPr>
          <a:lstStyle/>
          <a:p>
            <a:pPr>
              <a:spcBef>
                <a:spcPts val="0"/>
              </a:spcBef>
            </a:pPr>
            <a:r>
              <a:rPr lang="en-US" sz="2400" dirty="0" smtClean="0"/>
              <a:t>Improves the quality and consistency of education delivered</a:t>
            </a:r>
          </a:p>
          <a:p>
            <a:pPr>
              <a:spcBef>
                <a:spcPts val="0"/>
              </a:spcBef>
            </a:pPr>
            <a:r>
              <a:rPr lang="en-US" sz="2400" dirty="0" smtClean="0"/>
              <a:t>Interaction with students beyond classroom</a:t>
            </a:r>
          </a:p>
          <a:p>
            <a:pPr>
              <a:spcBef>
                <a:spcPts val="0"/>
              </a:spcBef>
            </a:pPr>
            <a:r>
              <a:rPr lang="en-US" sz="2400" dirty="0" smtClean="0"/>
              <a:t>Tracking students’ activity &amp; progress</a:t>
            </a:r>
          </a:p>
          <a:p>
            <a:pPr>
              <a:spcBef>
                <a:spcPts val="0"/>
              </a:spcBef>
            </a:pPr>
            <a:r>
              <a:rPr lang="en-US" sz="2400" dirty="0" smtClean="0"/>
              <a:t>Access to content, resources</a:t>
            </a:r>
          </a:p>
        </p:txBody>
      </p:sp>
      <p:sp>
        <p:nvSpPr>
          <p:cNvPr id="8" name="Text Placeholder 4"/>
          <p:cNvSpPr txBox="1">
            <a:spLocks/>
          </p:cNvSpPr>
          <p:nvPr/>
        </p:nvSpPr>
        <p:spPr>
          <a:xfrm>
            <a:off x="1171599" y="1268760"/>
            <a:ext cx="4040188" cy="639762"/>
          </a:xfrm>
          <a:prstGeom prst="rect">
            <a:avLst/>
          </a:prstGeom>
        </p:spPr>
        <p:txBody>
          <a:bodyPr>
            <a:normAutofit/>
          </a:bodyPr>
          <a:lstStyle>
            <a:lvl1pPr marL="365760" indent="-283464" algn="l" rtl="0" eaLnBrk="1" latinLnBrk="0" hangingPunct="1">
              <a:lnSpc>
                <a:spcPts val="3000"/>
              </a:lnSpc>
              <a:spcBef>
                <a:spcPts val="600"/>
              </a:spcBef>
              <a:buClr>
                <a:schemeClr val="accent1"/>
              </a:buClr>
              <a:buSzPct val="80000"/>
              <a:buFont typeface="Wingdings 2"/>
              <a:buChar char=""/>
              <a:defRPr sz="3200" kern="1200">
                <a:solidFill>
                  <a:schemeClr val="tx1"/>
                </a:solidFill>
                <a:latin typeface="+mn-lt"/>
                <a:ea typeface="+mn-ea"/>
                <a:cs typeface="+mn-cs"/>
              </a:defRPr>
            </a:lvl1pPr>
            <a:lvl2pPr marL="640080" indent="-237744" algn="l" rtl="0" eaLnBrk="1" latinLnBrk="0" hangingPunct="1">
              <a:lnSpc>
                <a:spcPts val="3000"/>
              </a:lnSpc>
              <a:spcBef>
                <a:spcPts val="550"/>
              </a:spcBef>
              <a:buClr>
                <a:schemeClr val="accent1"/>
              </a:buClr>
              <a:buFont typeface="Verdana"/>
              <a:buChar char="◦"/>
              <a:defRPr sz="2800" kern="1200">
                <a:solidFill>
                  <a:schemeClr val="tx1"/>
                </a:solidFill>
                <a:latin typeface="+mn-lt"/>
                <a:ea typeface="+mn-ea"/>
                <a:cs typeface="+mn-cs"/>
              </a:defRPr>
            </a:lvl2pPr>
            <a:lvl3pPr marL="886968" indent="-228600" algn="l" rtl="0" eaLnBrk="1" latinLnBrk="0" hangingPunct="1">
              <a:lnSpc>
                <a:spcPts val="2800"/>
              </a:lnSpc>
              <a:spcBef>
                <a:spcPct val="20000"/>
              </a:spcBef>
              <a:buClr>
                <a:schemeClr val="accent2"/>
              </a:buClr>
              <a:buFont typeface="Wingdings 2"/>
              <a:buChar char=""/>
              <a:defRPr sz="2400" kern="1200">
                <a:solidFill>
                  <a:schemeClr val="tx1"/>
                </a:solidFill>
                <a:latin typeface="+mn-lt"/>
                <a:ea typeface="+mn-ea"/>
                <a:cs typeface="+mn-cs"/>
              </a:defRPr>
            </a:lvl3pPr>
            <a:lvl4pPr marL="1097280" indent="-173736" algn="l" rtl="0" eaLnBrk="1" latinLnBrk="0" hangingPunct="1">
              <a:spcBef>
                <a:spcPct val="20000"/>
              </a:spcBef>
              <a:buClr>
                <a:schemeClr val="accent3"/>
              </a:buClr>
              <a:buFont typeface="Wingdings 2"/>
              <a:buChar char=""/>
              <a:defRPr sz="2000" kern="1200">
                <a:solidFill>
                  <a:schemeClr val="tx1"/>
                </a:solidFill>
                <a:latin typeface="+mn-lt"/>
                <a:ea typeface="+mn-ea"/>
                <a:cs typeface="+mn-cs"/>
              </a:defRPr>
            </a:lvl4pPr>
            <a:lvl5pPr marL="1298448" indent="-182880" algn="l" rtl="0" eaLnBrk="1" latinLnBrk="0" hangingPunct="1">
              <a:spcBef>
                <a:spcPct val="20000"/>
              </a:spcBef>
              <a:buClr>
                <a:schemeClr val="accent4"/>
              </a:buClr>
              <a:buFont typeface="Wingdings 2"/>
              <a:buChar char=""/>
              <a:defRPr sz="2000" kern="1200">
                <a:solidFill>
                  <a:schemeClr val="tx1"/>
                </a:solidFill>
                <a:latin typeface="+mn-lt"/>
                <a:ea typeface="+mn-ea"/>
                <a:cs typeface="+mn-cs"/>
              </a:defRPr>
            </a:lvl5pPr>
            <a:lvl6pPr marL="1508760" indent="-182880" algn="l" rtl="0" eaLnBrk="1" latinLnBrk="0" hangingPunct="1">
              <a:spcBef>
                <a:spcPct val="20000"/>
              </a:spcBef>
              <a:buClr>
                <a:schemeClr val="accent5"/>
              </a:buClr>
              <a:buFont typeface="Wingdings 2"/>
              <a:buChar char=""/>
              <a:defRPr sz="2000" kern="1200">
                <a:solidFill>
                  <a:schemeClr val="tx1"/>
                </a:solidFill>
                <a:latin typeface="+mn-lt"/>
                <a:ea typeface="+mn-ea"/>
                <a:cs typeface="+mn-cs"/>
              </a:defRPr>
            </a:lvl6pPr>
            <a:lvl7pPr marL="171907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7pPr>
            <a:lvl8pPr marL="1920240"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8pPr>
            <a:lvl9pPr marL="213055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9pPr>
            <a:extLst/>
          </a:lstStyle>
          <a:p>
            <a:pPr marL="82296" indent="0">
              <a:buNone/>
            </a:pPr>
            <a:r>
              <a:rPr lang="en-US" sz="2800" b="1" dirty="0" smtClean="0"/>
              <a:t>For students</a:t>
            </a:r>
            <a:endParaRPr lang="en-GB" sz="2800" b="1" dirty="0"/>
          </a:p>
        </p:txBody>
      </p:sp>
      <p:sp>
        <p:nvSpPr>
          <p:cNvPr id="9" name="Text Placeholder 6"/>
          <p:cNvSpPr txBox="1">
            <a:spLocks/>
          </p:cNvSpPr>
          <p:nvPr/>
        </p:nvSpPr>
        <p:spPr>
          <a:xfrm>
            <a:off x="5359424" y="1268760"/>
            <a:ext cx="4041775" cy="639762"/>
          </a:xfrm>
          <a:prstGeom prst="rect">
            <a:avLst/>
          </a:prstGeom>
        </p:spPr>
        <p:txBody>
          <a:bodyPr/>
          <a:lstStyle>
            <a:lvl1pPr marL="365760" indent="-283464" algn="l" rtl="0" eaLnBrk="1" latinLnBrk="0" hangingPunct="1">
              <a:lnSpc>
                <a:spcPts val="3000"/>
              </a:lnSpc>
              <a:spcBef>
                <a:spcPts val="600"/>
              </a:spcBef>
              <a:buClr>
                <a:schemeClr val="accent1"/>
              </a:buClr>
              <a:buSzPct val="80000"/>
              <a:buFont typeface="Wingdings 2"/>
              <a:buChar char=""/>
              <a:defRPr sz="3200" kern="1200">
                <a:solidFill>
                  <a:schemeClr val="tx1"/>
                </a:solidFill>
                <a:latin typeface="+mn-lt"/>
                <a:ea typeface="+mn-ea"/>
                <a:cs typeface="+mn-cs"/>
              </a:defRPr>
            </a:lvl1pPr>
            <a:lvl2pPr marL="640080" indent="-237744" algn="l" rtl="0" eaLnBrk="1" latinLnBrk="0" hangingPunct="1">
              <a:lnSpc>
                <a:spcPts val="3000"/>
              </a:lnSpc>
              <a:spcBef>
                <a:spcPts val="550"/>
              </a:spcBef>
              <a:buClr>
                <a:schemeClr val="accent1"/>
              </a:buClr>
              <a:buFont typeface="Verdana"/>
              <a:buChar char="◦"/>
              <a:defRPr sz="2800" kern="1200">
                <a:solidFill>
                  <a:schemeClr val="tx1"/>
                </a:solidFill>
                <a:latin typeface="+mn-lt"/>
                <a:ea typeface="+mn-ea"/>
                <a:cs typeface="+mn-cs"/>
              </a:defRPr>
            </a:lvl2pPr>
            <a:lvl3pPr marL="886968" indent="-228600" algn="l" rtl="0" eaLnBrk="1" latinLnBrk="0" hangingPunct="1">
              <a:lnSpc>
                <a:spcPts val="2800"/>
              </a:lnSpc>
              <a:spcBef>
                <a:spcPct val="20000"/>
              </a:spcBef>
              <a:buClr>
                <a:schemeClr val="accent2"/>
              </a:buClr>
              <a:buFont typeface="Wingdings 2"/>
              <a:buChar char=""/>
              <a:defRPr sz="2400" kern="1200">
                <a:solidFill>
                  <a:schemeClr val="tx1"/>
                </a:solidFill>
                <a:latin typeface="+mn-lt"/>
                <a:ea typeface="+mn-ea"/>
                <a:cs typeface="+mn-cs"/>
              </a:defRPr>
            </a:lvl3pPr>
            <a:lvl4pPr marL="1097280" indent="-173736" algn="l" rtl="0" eaLnBrk="1" latinLnBrk="0" hangingPunct="1">
              <a:spcBef>
                <a:spcPct val="20000"/>
              </a:spcBef>
              <a:buClr>
                <a:schemeClr val="accent3"/>
              </a:buClr>
              <a:buFont typeface="Wingdings 2"/>
              <a:buChar char=""/>
              <a:defRPr sz="2000" kern="1200">
                <a:solidFill>
                  <a:schemeClr val="tx1"/>
                </a:solidFill>
                <a:latin typeface="+mn-lt"/>
                <a:ea typeface="+mn-ea"/>
                <a:cs typeface="+mn-cs"/>
              </a:defRPr>
            </a:lvl4pPr>
            <a:lvl5pPr marL="1298448" indent="-182880" algn="l" rtl="0" eaLnBrk="1" latinLnBrk="0" hangingPunct="1">
              <a:spcBef>
                <a:spcPct val="20000"/>
              </a:spcBef>
              <a:buClr>
                <a:schemeClr val="accent4"/>
              </a:buClr>
              <a:buFont typeface="Wingdings 2"/>
              <a:buChar char=""/>
              <a:defRPr sz="2000" kern="1200">
                <a:solidFill>
                  <a:schemeClr val="tx1"/>
                </a:solidFill>
                <a:latin typeface="+mn-lt"/>
                <a:ea typeface="+mn-ea"/>
                <a:cs typeface="+mn-cs"/>
              </a:defRPr>
            </a:lvl5pPr>
            <a:lvl6pPr marL="1508760" indent="-182880" algn="l" rtl="0" eaLnBrk="1" latinLnBrk="0" hangingPunct="1">
              <a:spcBef>
                <a:spcPct val="20000"/>
              </a:spcBef>
              <a:buClr>
                <a:schemeClr val="accent5"/>
              </a:buClr>
              <a:buFont typeface="Wingdings 2"/>
              <a:buChar char=""/>
              <a:defRPr sz="2000" kern="1200">
                <a:solidFill>
                  <a:schemeClr val="tx1"/>
                </a:solidFill>
                <a:latin typeface="+mn-lt"/>
                <a:ea typeface="+mn-ea"/>
                <a:cs typeface="+mn-cs"/>
              </a:defRPr>
            </a:lvl6pPr>
            <a:lvl7pPr marL="171907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7pPr>
            <a:lvl8pPr marL="1920240"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8pPr>
            <a:lvl9pPr marL="213055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9pPr>
            <a:extLst/>
          </a:lstStyle>
          <a:p>
            <a:pPr marL="82296" indent="0">
              <a:buNone/>
            </a:pPr>
            <a:r>
              <a:rPr lang="en-US" sz="2800" b="1" dirty="0" smtClean="0"/>
              <a:t>For teachers</a:t>
            </a:r>
            <a:endParaRPr lang="en-GB" sz="2800" b="1" dirty="0"/>
          </a:p>
        </p:txBody>
      </p:sp>
    </p:spTree>
    <p:extLst>
      <p:ext uri="{BB962C8B-B14F-4D97-AF65-F5344CB8AC3E}">
        <p14:creationId xmlns:p14="http://schemas.microsoft.com/office/powerpoint/2010/main" val="26346592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516FB59-3100-49D7-89E6-4589F668B4D0}" type="slidenum">
              <a:rPr lang="en-US" smtClean="0"/>
              <a:pPr>
                <a:defRPr/>
              </a:pPr>
              <a:t>22</a:t>
            </a:fld>
            <a:endParaRPr lang="en-US"/>
          </a:p>
        </p:txBody>
      </p:sp>
      <p:cxnSp>
        <p:nvCxnSpPr>
          <p:cNvPr id="6" name="Straight Arrow Connector 5"/>
          <p:cNvCxnSpPr/>
          <p:nvPr/>
        </p:nvCxnSpPr>
        <p:spPr>
          <a:xfrm>
            <a:off x="3962400" y="2681218"/>
            <a:ext cx="1447800" cy="0"/>
          </a:xfrm>
          <a:prstGeom prst="straightConnector1">
            <a:avLst/>
          </a:prstGeom>
          <a:ln w="63500" cap="flat">
            <a:tailEnd type="arrow"/>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181669" y="2362200"/>
            <a:ext cx="2438400" cy="533400"/>
            <a:chOff x="1752600" y="3962400"/>
            <a:chExt cx="2438400" cy="533400"/>
          </a:xfrm>
        </p:grpSpPr>
        <p:sp>
          <p:nvSpPr>
            <p:cNvPr id="11" name="Rounded Rectangle 10"/>
            <p:cNvSpPr/>
            <p:nvPr/>
          </p:nvSpPr>
          <p:spPr>
            <a:xfrm>
              <a:off x="1752600" y="3962400"/>
              <a:ext cx="2438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1828800" y="3962400"/>
              <a:ext cx="2286000" cy="461665"/>
            </a:xfrm>
            <a:prstGeom prst="rect">
              <a:avLst/>
            </a:prstGeom>
            <a:noFill/>
          </p:spPr>
          <p:txBody>
            <a:bodyPr wrap="square" rtlCol="0">
              <a:spAutoFit/>
            </a:bodyPr>
            <a:lstStyle/>
            <a:p>
              <a:pPr algn="ctr"/>
              <a:r>
                <a:rPr lang="en-US" sz="2400" b="1" dirty="0" smtClean="0">
                  <a:solidFill>
                    <a:srgbClr val="FFFF00"/>
                  </a:solidFill>
                  <a:effectLst>
                    <a:outerShdw blurRad="38100" dist="38100" dir="2700000" algn="tl">
                      <a:srgbClr val="000000">
                        <a:alpha val="43137"/>
                      </a:srgbClr>
                    </a:outerShdw>
                  </a:effectLst>
                </a:rPr>
                <a:t>Teacher</a:t>
              </a:r>
              <a:endParaRPr lang="en-IN" sz="2400" b="1" dirty="0">
                <a:solidFill>
                  <a:srgbClr val="FFFF00"/>
                </a:solidFill>
                <a:effectLst>
                  <a:outerShdw blurRad="38100" dist="38100" dir="2700000" algn="tl">
                    <a:srgbClr val="000000">
                      <a:alpha val="43137"/>
                    </a:srgbClr>
                  </a:outerShdw>
                </a:effectLst>
              </a:endParaRPr>
            </a:p>
          </p:txBody>
        </p:sp>
      </p:grpSp>
      <p:grpSp>
        <p:nvGrpSpPr>
          <p:cNvPr id="3" name="Group 2"/>
          <p:cNvGrpSpPr/>
          <p:nvPr/>
        </p:nvGrpSpPr>
        <p:grpSpPr>
          <a:xfrm>
            <a:off x="5568287" y="2386084"/>
            <a:ext cx="2438400" cy="533400"/>
            <a:chOff x="3276600" y="2743200"/>
            <a:chExt cx="2438400" cy="533400"/>
          </a:xfrm>
        </p:grpSpPr>
        <p:sp>
          <p:nvSpPr>
            <p:cNvPr id="13" name="Rounded Rectangle 12"/>
            <p:cNvSpPr/>
            <p:nvPr/>
          </p:nvSpPr>
          <p:spPr>
            <a:xfrm>
              <a:off x="3276600" y="2743200"/>
              <a:ext cx="2438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3352800" y="2743200"/>
              <a:ext cx="2286000" cy="461665"/>
            </a:xfrm>
            <a:prstGeom prst="rect">
              <a:avLst/>
            </a:prstGeom>
            <a:noFill/>
          </p:spPr>
          <p:txBody>
            <a:bodyPr wrap="square" rtlCol="0">
              <a:spAutoFit/>
            </a:bodyPr>
            <a:lstStyle/>
            <a:p>
              <a:pPr algn="ctr"/>
              <a:r>
                <a:rPr lang="en-US" sz="2400" b="1" dirty="0" smtClean="0">
                  <a:solidFill>
                    <a:srgbClr val="FFFF00"/>
                  </a:solidFill>
                  <a:effectLst>
                    <a:outerShdw blurRad="38100" dist="38100" dir="2700000" algn="tl">
                      <a:srgbClr val="000000">
                        <a:alpha val="43137"/>
                      </a:srgbClr>
                    </a:outerShdw>
                  </a:effectLst>
                </a:rPr>
                <a:t>Student</a:t>
              </a:r>
              <a:endParaRPr lang="en-IN" sz="2400" b="1" dirty="0">
                <a:solidFill>
                  <a:srgbClr val="FFFF00"/>
                </a:solidFill>
                <a:effectLst>
                  <a:outerShdw blurRad="38100" dist="38100" dir="2700000" algn="tl">
                    <a:srgbClr val="000000">
                      <a:alpha val="43137"/>
                    </a:srgbClr>
                  </a:outerShdw>
                </a:effectLst>
              </a:endParaRPr>
            </a:p>
          </p:txBody>
        </p:sp>
      </p:grpSp>
      <p:cxnSp>
        <p:nvCxnSpPr>
          <p:cNvPr id="18" name="Straight Arrow Connector 17"/>
          <p:cNvCxnSpPr/>
          <p:nvPr/>
        </p:nvCxnSpPr>
        <p:spPr>
          <a:xfrm>
            <a:off x="3923731" y="4738618"/>
            <a:ext cx="1447800" cy="0"/>
          </a:xfrm>
          <a:prstGeom prst="straightConnector1">
            <a:avLst/>
          </a:prstGeom>
          <a:ln w="63500" cap="flat">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143000" y="4419600"/>
            <a:ext cx="2438400" cy="533400"/>
            <a:chOff x="1752600" y="3962400"/>
            <a:chExt cx="2438400" cy="533400"/>
          </a:xfrm>
        </p:grpSpPr>
        <p:sp>
          <p:nvSpPr>
            <p:cNvPr id="20" name="Rounded Rectangle 19"/>
            <p:cNvSpPr/>
            <p:nvPr/>
          </p:nvSpPr>
          <p:spPr>
            <a:xfrm>
              <a:off x="1752600" y="3962400"/>
              <a:ext cx="2438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1828800" y="3962400"/>
              <a:ext cx="2286000" cy="461665"/>
            </a:xfrm>
            <a:prstGeom prst="rect">
              <a:avLst/>
            </a:prstGeom>
            <a:noFill/>
          </p:spPr>
          <p:txBody>
            <a:bodyPr wrap="square" rtlCol="0">
              <a:spAutoFit/>
            </a:bodyPr>
            <a:lstStyle/>
            <a:p>
              <a:pPr algn="ctr"/>
              <a:r>
                <a:rPr lang="en-US" sz="2400" b="1" dirty="0" smtClean="0">
                  <a:solidFill>
                    <a:srgbClr val="FFFF00"/>
                  </a:solidFill>
                  <a:effectLst>
                    <a:outerShdw blurRad="38100" dist="38100" dir="2700000" algn="tl">
                      <a:srgbClr val="000000">
                        <a:alpha val="43137"/>
                      </a:srgbClr>
                    </a:outerShdw>
                  </a:effectLst>
                </a:rPr>
                <a:t>Facilitator</a:t>
              </a:r>
              <a:endParaRPr lang="en-IN" sz="2400" b="1" dirty="0">
                <a:solidFill>
                  <a:srgbClr val="FFFF00"/>
                </a:solidFill>
                <a:effectLst>
                  <a:outerShdw blurRad="38100" dist="38100" dir="2700000" algn="tl">
                    <a:srgbClr val="000000">
                      <a:alpha val="43137"/>
                    </a:srgbClr>
                  </a:outerShdw>
                </a:effectLst>
              </a:endParaRPr>
            </a:p>
          </p:txBody>
        </p:sp>
      </p:grpSp>
      <p:grpSp>
        <p:nvGrpSpPr>
          <p:cNvPr id="22" name="Group 21"/>
          <p:cNvGrpSpPr/>
          <p:nvPr/>
        </p:nvGrpSpPr>
        <p:grpSpPr>
          <a:xfrm>
            <a:off x="5529618" y="4443484"/>
            <a:ext cx="2438400" cy="533400"/>
            <a:chOff x="3276600" y="2743200"/>
            <a:chExt cx="2438400" cy="533400"/>
          </a:xfrm>
        </p:grpSpPr>
        <p:sp>
          <p:nvSpPr>
            <p:cNvPr id="23" name="Rounded Rectangle 22"/>
            <p:cNvSpPr/>
            <p:nvPr/>
          </p:nvSpPr>
          <p:spPr>
            <a:xfrm>
              <a:off x="3276600" y="2743200"/>
              <a:ext cx="2438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3352800" y="2743200"/>
              <a:ext cx="2286000" cy="461665"/>
            </a:xfrm>
            <a:prstGeom prst="rect">
              <a:avLst/>
            </a:prstGeom>
            <a:noFill/>
          </p:spPr>
          <p:txBody>
            <a:bodyPr wrap="square" rtlCol="0">
              <a:spAutoFit/>
            </a:bodyPr>
            <a:lstStyle/>
            <a:p>
              <a:pPr algn="ctr"/>
              <a:r>
                <a:rPr lang="en-US" sz="2400" b="1" dirty="0" smtClean="0">
                  <a:solidFill>
                    <a:srgbClr val="FFFF00"/>
                  </a:solidFill>
                  <a:effectLst>
                    <a:outerShdw blurRad="38100" dist="38100" dir="2700000" algn="tl">
                      <a:srgbClr val="000000">
                        <a:alpha val="43137"/>
                      </a:srgbClr>
                    </a:outerShdw>
                  </a:effectLst>
                </a:rPr>
                <a:t>Learner</a:t>
              </a:r>
              <a:endParaRPr lang="en-IN" sz="2400" b="1" dirty="0">
                <a:solidFill>
                  <a:srgbClr val="FFFF00"/>
                </a:solidFill>
                <a:effectLst>
                  <a:outerShdw blurRad="38100" dist="38100" dir="2700000" algn="tl">
                    <a:srgbClr val="000000">
                      <a:alpha val="43137"/>
                    </a:srgbClr>
                  </a:outerShdw>
                </a:effectLst>
              </a:endParaRPr>
            </a:p>
          </p:txBody>
        </p:sp>
      </p:grpSp>
      <p:sp>
        <p:nvSpPr>
          <p:cNvPr id="25" name="Rectangle 24"/>
          <p:cNvSpPr/>
          <p:nvPr/>
        </p:nvSpPr>
        <p:spPr>
          <a:xfrm>
            <a:off x="2075161" y="914400"/>
            <a:ext cx="4993676" cy="923330"/>
          </a:xfrm>
          <a:prstGeom prst="rect">
            <a:avLst/>
          </a:prstGeom>
          <a:noFill/>
        </p:spPr>
        <p:txBody>
          <a:bodyPr wrap="none" lIns="91440" tIns="45720" rIns="91440" bIns="45720">
            <a:spAutoFit/>
          </a:bodyPr>
          <a:lstStyle/>
          <a:p>
            <a:pPr algn="ctr"/>
            <a:r>
              <a:rPr lang="en-US" sz="54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Paradigm shift</a:t>
            </a:r>
            <a:endParaRPr lang="en-US" sz="54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extLst>
      <p:ext uri="{BB962C8B-B14F-4D97-AF65-F5344CB8AC3E}">
        <p14:creationId xmlns:p14="http://schemas.microsoft.com/office/powerpoint/2010/main" val="40806175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
                                          </p:val>
                                        </p:tav>
                                        <p:tav tm="100000">
                                          <p:val>
                                            <p:strVal val="#ppt_x"/>
                                          </p:val>
                                        </p:tav>
                                      </p:tavLst>
                                    </p:anim>
                                    <p:anim calcmode="lin" valueType="num">
                                      <p:cBhvr>
                                        <p:cTn id="9" dur="2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anim calcmode="lin" valueType="num">
                                      <p:cBhvr>
                                        <p:cTn id="20" dur="2000" fill="hold"/>
                                        <p:tgtEl>
                                          <p:spTgt spid="3"/>
                                        </p:tgtEl>
                                        <p:attrNameLst>
                                          <p:attrName>ppt_x</p:attrName>
                                        </p:attrNameLst>
                                      </p:cBhvr>
                                      <p:tavLst>
                                        <p:tav tm="0">
                                          <p:val>
                                            <p:strVal val="#ppt_x"/>
                                          </p:val>
                                        </p:tav>
                                        <p:tav tm="100000">
                                          <p:val>
                                            <p:strVal val="#ppt_x"/>
                                          </p:val>
                                        </p:tav>
                                      </p:tavLst>
                                    </p:anim>
                                    <p:anim calcmode="lin" valueType="num">
                                      <p:cBhvr>
                                        <p:cTn id="21" dur="2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2000"/>
                                        <p:tgtEl>
                                          <p:spTgt spid="19"/>
                                        </p:tgtEl>
                                      </p:cBhvr>
                                    </p:animEffect>
                                    <p:anim calcmode="lin" valueType="num">
                                      <p:cBhvr>
                                        <p:cTn id="27" dur="2000" fill="hold"/>
                                        <p:tgtEl>
                                          <p:spTgt spid="19"/>
                                        </p:tgtEl>
                                        <p:attrNameLst>
                                          <p:attrName>ppt_x</p:attrName>
                                        </p:attrNameLst>
                                      </p:cBhvr>
                                      <p:tavLst>
                                        <p:tav tm="0">
                                          <p:val>
                                            <p:strVal val="#ppt_x"/>
                                          </p:val>
                                        </p:tav>
                                        <p:tav tm="100000">
                                          <p:val>
                                            <p:strVal val="#ppt_x"/>
                                          </p:val>
                                        </p:tav>
                                      </p:tavLst>
                                    </p:anim>
                                    <p:anim calcmode="lin" valueType="num">
                                      <p:cBhvr>
                                        <p:cTn id="28" dur="2000" fill="hold"/>
                                        <p:tgtEl>
                                          <p:spTgt spid="19"/>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42"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000"/>
                                        <p:tgtEl>
                                          <p:spTgt spid="22"/>
                                        </p:tgtEl>
                                      </p:cBhvr>
                                    </p:animEffect>
                                    <p:anim calcmode="lin" valueType="num">
                                      <p:cBhvr>
                                        <p:cTn id="39" dur="2000" fill="hold"/>
                                        <p:tgtEl>
                                          <p:spTgt spid="22"/>
                                        </p:tgtEl>
                                        <p:attrNameLst>
                                          <p:attrName>ppt_x</p:attrName>
                                        </p:attrNameLst>
                                      </p:cBhvr>
                                      <p:tavLst>
                                        <p:tav tm="0">
                                          <p:val>
                                            <p:strVal val="#ppt_x"/>
                                          </p:val>
                                        </p:tav>
                                        <p:tav tm="100000">
                                          <p:val>
                                            <p:strVal val="#ppt_x"/>
                                          </p:val>
                                        </p:tav>
                                      </p:tavLst>
                                    </p:anim>
                                    <p:anim calcmode="lin" valueType="num">
                                      <p:cBhvr>
                                        <p:cTn id="40" dur="2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eGovernance</a:t>
            </a:r>
            <a:endParaRPr lang="en-IN" dirty="0"/>
          </a:p>
        </p:txBody>
      </p:sp>
      <p:sp>
        <p:nvSpPr>
          <p:cNvPr id="3" name="Content Placeholder 2"/>
          <p:cNvSpPr>
            <a:spLocks noGrp="1"/>
          </p:cNvSpPr>
          <p:nvPr>
            <p:ph idx="1"/>
          </p:nvPr>
        </p:nvSpPr>
        <p:spPr>
          <a:xfrm>
            <a:off x="1435608" y="1447800"/>
            <a:ext cx="7498080" cy="4285456"/>
          </a:xfrm>
        </p:spPr>
        <p:txBody>
          <a:bodyPr>
            <a:normAutofit fontScale="92500" lnSpcReduction="20000"/>
          </a:bodyPr>
          <a:lstStyle/>
          <a:p>
            <a:r>
              <a:rPr lang="en-IN" dirty="0" smtClean="0"/>
              <a:t>Delivering government services</a:t>
            </a:r>
          </a:p>
          <a:p>
            <a:r>
              <a:rPr lang="en-IN" dirty="0" smtClean="0"/>
              <a:t>Exchange </a:t>
            </a:r>
            <a:r>
              <a:rPr lang="en-IN" dirty="0"/>
              <a:t>of information communication </a:t>
            </a:r>
            <a:r>
              <a:rPr lang="en-IN" dirty="0" smtClean="0"/>
              <a:t>transactions</a:t>
            </a:r>
          </a:p>
          <a:p>
            <a:r>
              <a:rPr lang="en-IN" dirty="0" smtClean="0"/>
              <a:t>Government-to-Citizens </a:t>
            </a:r>
            <a:r>
              <a:rPr lang="en-IN" dirty="0"/>
              <a:t>(</a:t>
            </a:r>
            <a:r>
              <a:rPr lang="en-IN" dirty="0" smtClean="0"/>
              <a:t>G2C)</a:t>
            </a:r>
          </a:p>
          <a:p>
            <a:r>
              <a:rPr lang="en-IN" dirty="0" smtClean="0"/>
              <a:t>Government-to-Business (G2B)</a:t>
            </a:r>
          </a:p>
          <a:p>
            <a:r>
              <a:rPr lang="en-IN" dirty="0" smtClean="0"/>
              <a:t>Government-to-Government (G2G</a:t>
            </a:r>
            <a:r>
              <a:rPr lang="en-IN" dirty="0"/>
              <a:t>) </a:t>
            </a:r>
            <a:endParaRPr lang="en-IN" dirty="0" smtClean="0"/>
          </a:p>
          <a:p>
            <a:r>
              <a:rPr lang="en-IN" dirty="0" smtClean="0"/>
              <a:t>Back </a:t>
            </a:r>
            <a:r>
              <a:rPr lang="en-IN" dirty="0"/>
              <a:t>office processes </a:t>
            </a:r>
            <a:endParaRPr lang="en-IN" dirty="0" smtClean="0"/>
          </a:p>
          <a:p>
            <a:r>
              <a:rPr lang="en-IN" dirty="0" smtClean="0"/>
              <a:t>Internal communications &amp; flow of information</a:t>
            </a:r>
            <a:endParaRPr lang="en-IN" dirty="0"/>
          </a:p>
        </p:txBody>
      </p:sp>
    </p:spTree>
    <p:extLst>
      <p:ext uri="{BB962C8B-B14F-4D97-AF65-F5344CB8AC3E}">
        <p14:creationId xmlns:p14="http://schemas.microsoft.com/office/powerpoint/2010/main" val="2805672772"/>
      </p:ext>
    </p:extLst>
  </p:cSld>
  <p:clrMapOvr>
    <a:masterClrMapping/>
  </p:clrMapOvr>
  <p:transition spd="slow">
    <p:wheel spokes="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eGovernance</a:t>
            </a:r>
            <a:r>
              <a:rPr lang="en-IN" dirty="0" smtClean="0"/>
              <a:t> examples</a:t>
            </a:r>
            <a:endParaRPr lang="en-IN" dirty="0"/>
          </a:p>
        </p:txBody>
      </p:sp>
      <p:sp>
        <p:nvSpPr>
          <p:cNvPr id="3" name="Content Placeholder 2"/>
          <p:cNvSpPr>
            <a:spLocks noGrp="1"/>
          </p:cNvSpPr>
          <p:nvPr>
            <p:ph idx="1"/>
          </p:nvPr>
        </p:nvSpPr>
        <p:spPr>
          <a:xfrm>
            <a:off x="1435608" y="1447800"/>
            <a:ext cx="7498080" cy="4717504"/>
          </a:xfrm>
        </p:spPr>
        <p:txBody>
          <a:bodyPr/>
          <a:lstStyle/>
          <a:p>
            <a:r>
              <a:rPr lang="en-IN" dirty="0" smtClean="0"/>
              <a:t>Online registrations of birth, death, marriage </a:t>
            </a:r>
          </a:p>
          <a:p>
            <a:r>
              <a:rPr lang="en-IN" dirty="0" smtClean="0"/>
              <a:t>Healthcare, educational services</a:t>
            </a:r>
          </a:p>
          <a:p>
            <a:r>
              <a:rPr lang="en-IN" dirty="0" smtClean="0"/>
              <a:t>Online filing of income tax</a:t>
            </a:r>
          </a:p>
          <a:p>
            <a:r>
              <a:rPr lang="en-IN" dirty="0" smtClean="0"/>
              <a:t>Online complaint registrations</a:t>
            </a:r>
          </a:p>
          <a:p>
            <a:r>
              <a:rPr lang="en-IN" dirty="0" smtClean="0"/>
              <a:t>Online tenders</a:t>
            </a:r>
          </a:p>
          <a:p>
            <a:r>
              <a:rPr lang="en-IN" dirty="0" smtClean="0"/>
              <a:t>Downloading forms</a:t>
            </a:r>
          </a:p>
          <a:p>
            <a:r>
              <a:rPr lang="en-IN" dirty="0" smtClean="0"/>
              <a:t>Voter registration</a:t>
            </a:r>
          </a:p>
          <a:p>
            <a:endParaRPr lang="en-IN" dirty="0" smtClean="0"/>
          </a:p>
          <a:p>
            <a:endParaRPr lang="en-IN" dirty="0"/>
          </a:p>
        </p:txBody>
      </p:sp>
    </p:spTree>
    <p:extLst>
      <p:ext uri="{BB962C8B-B14F-4D97-AF65-F5344CB8AC3E}">
        <p14:creationId xmlns:p14="http://schemas.microsoft.com/office/powerpoint/2010/main" val="18622555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eGovernance</a:t>
            </a:r>
            <a:r>
              <a:rPr lang="en-IN" dirty="0" smtClean="0"/>
              <a:t> benefits</a:t>
            </a:r>
            <a:endParaRPr lang="en-IN" dirty="0"/>
          </a:p>
        </p:txBody>
      </p:sp>
      <p:sp>
        <p:nvSpPr>
          <p:cNvPr id="3" name="Content Placeholder 2"/>
          <p:cNvSpPr>
            <a:spLocks noGrp="1"/>
          </p:cNvSpPr>
          <p:nvPr>
            <p:ph idx="1"/>
          </p:nvPr>
        </p:nvSpPr>
        <p:spPr>
          <a:xfrm>
            <a:off x="1435608" y="1447800"/>
            <a:ext cx="7498080" cy="3997424"/>
          </a:xfrm>
        </p:spPr>
        <p:txBody>
          <a:bodyPr/>
          <a:lstStyle/>
          <a:p>
            <a:r>
              <a:rPr lang="en-IN" dirty="0"/>
              <a:t>Fast &amp; easy services </a:t>
            </a:r>
          </a:p>
          <a:p>
            <a:r>
              <a:rPr lang="en-IN" dirty="0"/>
              <a:t>Increased accountability</a:t>
            </a:r>
          </a:p>
          <a:p>
            <a:r>
              <a:rPr lang="en-IN" dirty="0"/>
              <a:t>Increased transparency</a:t>
            </a:r>
          </a:p>
          <a:p>
            <a:r>
              <a:rPr lang="en-IN" dirty="0"/>
              <a:t>Reduced corruption</a:t>
            </a:r>
          </a:p>
          <a:p>
            <a:r>
              <a:rPr lang="en-IN" dirty="0"/>
              <a:t>Increased efficiency due to connectivity</a:t>
            </a:r>
          </a:p>
          <a:p>
            <a:r>
              <a:rPr lang="en-IN" dirty="0" smtClean="0"/>
              <a:t>Timesaving</a:t>
            </a:r>
          </a:p>
          <a:p>
            <a:endParaRPr lang="en-IN" dirty="0"/>
          </a:p>
        </p:txBody>
      </p:sp>
    </p:spTree>
    <p:extLst>
      <p:ext uri="{BB962C8B-B14F-4D97-AF65-F5344CB8AC3E}">
        <p14:creationId xmlns:p14="http://schemas.microsoft.com/office/powerpoint/2010/main" val="3294470030"/>
      </p:ext>
    </p:extLst>
  </p:cSld>
  <p:clrMapOvr>
    <a:masterClrMapping/>
  </p:clrMapOvr>
  <p:transition spd="slow">
    <p:wheel spokes="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Challenges</a:t>
            </a:r>
            <a:endParaRPr lang="en-IN" dirty="0"/>
          </a:p>
        </p:txBody>
      </p:sp>
      <p:sp>
        <p:nvSpPr>
          <p:cNvPr id="3" name="Content Placeholder 2"/>
          <p:cNvSpPr>
            <a:spLocks noGrp="1"/>
          </p:cNvSpPr>
          <p:nvPr>
            <p:ph idx="1"/>
          </p:nvPr>
        </p:nvSpPr>
        <p:spPr/>
        <p:txBody>
          <a:bodyPr/>
          <a:lstStyle/>
          <a:p>
            <a:r>
              <a:rPr lang="en-IN" dirty="0" smtClean="0"/>
              <a:t>Connectivity at rural places</a:t>
            </a:r>
          </a:p>
          <a:p>
            <a:r>
              <a:rPr lang="en-IN" dirty="0" smtClean="0"/>
              <a:t>Erratic power supply</a:t>
            </a:r>
          </a:p>
          <a:p>
            <a:r>
              <a:rPr lang="en-IN" dirty="0" smtClean="0"/>
              <a:t>language </a:t>
            </a:r>
            <a:r>
              <a:rPr lang="en-IN" dirty="0" smtClean="0"/>
              <a:t>support on devices</a:t>
            </a:r>
          </a:p>
          <a:p>
            <a:pPr lvl="1"/>
            <a:r>
              <a:rPr lang="en-IN" dirty="0" smtClean="0"/>
              <a:t>Lack of support in some devices</a:t>
            </a:r>
          </a:p>
          <a:p>
            <a:pPr lvl="1"/>
            <a:r>
              <a:rPr lang="en-IN" dirty="0" smtClean="0"/>
              <a:t>Lack of awareness </a:t>
            </a:r>
          </a:p>
          <a:p>
            <a:endParaRPr lang="en-IN" dirty="0"/>
          </a:p>
        </p:txBody>
      </p:sp>
    </p:spTree>
    <p:extLst>
      <p:ext uri="{BB962C8B-B14F-4D97-AF65-F5344CB8AC3E}">
        <p14:creationId xmlns:p14="http://schemas.microsoft.com/office/powerpoint/2010/main" val="15124888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2708920"/>
            <a:ext cx="7498080" cy="1143000"/>
          </a:xfrm>
        </p:spPr>
        <p:txBody>
          <a:bodyPr/>
          <a:lstStyle/>
          <a:p>
            <a:r>
              <a:rPr lang="en-US" dirty="0" smtClean="0"/>
              <a:t>Questions?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bwMode="auto">
          <a:xfrm>
            <a:off x="0" y="404664"/>
            <a:ext cx="9144000" cy="1771799"/>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i="1" dirty="0" smtClean="0">
                <a:solidFill>
                  <a:schemeClr val="accent2"/>
                </a:solidFill>
              </a:rPr>
              <a:t>Megatrends:  </a:t>
            </a:r>
            <a:br>
              <a:rPr lang="en-US" i="1" dirty="0" smtClean="0">
                <a:solidFill>
                  <a:schemeClr val="accent2"/>
                </a:solidFill>
              </a:rPr>
            </a:br>
            <a:r>
              <a:rPr lang="en-US" i="1" dirty="0" smtClean="0">
                <a:solidFill>
                  <a:schemeClr val="accent2"/>
                </a:solidFill>
              </a:rPr>
              <a:t>                    Move to the Next Generation Data Center</a:t>
            </a:r>
          </a:p>
        </p:txBody>
      </p:sp>
      <p:sp>
        <p:nvSpPr>
          <p:cNvPr id="10243" name="Content Placeholder 2"/>
          <p:cNvSpPr>
            <a:spLocks noGrp="1"/>
          </p:cNvSpPr>
          <p:nvPr>
            <p:ph idx="1"/>
          </p:nvPr>
        </p:nvSpPr>
        <p:spPr bwMode="auto">
          <a:xfrm>
            <a:off x="555625" y="2460625"/>
            <a:ext cx="8343900" cy="3978275"/>
          </a:xfrm>
          <a:noFill/>
          <a:ln>
            <a:miter lim="800000"/>
            <a:headEnd/>
            <a:tailEnd/>
          </a:ln>
        </p:spPr>
        <p:txBody>
          <a:bodyPr vert="horz" wrap="square" lIns="91440" tIns="45720" rIns="91440" bIns="45720" numCol="1" anchor="t" anchorCtr="0" compatLnSpc="1">
            <a:prstTxWarp prst="textNoShape">
              <a:avLst/>
            </a:prstTxWarp>
            <a:normAutofit fontScale="85000" lnSpcReduction="20000"/>
          </a:bodyPr>
          <a:lstStyle/>
          <a:p>
            <a:pPr eaLnBrk="1" hangingPunct="1"/>
            <a:r>
              <a:rPr lang="en-US" b="1" dirty="0" smtClean="0"/>
              <a:t>Deployment of ubiquitous IP networks</a:t>
            </a:r>
          </a:p>
          <a:p>
            <a:pPr eaLnBrk="1" hangingPunct="1"/>
            <a:r>
              <a:rPr lang="en-US" b="1" dirty="0" smtClean="0"/>
              <a:t>Expansion of networked consumer electronics</a:t>
            </a:r>
          </a:p>
          <a:p>
            <a:pPr eaLnBrk="1" hangingPunct="1"/>
            <a:r>
              <a:rPr lang="en-US" b="1" dirty="0" smtClean="0"/>
              <a:t>Explosion of digital content</a:t>
            </a:r>
          </a:p>
          <a:p>
            <a:pPr eaLnBrk="1" hangingPunct="1"/>
            <a:r>
              <a:rPr lang="en-US" b="1" dirty="0" smtClean="0"/>
              <a:t>Movement to unified communications </a:t>
            </a:r>
          </a:p>
          <a:p>
            <a:pPr eaLnBrk="1" hangingPunct="1"/>
            <a:r>
              <a:rPr lang="en-US" b="1" dirty="0" smtClean="0"/>
              <a:t>Advancement of highly scalable, low cost compute</a:t>
            </a:r>
          </a:p>
          <a:p>
            <a:pPr eaLnBrk="1" hangingPunct="1"/>
            <a:r>
              <a:rPr lang="en-US" b="1" dirty="0" smtClean="0"/>
              <a:t>Convergence of networks, compute and storage </a:t>
            </a:r>
          </a:p>
          <a:p>
            <a:pPr eaLnBrk="1" hangingPunct="1"/>
            <a:r>
              <a:rPr lang="en-US" b="1" dirty="0" smtClean="0"/>
              <a:t>Recovery of the economy yields technology refresh</a:t>
            </a:r>
          </a:p>
          <a:p>
            <a:pPr eaLnBrk="1" hangingPunct="1"/>
            <a:r>
              <a:rPr lang="en-US" b="1" dirty="0" smtClean="0"/>
              <a:t>Desirability of a IT utility model</a:t>
            </a:r>
          </a:p>
          <a:p>
            <a:pPr eaLnBrk="1" hangingPunct="1"/>
            <a:r>
              <a:rPr lang="en-US" b="1" dirty="0" smtClean="0"/>
              <a:t>Appetite for new applications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9"/>
          <p:cNvGrpSpPr>
            <a:grpSpLocks/>
          </p:cNvGrpSpPr>
          <p:nvPr/>
        </p:nvGrpSpPr>
        <p:grpSpPr bwMode="auto">
          <a:xfrm>
            <a:off x="465138" y="3125788"/>
            <a:ext cx="5565775" cy="773112"/>
            <a:chOff x="468" y="1913"/>
            <a:chExt cx="5610" cy="779"/>
          </a:xfrm>
        </p:grpSpPr>
        <p:sp>
          <p:nvSpPr>
            <p:cNvPr id="11302" name="TextBox 43"/>
            <p:cNvSpPr txBox="1">
              <a:spLocks noChangeArrowheads="1"/>
            </p:cNvSpPr>
            <p:nvPr/>
          </p:nvSpPr>
          <p:spPr bwMode="gray">
            <a:xfrm>
              <a:off x="468" y="2014"/>
              <a:ext cx="2669" cy="403"/>
            </a:xfrm>
            <a:prstGeom prst="rect">
              <a:avLst/>
            </a:prstGeom>
            <a:noFill/>
            <a:ln w="9525">
              <a:noFill/>
              <a:miter lim="800000"/>
              <a:headEnd/>
              <a:tailEnd/>
            </a:ln>
          </p:spPr>
          <p:txBody>
            <a:bodyPr wrap="none">
              <a:spAutoFit/>
            </a:bodyPr>
            <a:lstStyle/>
            <a:p>
              <a:pPr algn="ctr"/>
              <a:r>
                <a:rPr lang="en-US" sz="2000" b="1">
                  <a:solidFill>
                    <a:srgbClr val="005596"/>
                  </a:solidFill>
                </a:rPr>
                <a:t>Mostly unstructured</a:t>
              </a:r>
            </a:p>
          </p:txBody>
        </p:sp>
        <p:sp>
          <p:nvSpPr>
            <p:cNvPr id="11303" name="Line 56"/>
            <p:cNvSpPr>
              <a:spLocks noChangeShapeType="1"/>
            </p:cNvSpPr>
            <p:nvPr/>
          </p:nvSpPr>
          <p:spPr bwMode="gray">
            <a:xfrm>
              <a:off x="3085" y="2215"/>
              <a:ext cx="1405" cy="0"/>
            </a:xfrm>
            <a:prstGeom prst="line">
              <a:avLst/>
            </a:prstGeom>
            <a:noFill/>
            <a:ln w="28575">
              <a:solidFill>
                <a:srgbClr val="085AB3"/>
              </a:solidFill>
              <a:round/>
              <a:headEnd/>
              <a:tailEnd/>
            </a:ln>
          </p:spPr>
          <p:txBody>
            <a:bodyPr wrap="none" lIns="0" tIns="0" rIns="0" bIns="0" anchor="ctr"/>
            <a:lstStyle/>
            <a:p>
              <a:endParaRPr lang="en-US"/>
            </a:p>
          </p:txBody>
        </p:sp>
        <p:sp>
          <p:nvSpPr>
            <p:cNvPr id="11304" name="Freeform 62"/>
            <p:cNvSpPr>
              <a:spLocks/>
            </p:cNvSpPr>
            <p:nvPr/>
          </p:nvSpPr>
          <p:spPr bwMode="gray">
            <a:xfrm>
              <a:off x="5085" y="2215"/>
              <a:ext cx="993" cy="477"/>
            </a:xfrm>
            <a:custGeom>
              <a:avLst/>
              <a:gdLst>
                <a:gd name="T0" fmla="*/ 0 w 993"/>
                <a:gd name="T1" fmla="*/ 0 h 477"/>
                <a:gd name="T2" fmla="*/ 516 w 993"/>
                <a:gd name="T3" fmla="*/ 0 h 477"/>
                <a:gd name="T4" fmla="*/ 993 w 993"/>
                <a:gd name="T5" fmla="*/ 477 h 477"/>
                <a:gd name="T6" fmla="*/ 0 60000 65536"/>
                <a:gd name="T7" fmla="*/ 0 60000 65536"/>
                <a:gd name="T8" fmla="*/ 0 60000 65536"/>
                <a:gd name="T9" fmla="*/ 0 w 993"/>
                <a:gd name="T10" fmla="*/ 0 h 477"/>
                <a:gd name="T11" fmla="*/ 993 w 993"/>
                <a:gd name="T12" fmla="*/ 477 h 477"/>
              </a:gdLst>
              <a:ahLst/>
              <a:cxnLst>
                <a:cxn ang="T6">
                  <a:pos x="T0" y="T1"/>
                </a:cxn>
                <a:cxn ang="T7">
                  <a:pos x="T2" y="T3"/>
                </a:cxn>
                <a:cxn ang="T8">
                  <a:pos x="T4" y="T5"/>
                </a:cxn>
              </a:cxnLst>
              <a:rect l="T9" t="T10" r="T11" b="T12"/>
              <a:pathLst>
                <a:path w="993" h="477">
                  <a:moveTo>
                    <a:pt x="0" y="0"/>
                  </a:moveTo>
                  <a:lnTo>
                    <a:pt x="516" y="0"/>
                  </a:lnTo>
                  <a:lnTo>
                    <a:pt x="993" y="477"/>
                  </a:lnTo>
                </a:path>
              </a:pathLst>
            </a:custGeom>
            <a:noFill/>
            <a:ln w="28575">
              <a:solidFill>
                <a:srgbClr val="085AB3"/>
              </a:solidFill>
              <a:round/>
              <a:headEnd/>
              <a:tailEnd/>
            </a:ln>
          </p:spPr>
          <p:txBody>
            <a:bodyPr wrap="none" lIns="0" tIns="0" rIns="0" bIns="0" anchor="ctr"/>
            <a:lstStyle/>
            <a:p>
              <a:endParaRPr lang="en-US"/>
            </a:p>
          </p:txBody>
        </p:sp>
        <p:sp>
          <p:nvSpPr>
            <p:cNvPr id="12" name="TextBox 11"/>
            <p:cNvSpPr txBox="1">
              <a:spLocks noChangeAspect="1"/>
            </p:cNvSpPr>
            <p:nvPr/>
          </p:nvSpPr>
          <p:spPr bwMode="gray">
            <a:xfrm>
              <a:off x="4490" y="1913"/>
              <a:ext cx="606" cy="603"/>
            </a:xfrm>
            <a:prstGeom prst="ellipse">
              <a:avLst/>
            </a:prstGeom>
            <a:gradFill>
              <a:gsLst>
                <a:gs pos="0">
                  <a:srgbClr val="6998CA"/>
                </a:gs>
                <a:gs pos="50000">
                  <a:srgbClr val="085AB3"/>
                </a:gs>
              </a:gsLst>
              <a:lin ang="5400000" scaled="0"/>
            </a:gradFill>
            <a:ln w="12700" cap="flat" cmpd="sng" algn="ctr">
              <a:noFill/>
              <a:prstDash val="solid"/>
              <a:round/>
              <a:headEnd type="none" w="med" len="med"/>
              <a:tailEnd type="none" w="med" len="med"/>
            </a:ln>
            <a:effectLst>
              <a:innerShdw blurRad="342900">
                <a:prstClr val="black">
                  <a:alpha val="61000"/>
                </a:prstClr>
              </a:innerShdw>
            </a:effectLst>
          </p:spPr>
          <p:txBody>
            <a:bodyPr wrap="none" lIns="0" tIns="0" rIns="0" bIns="0" anchor="ctr"/>
            <a:lstStyle/>
            <a:p>
              <a:pPr algn="ctr">
                <a:defRPr/>
              </a:pPr>
              <a:r>
                <a:rPr lang="en-US" sz="1500" dirty="0">
                  <a:solidFill>
                    <a:srgbClr val="FFFFFF"/>
                  </a:solidFill>
                  <a:latin typeface="Arial" pitchFamily="34" charset="0"/>
                </a:rPr>
                <a:t>95%</a:t>
              </a:r>
            </a:p>
          </p:txBody>
        </p:sp>
      </p:grpSp>
      <p:grpSp>
        <p:nvGrpSpPr>
          <p:cNvPr id="3" name="Group 70"/>
          <p:cNvGrpSpPr>
            <a:grpSpLocks/>
          </p:cNvGrpSpPr>
          <p:nvPr/>
        </p:nvGrpSpPr>
        <p:grpSpPr bwMode="auto">
          <a:xfrm>
            <a:off x="501650" y="3833813"/>
            <a:ext cx="5202238" cy="598487"/>
            <a:chOff x="505" y="2627"/>
            <a:chExt cx="5243" cy="602"/>
          </a:xfrm>
        </p:grpSpPr>
        <p:sp>
          <p:nvSpPr>
            <p:cNvPr id="11296" name="TextBox 45"/>
            <p:cNvSpPr txBox="1">
              <a:spLocks noChangeArrowheads="1"/>
            </p:cNvSpPr>
            <p:nvPr/>
          </p:nvSpPr>
          <p:spPr bwMode="gray">
            <a:xfrm>
              <a:off x="505" y="2728"/>
              <a:ext cx="2527" cy="403"/>
            </a:xfrm>
            <a:prstGeom prst="rect">
              <a:avLst/>
            </a:prstGeom>
            <a:noFill/>
            <a:ln w="9525">
              <a:noFill/>
              <a:miter lim="800000"/>
              <a:headEnd/>
              <a:tailEnd/>
            </a:ln>
          </p:spPr>
          <p:txBody>
            <a:bodyPr wrap="none">
              <a:spAutoFit/>
            </a:bodyPr>
            <a:lstStyle/>
            <a:p>
              <a:pPr algn="ctr"/>
              <a:r>
                <a:rPr lang="en-US" sz="2000" b="1">
                  <a:solidFill>
                    <a:srgbClr val="005596"/>
                  </a:solidFill>
                </a:rPr>
                <a:t>Mostly unmanaged</a:t>
              </a:r>
            </a:p>
          </p:txBody>
        </p:sp>
        <p:sp>
          <p:nvSpPr>
            <p:cNvPr id="11297" name="Line 57"/>
            <p:cNvSpPr>
              <a:spLocks noChangeShapeType="1"/>
            </p:cNvSpPr>
            <p:nvPr/>
          </p:nvSpPr>
          <p:spPr bwMode="gray">
            <a:xfrm>
              <a:off x="2952" y="2928"/>
              <a:ext cx="1538" cy="0"/>
            </a:xfrm>
            <a:prstGeom prst="line">
              <a:avLst/>
            </a:prstGeom>
            <a:noFill/>
            <a:ln w="28575">
              <a:solidFill>
                <a:srgbClr val="085AB3"/>
              </a:solidFill>
              <a:round/>
              <a:headEnd/>
              <a:tailEnd/>
            </a:ln>
          </p:spPr>
          <p:txBody>
            <a:bodyPr wrap="none" lIns="0" tIns="0" rIns="0" bIns="0" anchor="ctr"/>
            <a:lstStyle/>
            <a:p>
              <a:endParaRPr lang="en-US"/>
            </a:p>
          </p:txBody>
        </p:sp>
        <p:sp>
          <p:nvSpPr>
            <p:cNvPr id="11298" name="Line 63"/>
            <p:cNvSpPr>
              <a:spLocks noChangeShapeType="1"/>
            </p:cNvSpPr>
            <p:nvPr/>
          </p:nvSpPr>
          <p:spPr bwMode="gray">
            <a:xfrm>
              <a:off x="5052" y="2928"/>
              <a:ext cx="696" cy="0"/>
            </a:xfrm>
            <a:prstGeom prst="line">
              <a:avLst/>
            </a:prstGeom>
            <a:noFill/>
            <a:ln w="28575">
              <a:solidFill>
                <a:srgbClr val="085AB3"/>
              </a:solidFill>
              <a:round/>
              <a:headEnd/>
              <a:tailEnd/>
            </a:ln>
          </p:spPr>
          <p:txBody>
            <a:bodyPr wrap="none" lIns="0" tIns="0" rIns="0" bIns="0" anchor="ctr"/>
            <a:lstStyle/>
            <a:p>
              <a:endParaRPr lang="en-US"/>
            </a:p>
          </p:txBody>
        </p:sp>
        <p:sp>
          <p:nvSpPr>
            <p:cNvPr id="17" name="TextBox 16"/>
            <p:cNvSpPr txBox="1">
              <a:spLocks noChangeAspect="1"/>
            </p:cNvSpPr>
            <p:nvPr/>
          </p:nvSpPr>
          <p:spPr bwMode="gray">
            <a:xfrm>
              <a:off x="4490" y="2627"/>
              <a:ext cx="606" cy="602"/>
            </a:xfrm>
            <a:prstGeom prst="ellipse">
              <a:avLst/>
            </a:prstGeom>
            <a:gradFill>
              <a:gsLst>
                <a:gs pos="0">
                  <a:srgbClr val="6998CA"/>
                </a:gs>
                <a:gs pos="50000">
                  <a:srgbClr val="085AB3"/>
                </a:gs>
              </a:gsLst>
              <a:lin ang="5400000" scaled="0"/>
            </a:gradFill>
            <a:ln w="12700" cap="flat" cmpd="sng" algn="ctr">
              <a:noFill/>
              <a:prstDash val="solid"/>
              <a:round/>
              <a:headEnd type="none" w="med" len="med"/>
              <a:tailEnd type="none" w="med" len="med"/>
            </a:ln>
            <a:effectLst>
              <a:innerShdw blurRad="342900">
                <a:prstClr val="black">
                  <a:alpha val="61000"/>
                </a:prstClr>
              </a:innerShdw>
            </a:effectLst>
          </p:spPr>
          <p:txBody>
            <a:bodyPr wrap="none" lIns="0" tIns="0" rIns="0" bIns="0" anchor="ctr"/>
            <a:lstStyle/>
            <a:p>
              <a:pPr algn="ctr">
                <a:defRPr/>
              </a:pPr>
              <a:r>
                <a:rPr lang="en-US" sz="1500" dirty="0">
                  <a:solidFill>
                    <a:srgbClr val="FFFFFF"/>
                  </a:solidFill>
                  <a:latin typeface="Arial" pitchFamily="34" charset="0"/>
                </a:rPr>
                <a:t>85%</a:t>
              </a:r>
            </a:p>
          </p:txBody>
        </p:sp>
      </p:grpSp>
      <p:grpSp>
        <p:nvGrpSpPr>
          <p:cNvPr id="4" name="Group 71"/>
          <p:cNvGrpSpPr>
            <a:grpSpLocks/>
          </p:cNvGrpSpPr>
          <p:nvPr/>
        </p:nvGrpSpPr>
        <p:grpSpPr bwMode="auto">
          <a:xfrm>
            <a:off x="493713" y="5076825"/>
            <a:ext cx="5537200" cy="773113"/>
            <a:chOff x="498" y="3878"/>
            <a:chExt cx="5580" cy="778"/>
          </a:xfrm>
        </p:grpSpPr>
        <p:sp>
          <p:nvSpPr>
            <p:cNvPr id="11290" name="TextBox 53"/>
            <p:cNvSpPr txBox="1">
              <a:spLocks noChangeArrowheads="1"/>
            </p:cNvSpPr>
            <p:nvPr/>
          </p:nvSpPr>
          <p:spPr bwMode="gray">
            <a:xfrm>
              <a:off x="498" y="4154"/>
              <a:ext cx="3374" cy="402"/>
            </a:xfrm>
            <a:prstGeom prst="rect">
              <a:avLst/>
            </a:prstGeom>
            <a:noFill/>
            <a:ln w="9525">
              <a:noFill/>
              <a:miter lim="800000"/>
              <a:headEnd/>
              <a:tailEnd/>
            </a:ln>
          </p:spPr>
          <p:txBody>
            <a:bodyPr wrap="none">
              <a:spAutoFit/>
            </a:bodyPr>
            <a:lstStyle/>
            <a:p>
              <a:pPr algn="ctr"/>
              <a:r>
                <a:rPr lang="en-US" sz="2000" b="1">
                  <a:solidFill>
                    <a:srgbClr val="005596"/>
                  </a:solidFill>
                </a:rPr>
                <a:t>Becoming more regulated</a:t>
              </a:r>
            </a:p>
          </p:txBody>
        </p:sp>
        <p:sp>
          <p:nvSpPr>
            <p:cNvPr id="11291" name="Line 59"/>
            <p:cNvSpPr>
              <a:spLocks noChangeShapeType="1"/>
            </p:cNvSpPr>
            <p:nvPr/>
          </p:nvSpPr>
          <p:spPr bwMode="gray">
            <a:xfrm>
              <a:off x="3733" y="4355"/>
              <a:ext cx="757" cy="0"/>
            </a:xfrm>
            <a:prstGeom prst="line">
              <a:avLst/>
            </a:prstGeom>
            <a:noFill/>
            <a:ln w="28575">
              <a:solidFill>
                <a:srgbClr val="085AB3"/>
              </a:solidFill>
              <a:round/>
              <a:headEnd/>
              <a:tailEnd/>
            </a:ln>
          </p:spPr>
          <p:txBody>
            <a:bodyPr wrap="none" lIns="0" tIns="0" rIns="0" bIns="0" anchor="ctr"/>
            <a:lstStyle/>
            <a:p>
              <a:endParaRPr lang="en-US"/>
            </a:p>
          </p:txBody>
        </p:sp>
        <p:sp>
          <p:nvSpPr>
            <p:cNvPr id="11292" name="Freeform 64"/>
            <p:cNvSpPr>
              <a:spLocks/>
            </p:cNvSpPr>
            <p:nvPr/>
          </p:nvSpPr>
          <p:spPr bwMode="gray">
            <a:xfrm flipV="1">
              <a:off x="5085" y="3878"/>
              <a:ext cx="993" cy="477"/>
            </a:xfrm>
            <a:custGeom>
              <a:avLst/>
              <a:gdLst>
                <a:gd name="T0" fmla="*/ 0 w 993"/>
                <a:gd name="T1" fmla="*/ 0 h 477"/>
                <a:gd name="T2" fmla="*/ 516 w 993"/>
                <a:gd name="T3" fmla="*/ 0 h 477"/>
                <a:gd name="T4" fmla="*/ 993 w 993"/>
                <a:gd name="T5" fmla="*/ 477 h 477"/>
                <a:gd name="T6" fmla="*/ 0 60000 65536"/>
                <a:gd name="T7" fmla="*/ 0 60000 65536"/>
                <a:gd name="T8" fmla="*/ 0 60000 65536"/>
                <a:gd name="T9" fmla="*/ 0 w 993"/>
                <a:gd name="T10" fmla="*/ 0 h 477"/>
                <a:gd name="T11" fmla="*/ 993 w 993"/>
                <a:gd name="T12" fmla="*/ 477 h 477"/>
              </a:gdLst>
              <a:ahLst/>
              <a:cxnLst>
                <a:cxn ang="T6">
                  <a:pos x="T0" y="T1"/>
                </a:cxn>
                <a:cxn ang="T7">
                  <a:pos x="T2" y="T3"/>
                </a:cxn>
                <a:cxn ang="T8">
                  <a:pos x="T4" y="T5"/>
                </a:cxn>
              </a:cxnLst>
              <a:rect l="T9" t="T10" r="T11" b="T12"/>
              <a:pathLst>
                <a:path w="993" h="477">
                  <a:moveTo>
                    <a:pt x="0" y="0"/>
                  </a:moveTo>
                  <a:lnTo>
                    <a:pt x="516" y="0"/>
                  </a:lnTo>
                  <a:lnTo>
                    <a:pt x="993" y="477"/>
                  </a:lnTo>
                </a:path>
              </a:pathLst>
            </a:custGeom>
            <a:noFill/>
            <a:ln w="28575">
              <a:solidFill>
                <a:srgbClr val="085AB3"/>
              </a:solidFill>
              <a:round/>
              <a:headEnd/>
              <a:tailEnd/>
            </a:ln>
          </p:spPr>
          <p:txBody>
            <a:bodyPr wrap="none" lIns="0" tIns="0" rIns="0" bIns="0" anchor="ctr"/>
            <a:lstStyle/>
            <a:p>
              <a:endParaRPr lang="en-US"/>
            </a:p>
          </p:txBody>
        </p:sp>
        <p:sp>
          <p:nvSpPr>
            <p:cNvPr id="22" name="TextBox 21"/>
            <p:cNvSpPr txBox="1">
              <a:spLocks noChangeAspect="1"/>
            </p:cNvSpPr>
            <p:nvPr/>
          </p:nvSpPr>
          <p:spPr bwMode="gray">
            <a:xfrm>
              <a:off x="4490" y="4053"/>
              <a:ext cx="606" cy="603"/>
            </a:xfrm>
            <a:prstGeom prst="ellipse">
              <a:avLst/>
            </a:prstGeom>
            <a:gradFill>
              <a:gsLst>
                <a:gs pos="0">
                  <a:srgbClr val="6998CA"/>
                </a:gs>
                <a:gs pos="50000">
                  <a:srgbClr val="085AB3"/>
                </a:gs>
              </a:gsLst>
              <a:lin ang="5400000" scaled="0"/>
            </a:gradFill>
            <a:ln w="12700" cap="flat" cmpd="sng" algn="ctr">
              <a:noFill/>
              <a:prstDash val="solid"/>
              <a:round/>
              <a:headEnd type="none" w="med" len="med"/>
              <a:tailEnd type="none" w="med" len="med"/>
            </a:ln>
            <a:effectLst>
              <a:innerShdw blurRad="342900">
                <a:prstClr val="black">
                  <a:alpha val="61000"/>
                </a:prstClr>
              </a:innerShdw>
            </a:effectLst>
          </p:spPr>
          <p:txBody>
            <a:bodyPr wrap="none" lIns="0" tIns="0" rIns="0" bIns="0" anchor="ctr"/>
            <a:lstStyle/>
            <a:p>
              <a:pPr algn="ctr">
                <a:defRPr/>
              </a:pPr>
              <a:r>
                <a:rPr lang="en-US" sz="1500" dirty="0">
                  <a:solidFill>
                    <a:srgbClr val="FFFFFF"/>
                  </a:solidFill>
                  <a:latin typeface="Arial" pitchFamily="34" charset="0"/>
                </a:rPr>
                <a:t>▲</a:t>
              </a:r>
            </a:p>
          </p:txBody>
        </p:sp>
      </p:grpSp>
      <p:grpSp>
        <p:nvGrpSpPr>
          <p:cNvPr id="5" name="Group 72"/>
          <p:cNvGrpSpPr>
            <a:grpSpLocks/>
          </p:cNvGrpSpPr>
          <p:nvPr/>
        </p:nvGrpSpPr>
        <p:grpSpPr bwMode="auto">
          <a:xfrm>
            <a:off x="180975" y="4367213"/>
            <a:ext cx="5849938" cy="773112"/>
            <a:chOff x="182" y="3164"/>
            <a:chExt cx="5896" cy="778"/>
          </a:xfrm>
        </p:grpSpPr>
        <p:sp>
          <p:nvSpPr>
            <p:cNvPr id="11284" name="TextBox 47"/>
            <p:cNvSpPr txBox="1">
              <a:spLocks noChangeArrowheads="1"/>
            </p:cNvSpPr>
            <p:nvPr/>
          </p:nvSpPr>
          <p:spPr bwMode="gray">
            <a:xfrm>
              <a:off x="182" y="3419"/>
              <a:ext cx="4144" cy="403"/>
            </a:xfrm>
            <a:prstGeom prst="rect">
              <a:avLst/>
            </a:prstGeom>
            <a:noFill/>
            <a:ln w="9525">
              <a:noFill/>
              <a:miter lim="800000"/>
              <a:headEnd/>
              <a:tailEnd/>
            </a:ln>
          </p:spPr>
          <p:txBody>
            <a:bodyPr>
              <a:spAutoFit/>
            </a:bodyPr>
            <a:lstStyle/>
            <a:p>
              <a:pPr algn="ctr"/>
              <a:r>
                <a:rPr lang="en-US" sz="2000" b="1">
                  <a:solidFill>
                    <a:srgbClr val="005596"/>
                  </a:solidFill>
                </a:rPr>
                <a:t> Responsibility of organizations</a:t>
              </a:r>
            </a:p>
          </p:txBody>
        </p:sp>
        <p:sp>
          <p:nvSpPr>
            <p:cNvPr id="11285" name="Line 58"/>
            <p:cNvSpPr>
              <a:spLocks noChangeShapeType="1"/>
            </p:cNvSpPr>
            <p:nvPr/>
          </p:nvSpPr>
          <p:spPr bwMode="gray">
            <a:xfrm>
              <a:off x="4205" y="3649"/>
              <a:ext cx="757" cy="0"/>
            </a:xfrm>
            <a:prstGeom prst="line">
              <a:avLst/>
            </a:prstGeom>
            <a:noFill/>
            <a:ln w="28575">
              <a:solidFill>
                <a:srgbClr val="085AB3"/>
              </a:solidFill>
              <a:round/>
              <a:headEnd/>
              <a:tailEnd/>
            </a:ln>
          </p:spPr>
          <p:txBody>
            <a:bodyPr wrap="none" lIns="0" tIns="0" rIns="0" bIns="0" anchor="ctr"/>
            <a:lstStyle/>
            <a:p>
              <a:endParaRPr lang="en-US"/>
            </a:p>
          </p:txBody>
        </p:sp>
        <p:sp>
          <p:nvSpPr>
            <p:cNvPr id="11286" name="Freeform 65"/>
            <p:cNvSpPr>
              <a:spLocks/>
            </p:cNvSpPr>
            <p:nvPr/>
          </p:nvSpPr>
          <p:spPr bwMode="gray">
            <a:xfrm flipV="1">
              <a:off x="5085" y="3164"/>
              <a:ext cx="993" cy="477"/>
            </a:xfrm>
            <a:custGeom>
              <a:avLst/>
              <a:gdLst>
                <a:gd name="T0" fmla="*/ 0 w 993"/>
                <a:gd name="T1" fmla="*/ 0 h 477"/>
                <a:gd name="T2" fmla="*/ 516 w 993"/>
                <a:gd name="T3" fmla="*/ 0 h 477"/>
                <a:gd name="T4" fmla="*/ 993 w 993"/>
                <a:gd name="T5" fmla="*/ 477 h 477"/>
                <a:gd name="T6" fmla="*/ 0 60000 65536"/>
                <a:gd name="T7" fmla="*/ 0 60000 65536"/>
                <a:gd name="T8" fmla="*/ 0 60000 65536"/>
                <a:gd name="T9" fmla="*/ 0 w 993"/>
                <a:gd name="T10" fmla="*/ 0 h 477"/>
                <a:gd name="T11" fmla="*/ 993 w 993"/>
                <a:gd name="T12" fmla="*/ 477 h 477"/>
              </a:gdLst>
              <a:ahLst/>
              <a:cxnLst>
                <a:cxn ang="T6">
                  <a:pos x="T0" y="T1"/>
                </a:cxn>
                <a:cxn ang="T7">
                  <a:pos x="T2" y="T3"/>
                </a:cxn>
                <a:cxn ang="T8">
                  <a:pos x="T4" y="T5"/>
                </a:cxn>
              </a:cxnLst>
              <a:rect l="T9" t="T10" r="T11" b="T12"/>
              <a:pathLst>
                <a:path w="993" h="477">
                  <a:moveTo>
                    <a:pt x="0" y="0"/>
                  </a:moveTo>
                  <a:lnTo>
                    <a:pt x="516" y="0"/>
                  </a:lnTo>
                  <a:lnTo>
                    <a:pt x="993" y="477"/>
                  </a:lnTo>
                </a:path>
              </a:pathLst>
            </a:custGeom>
            <a:noFill/>
            <a:ln w="28575">
              <a:solidFill>
                <a:srgbClr val="085AB3"/>
              </a:solidFill>
              <a:round/>
              <a:headEnd/>
              <a:tailEnd/>
            </a:ln>
          </p:spPr>
          <p:txBody>
            <a:bodyPr wrap="none" lIns="0" tIns="0" rIns="0" bIns="0" anchor="ctr"/>
            <a:lstStyle/>
            <a:p>
              <a:endParaRPr lang="en-US"/>
            </a:p>
          </p:txBody>
        </p:sp>
        <p:sp>
          <p:nvSpPr>
            <p:cNvPr id="27" name="TextBox 26"/>
            <p:cNvSpPr txBox="1">
              <a:spLocks noChangeAspect="1"/>
            </p:cNvSpPr>
            <p:nvPr/>
          </p:nvSpPr>
          <p:spPr bwMode="gray">
            <a:xfrm>
              <a:off x="4490" y="3340"/>
              <a:ext cx="606" cy="602"/>
            </a:xfrm>
            <a:prstGeom prst="ellipse">
              <a:avLst/>
            </a:prstGeom>
            <a:gradFill>
              <a:gsLst>
                <a:gs pos="0">
                  <a:srgbClr val="6998CA"/>
                </a:gs>
                <a:gs pos="50000">
                  <a:srgbClr val="085AB3"/>
                </a:gs>
              </a:gsLst>
              <a:lin ang="5400000" scaled="0"/>
            </a:gradFill>
            <a:ln w="12700" cap="flat" cmpd="sng" algn="ctr">
              <a:noFill/>
              <a:prstDash val="solid"/>
              <a:round/>
              <a:headEnd type="none" w="med" len="med"/>
              <a:tailEnd type="none" w="med" len="med"/>
            </a:ln>
            <a:effectLst>
              <a:innerShdw blurRad="342900">
                <a:prstClr val="black">
                  <a:alpha val="61000"/>
                </a:prstClr>
              </a:innerShdw>
            </a:effectLst>
          </p:spPr>
          <p:txBody>
            <a:bodyPr wrap="none" lIns="0" tIns="0" rIns="0" bIns="0" anchor="ctr"/>
            <a:lstStyle/>
            <a:p>
              <a:pPr algn="ctr">
                <a:defRPr/>
              </a:pPr>
              <a:r>
                <a:rPr lang="en-US" sz="1500" dirty="0">
                  <a:solidFill>
                    <a:srgbClr val="FFFFFF"/>
                  </a:solidFill>
                  <a:latin typeface="Arial" pitchFamily="34" charset="0"/>
                </a:rPr>
                <a:t>85%</a:t>
              </a:r>
            </a:p>
          </p:txBody>
        </p:sp>
      </p:grpSp>
      <p:pic>
        <p:nvPicPr>
          <p:cNvPr id="11270" name="Picture 39" descr="Information-back-sphere"/>
          <p:cNvPicPr>
            <a:picLocks noChangeAspect="1" noChangeArrowheads="1"/>
          </p:cNvPicPr>
          <p:nvPr/>
        </p:nvPicPr>
        <p:blipFill>
          <a:blip r:embed="rId2" cstate="print"/>
          <a:srcRect/>
          <a:stretch>
            <a:fillRect/>
          </a:stretch>
        </p:blipFill>
        <p:spPr bwMode="gray">
          <a:xfrm>
            <a:off x="5145088" y="2190750"/>
            <a:ext cx="3868737" cy="3884613"/>
          </a:xfrm>
          <a:prstGeom prst="rect">
            <a:avLst/>
          </a:prstGeom>
          <a:noFill/>
          <a:ln w="9525">
            <a:noFill/>
            <a:miter lim="800000"/>
            <a:headEnd/>
            <a:tailEnd/>
          </a:ln>
        </p:spPr>
      </p:pic>
      <p:pic>
        <p:nvPicPr>
          <p:cNvPr id="29" name="Picture 73" descr="Information-sphere-with-grid"/>
          <p:cNvPicPr>
            <a:picLocks noChangeAspect="1" noChangeArrowheads="1"/>
          </p:cNvPicPr>
          <p:nvPr/>
        </p:nvPicPr>
        <p:blipFill>
          <a:blip r:embed="rId3" cstate="print"/>
          <a:srcRect/>
          <a:stretch>
            <a:fillRect/>
          </a:stretch>
        </p:blipFill>
        <p:spPr bwMode="gray">
          <a:xfrm>
            <a:off x="5145088" y="2190750"/>
            <a:ext cx="3868737" cy="3884613"/>
          </a:xfrm>
          <a:prstGeom prst="rect">
            <a:avLst/>
          </a:prstGeom>
          <a:noFill/>
          <a:ln w="9525">
            <a:noFill/>
            <a:miter lim="800000"/>
            <a:headEnd/>
            <a:tailEnd/>
          </a:ln>
        </p:spPr>
      </p:pic>
      <p:pic>
        <p:nvPicPr>
          <p:cNvPr id="30" name="Picture 74" descr="Information-sphere-with-orange-glow"/>
          <p:cNvPicPr>
            <a:picLocks noChangeAspect="1" noChangeArrowheads="1"/>
          </p:cNvPicPr>
          <p:nvPr/>
        </p:nvPicPr>
        <p:blipFill>
          <a:blip r:embed="rId4" cstate="print"/>
          <a:srcRect t="24054"/>
          <a:stretch>
            <a:fillRect/>
          </a:stretch>
        </p:blipFill>
        <p:spPr bwMode="gray">
          <a:xfrm>
            <a:off x="5145088" y="3125788"/>
            <a:ext cx="3868737" cy="2949575"/>
          </a:xfrm>
          <a:prstGeom prst="rect">
            <a:avLst/>
          </a:prstGeom>
          <a:noFill/>
          <a:ln w="9525">
            <a:noFill/>
            <a:miter lim="800000"/>
            <a:headEnd/>
            <a:tailEnd/>
          </a:ln>
        </p:spPr>
      </p:pic>
      <p:pic>
        <p:nvPicPr>
          <p:cNvPr id="31" name="Picture 75" descr="Information-sphere-with-white-glow"/>
          <p:cNvPicPr>
            <a:picLocks noChangeAspect="1" noChangeArrowheads="1"/>
          </p:cNvPicPr>
          <p:nvPr/>
        </p:nvPicPr>
        <p:blipFill>
          <a:blip r:embed="rId5" cstate="print"/>
          <a:srcRect b="63574"/>
          <a:stretch>
            <a:fillRect/>
          </a:stretch>
        </p:blipFill>
        <p:spPr bwMode="gray">
          <a:xfrm>
            <a:off x="5145088" y="2190750"/>
            <a:ext cx="3868737" cy="1416050"/>
          </a:xfrm>
          <a:prstGeom prst="rect">
            <a:avLst/>
          </a:prstGeom>
          <a:noFill/>
          <a:ln w="9525">
            <a:noFill/>
            <a:miter lim="800000"/>
            <a:headEnd/>
            <a:tailEnd/>
          </a:ln>
        </p:spPr>
      </p:pic>
      <p:sp>
        <p:nvSpPr>
          <p:cNvPr id="32" name="Text Box 66"/>
          <p:cNvSpPr txBox="1">
            <a:spLocks noChangeArrowheads="1"/>
          </p:cNvSpPr>
          <p:nvPr/>
        </p:nvSpPr>
        <p:spPr bwMode="gray">
          <a:xfrm>
            <a:off x="6343650" y="3956050"/>
            <a:ext cx="1471613" cy="352425"/>
          </a:xfrm>
          <a:prstGeom prst="rect">
            <a:avLst/>
          </a:prstGeom>
          <a:noFill/>
          <a:ln w="12700" algn="ctr">
            <a:noFill/>
            <a:miter lim="800000"/>
            <a:headEnd/>
            <a:tailEnd/>
          </a:ln>
        </p:spPr>
        <p:txBody>
          <a:bodyPr wrap="none" lIns="0" tIns="0" rIns="0" bIns="0">
            <a:spAutoFit/>
          </a:bodyPr>
          <a:lstStyle/>
          <a:p>
            <a:pPr algn="ctr" defTabSz="815975"/>
            <a:r>
              <a:rPr lang="en-US" sz="2300">
                <a:solidFill>
                  <a:srgbClr val="FFFFFF"/>
                </a:solidFill>
              </a:rPr>
              <a:t>Information</a:t>
            </a:r>
          </a:p>
        </p:txBody>
      </p:sp>
      <p:grpSp>
        <p:nvGrpSpPr>
          <p:cNvPr id="6" name="Group 33"/>
          <p:cNvGrpSpPr>
            <a:grpSpLocks/>
          </p:cNvGrpSpPr>
          <p:nvPr/>
        </p:nvGrpSpPr>
        <p:grpSpPr bwMode="auto">
          <a:xfrm>
            <a:off x="471488" y="2417763"/>
            <a:ext cx="5559425" cy="771525"/>
            <a:chOff x="472476" y="2082797"/>
            <a:chExt cx="5558436" cy="771523"/>
          </a:xfrm>
        </p:grpSpPr>
        <p:grpSp>
          <p:nvGrpSpPr>
            <p:cNvPr id="7" name="Group 67"/>
            <p:cNvGrpSpPr>
              <a:grpSpLocks/>
            </p:cNvGrpSpPr>
            <p:nvPr/>
          </p:nvGrpSpPr>
          <p:grpSpPr bwMode="auto">
            <a:xfrm>
              <a:off x="472476" y="2082797"/>
              <a:ext cx="5558436" cy="771523"/>
              <a:chOff x="476" y="1200"/>
              <a:chExt cx="5602" cy="778"/>
            </a:xfrm>
          </p:grpSpPr>
          <p:sp>
            <p:nvSpPr>
              <p:cNvPr id="11279" name="Freeform 61"/>
              <p:cNvSpPr>
                <a:spLocks/>
              </p:cNvSpPr>
              <p:nvPr/>
            </p:nvSpPr>
            <p:spPr bwMode="gray">
              <a:xfrm>
                <a:off x="5085" y="1501"/>
                <a:ext cx="993" cy="477"/>
              </a:xfrm>
              <a:custGeom>
                <a:avLst/>
                <a:gdLst>
                  <a:gd name="T0" fmla="*/ 0 w 993"/>
                  <a:gd name="T1" fmla="*/ 0 h 477"/>
                  <a:gd name="T2" fmla="*/ 516 w 993"/>
                  <a:gd name="T3" fmla="*/ 0 h 477"/>
                  <a:gd name="T4" fmla="*/ 993 w 993"/>
                  <a:gd name="T5" fmla="*/ 477 h 477"/>
                  <a:gd name="T6" fmla="*/ 0 60000 65536"/>
                  <a:gd name="T7" fmla="*/ 0 60000 65536"/>
                  <a:gd name="T8" fmla="*/ 0 60000 65536"/>
                  <a:gd name="T9" fmla="*/ 0 w 993"/>
                  <a:gd name="T10" fmla="*/ 0 h 477"/>
                  <a:gd name="T11" fmla="*/ 993 w 993"/>
                  <a:gd name="T12" fmla="*/ 477 h 477"/>
                </a:gdLst>
                <a:ahLst/>
                <a:cxnLst>
                  <a:cxn ang="T6">
                    <a:pos x="T0" y="T1"/>
                  </a:cxn>
                  <a:cxn ang="T7">
                    <a:pos x="T2" y="T3"/>
                  </a:cxn>
                  <a:cxn ang="T8">
                    <a:pos x="T4" y="T5"/>
                  </a:cxn>
                </a:cxnLst>
                <a:rect l="T9" t="T10" r="T11" b="T12"/>
                <a:pathLst>
                  <a:path w="993" h="477">
                    <a:moveTo>
                      <a:pt x="0" y="0"/>
                    </a:moveTo>
                    <a:lnTo>
                      <a:pt x="516" y="0"/>
                    </a:lnTo>
                    <a:lnTo>
                      <a:pt x="993" y="477"/>
                    </a:lnTo>
                  </a:path>
                </a:pathLst>
              </a:custGeom>
              <a:noFill/>
              <a:ln w="28575">
                <a:solidFill>
                  <a:srgbClr val="085AB3"/>
                </a:solidFill>
                <a:round/>
                <a:headEnd/>
                <a:tailEnd/>
              </a:ln>
            </p:spPr>
            <p:txBody>
              <a:bodyPr wrap="none" lIns="0" tIns="0" rIns="0" bIns="0" anchor="ctr"/>
              <a:lstStyle/>
              <a:p>
                <a:endParaRPr lang="en-US"/>
              </a:p>
            </p:txBody>
          </p:sp>
          <p:sp>
            <p:nvSpPr>
              <p:cNvPr id="37" name="TextBox 36"/>
              <p:cNvSpPr txBox="1">
                <a:spLocks noChangeAspect="1"/>
              </p:cNvSpPr>
              <p:nvPr/>
            </p:nvSpPr>
            <p:spPr bwMode="gray">
              <a:xfrm>
                <a:off x="4490" y="1200"/>
                <a:ext cx="606" cy="603"/>
              </a:xfrm>
              <a:prstGeom prst="ellipse">
                <a:avLst/>
              </a:prstGeom>
              <a:gradFill>
                <a:gsLst>
                  <a:gs pos="0">
                    <a:srgbClr val="6998CA"/>
                  </a:gs>
                  <a:gs pos="50000">
                    <a:srgbClr val="085AB3"/>
                  </a:gs>
                </a:gsLst>
                <a:lin ang="5400000" scaled="0"/>
              </a:gradFill>
              <a:ln w="12700" cap="flat" cmpd="sng" algn="ctr">
                <a:noFill/>
                <a:prstDash val="solid"/>
                <a:round/>
                <a:headEnd type="none" w="med" len="med"/>
                <a:tailEnd type="none" w="med" len="med"/>
              </a:ln>
              <a:effectLst>
                <a:innerShdw blurRad="342900">
                  <a:prstClr val="black">
                    <a:alpha val="61000"/>
                  </a:prstClr>
                </a:innerShdw>
              </a:effectLst>
            </p:spPr>
            <p:txBody>
              <a:bodyPr wrap="none" lIns="0" tIns="0" rIns="0" bIns="0" anchor="ctr"/>
              <a:lstStyle/>
              <a:p>
                <a:pPr algn="ctr">
                  <a:defRPr/>
                </a:pPr>
                <a:r>
                  <a:rPr lang="en-US" sz="1500" dirty="0">
                    <a:solidFill>
                      <a:srgbClr val="FFFFFF"/>
                    </a:solidFill>
                  </a:rPr>
                  <a:t>1.8 </a:t>
                </a:r>
                <a:r>
                  <a:rPr lang="en-US" sz="1500" dirty="0" err="1">
                    <a:solidFill>
                      <a:srgbClr val="FFFFFF"/>
                    </a:solidFill>
                  </a:rPr>
                  <a:t>Zb</a:t>
                </a:r>
                <a:endParaRPr lang="en-US" sz="1500" dirty="0">
                  <a:solidFill>
                    <a:srgbClr val="FFFFFF"/>
                  </a:solidFill>
                </a:endParaRPr>
              </a:p>
            </p:txBody>
          </p:sp>
          <p:sp>
            <p:nvSpPr>
              <p:cNvPr id="11283" name="TextBox 41"/>
              <p:cNvSpPr txBox="1">
                <a:spLocks noChangeArrowheads="1"/>
              </p:cNvSpPr>
              <p:nvPr/>
            </p:nvSpPr>
            <p:spPr bwMode="gray">
              <a:xfrm>
                <a:off x="476" y="1232"/>
                <a:ext cx="2580" cy="403"/>
              </a:xfrm>
              <a:prstGeom prst="rect">
                <a:avLst/>
              </a:prstGeom>
              <a:noFill/>
              <a:ln w="9525">
                <a:noFill/>
                <a:miter lim="800000"/>
                <a:headEnd/>
                <a:tailEnd/>
              </a:ln>
            </p:spPr>
            <p:txBody>
              <a:bodyPr wrap="none">
                <a:spAutoFit/>
              </a:bodyPr>
              <a:lstStyle/>
              <a:p>
                <a:pPr algn="ctr"/>
                <a:r>
                  <a:rPr lang="en-US" sz="2000" b="1">
                    <a:solidFill>
                      <a:srgbClr val="085AB3"/>
                    </a:solidFill>
                  </a:rPr>
                  <a:t>Information Growth</a:t>
                </a:r>
              </a:p>
            </p:txBody>
          </p:sp>
        </p:grpSp>
        <p:sp>
          <p:nvSpPr>
            <p:cNvPr id="11278" name="Line 57"/>
            <p:cNvSpPr>
              <a:spLocks noChangeShapeType="1"/>
            </p:cNvSpPr>
            <p:nvPr/>
          </p:nvSpPr>
          <p:spPr bwMode="gray">
            <a:xfrm>
              <a:off x="2971800" y="2343150"/>
              <a:ext cx="1526162" cy="0"/>
            </a:xfrm>
            <a:prstGeom prst="line">
              <a:avLst/>
            </a:prstGeom>
            <a:noFill/>
            <a:ln w="28575">
              <a:solidFill>
                <a:srgbClr val="085AB3"/>
              </a:solidFill>
              <a:round/>
              <a:headEnd/>
              <a:tailEnd/>
            </a:ln>
          </p:spPr>
          <p:txBody>
            <a:bodyPr wrap="none" lIns="0" tIns="0" rIns="0" bIns="0" anchor="ctr"/>
            <a:lstStyle/>
            <a:p>
              <a:endParaRPr lang="en-US"/>
            </a:p>
          </p:txBody>
        </p:sp>
      </p:grpSp>
      <p:sp>
        <p:nvSpPr>
          <p:cNvPr id="11276" name="Rectangle 37"/>
          <p:cNvSpPr>
            <a:spLocks noGrp="1" noChangeArrowheads="1"/>
          </p:cNvSpPr>
          <p:nvPr>
            <p:ph type="title"/>
          </p:nvPr>
        </p:nvSpPr>
        <p:spPr bwMode="auto">
          <a:xfrm>
            <a:off x="4763" y="1128713"/>
            <a:ext cx="6280150" cy="863600"/>
          </a:xfrm>
          <a:prstGeom prst="rect">
            <a:avLst/>
          </a:prstGeom>
          <a:noFill/>
          <a:ln>
            <a:miter lim="800000"/>
            <a:headEnd/>
            <a:tailEnd/>
          </a:ln>
        </p:spPr>
        <p:txBody>
          <a:bodyPr/>
          <a:lstStyle/>
          <a:p>
            <a:pPr eaLnBrk="1" hangingPunct="1"/>
            <a:r>
              <a:rPr lang="en-US" i="1" dirty="0" smtClean="0">
                <a:solidFill>
                  <a:schemeClr val="accent2"/>
                </a:solidFill>
              </a:rPr>
              <a:t>Information Today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94444E-6 -3.7037E-6 L -1.94444E-6 -0.27314 " pathEditMode="relative" rAng="0" ptsTypes="AA">
                                      <p:cBhvr>
                                        <p:cTn id="6" dur="1000" fill="hold"/>
                                        <p:tgtEl>
                                          <p:spTgt spid="32"/>
                                        </p:tgtEl>
                                        <p:attrNameLst>
                                          <p:attrName>ppt_x</p:attrName>
                                          <p:attrName>ppt_y</p:attrName>
                                        </p:attrNameLst>
                                      </p:cBhvr>
                                      <p:rCtr x="0" y="-137"/>
                                    </p:animMotion>
                                  </p:childTnLst>
                                </p:cTn>
                              </p:par>
                              <p:par>
                                <p:cTn id="7" presetID="3" presetClass="emph" presetSubtype="2" fill="hold" nodeType="withEffect">
                                  <p:stCondLst>
                                    <p:cond delay="0"/>
                                  </p:stCondLst>
                                  <p:childTnLst>
                                    <p:animClr clrSpc="rgb" dir="cw">
                                      <p:cBhvr override="childStyle">
                                        <p:cTn id="8" dur="1000" fill="hold"/>
                                        <p:tgtEl>
                                          <p:spTgt spid="32"/>
                                        </p:tgtEl>
                                        <p:attrNameLst>
                                          <p:attrName>style.color</p:attrName>
                                        </p:attrNameLst>
                                      </p:cBhvr>
                                      <p:to>
                                        <a:schemeClr val="tx1"/>
                                      </p:to>
                                    </p:animClr>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10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childTnLst>
                                </p:cTn>
                              </p:par>
                              <p:par>
                                <p:cTn id="25" presetID="22" presetClass="entr" presetSubtype="8"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10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22" presetClass="entr" presetSubtype="8"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116632"/>
            <a:ext cx="7498080" cy="1008112"/>
          </a:xfrm>
        </p:spPr>
        <p:txBody>
          <a:bodyPr>
            <a:normAutofit/>
          </a:bodyPr>
          <a:lstStyle/>
          <a:p>
            <a:r>
              <a:rPr lang="en-IN" dirty="0" smtClean="0"/>
              <a:t>ICT</a:t>
            </a:r>
            <a:endParaRPr lang="en-IN" dirty="0"/>
          </a:p>
        </p:txBody>
      </p:sp>
      <p:sp>
        <p:nvSpPr>
          <p:cNvPr id="3" name="Content Placeholder 2"/>
          <p:cNvSpPr>
            <a:spLocks noGrp="1"/>
          </p:cNvSpPr>
          <p:nvPr>
            <p:ph idx="1"/>
          </p:nvPr>
        </p:nvSpPr>
        <p:spPr>
          <a:xfrm>
            <a:off x="1435608" y="980728"/>
            <a:ext cx="7498080" cy="5328592"/>
          </a:xfrm>
        </p:spPr>
        <p:txBody>
          <a:bodyPr>
            <a:normAutofit fontScale="92500" lnSpcReduction="10000"/>
          </a:bodyPr>
          <a:lstStyle/>
          <a:p>
            <a:r>
              <a:rPr lang="en-IN" dirty="0" smtClean="0"/>
              <a:t>Computers, Laptops, Tablets, Smartphones</a:t>
            </a:r>
          </a:p>
          <a:p>
            <a:r>
              <a:rPr lang="en-IN" dirty="0" smtClean="0"/>
              <a:t>Internet </a:t>
            </a:r>
          </a:p>
          <a:p>
            <a:pPr lvl="1"/>
            <a:r>
              <a:rPr lang="en-IN" dirty="0" smtClean="0"/>
              <a:t>Email</a:t>
            </a:r>
          </a:p>
          <a:p>
            <a:pPr lvl="1"/>
            <a:r>
              <a:rPr lang="en-IN" dirty="0" smtClean="0"/>
              <a:t>World Wide Web</a:t>
            </a:r>
          </a:p>
          <a:p>
            <a:pPr lvl="1"/>
            <a:r>
              <a:rPr lang="en-IN" dirty="0" smtClean="0"/>
              <a:t>FTP,  Telnet</a:t>
            </a:r>
          </a:p>
          <a:p>
            <a:pPr lvl="1"/>
            <a:r>
              <a:rPr lang="en-IN" dirty="0" smtClean="0"/>
              <a:t>IRC</a:t>
            </a:r>
          </a:p>
          <a:p>
            <a:pPr lvl="1"/>
            <a:r>
              <a:rPr lang="en-IN" dirty="0" smtClean="0"/>
              <a:t>Discussion groups/Forums</a:t>
            </a:r>
          </a:p>
          <a:p>
            <a:pPr lvl="1"/>
            <a:r>
              <a:rPr lang="en-IN" dirty="0" smtClean="0"/>
              <a:t>Chat &amp; VoIP</a:t>
            </a:r>
          </a:p>
          <a:p>
            <a:pPr lvl="1"/>
            <a:r>
              <a:rPr lang="en-IN" dirty="0" smtClean="0"/>
              <a:t>Peer-to-Peer (P2P)</a:t>
            </a:r>
          </a:p>
          <a:p>
            <a:pPr lvl="1"/>
            <a:r>
              <a:rPr lang="en-IN" dirty="0" smtClean="0"/>
              <a:t>Social Media</a:t>
            </a:r>
          </a:p>
          <a:p>
            <a:r>
              <a:rPr lang="en-IN" dirty="0" smtClean="0"/>
              <a:t>Mobile - SMS</a:t>
            </a:r>
            <a:endParaRPr lang="en-IN" dirty="0"/>
          </a:p>
        </p:txBody>
      </p:sp>
    </p:spTree>
    <p:extLst>
      <p:ext uri="{BB962C8B-B14F-4D97-AF65-F5344CB8AC3E}">
        <p14:creationId xmlns:p14="http://schemas.microsoft.com/office/powerpoint/2010/main" val="31903028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1" descr="the_great_wave_off_kanagawa-cut"/>
          <p:cNvPicPr>
            <a:picLocks noChangeAspect="1" noChangeArrowheads="1"/>
          </p:cNvPicPr>
          <p:nvPr/>
        </p:nvPicPr>
        <p:blipFill>
          <a:blip r:embed="rId2" cstate="print"/>
          <a:srcRect/>
          <a:stretch>
            <a:fillRect/>
          </a:stretch>
        </p:blipFill>
        <p:spPr bwMode="auto">
          <a:xfrm>
            <a:off x="4749800" y="1196975"/>
            <a:ext cx="4394200" cy="2276475"/>
          </a:xfrm>
          <a:prstGeom prst="rect">
            <a:avLst/>
          </a:prstGeom>
          <a:noFill/>
          <a:ln w="9525">
            <a:noFill/>
            <a:miter lim="800000"/>
            <a:headEnd/>
            <a:tailEnd/>
          </a:ln>
        </p:spPr>
      </p:pic>
      <p:pic>
        <p:nvPicPr>
          <p:cNvPr id="6" name="Picture 52" descr="the_great_wave_off_kanagawa-cut"/>
          <p:cNvPicPr>
            <a:picLocks noChangeAspect="1" noChangeArrowheads="1"/>
          </p:cNvPicPr>
          <p:nvPr/>
        </p:nvPicPr>
        <p:blipFill>
          <a:blip r:embed="rId3" cstate="print"/>
          <a:srcRect/>
          <a:stretch>
            <a:fillRect/>
          </a:stretch>
        </p:blipFill>
        <p:spPr bwMode="auto">
          <a:xfrm>
            <a:off x="2755900" y="2397125"/>
            <a:ext cx="2076450" cy="1076325"/>
          </a:xfrm>
          <a:prstGeom prst="rect">
            <a:avLst/>
          </a:prstGeom>
          <a:noFill/>
          <a:ln w="9525">
            <a:noFill/>
            <a:miter lim="800000"/>
            <a:headEnd/>
            <a:tailEnd/>
          </a:ln>
        </p:spPr>
      </p:pic>
      <p:pic>
        <p:nvPicPr>
          <p:cNvPr id="7" name="Picture 35" descr="the_great_wave_off_kanagawa-cut"/>
          <p:cNvPicPr>
            <a:picLocks noChangeAspect="1" noChangeArrowheads="1"/>
          </p:cNvPicPr>
          <p:nvPr/>
        </p:nvPicPr>
        <p:blipFill>
          <a:blip r:embed="rId3" cstate="print"/>
          <a:srcRect/>
          <a:stretch>
            <a:fillRect/>
          </a:stretch>
        </p:blipFill>
        <p:spPr bwMode="auto">
          <a:xfrm>
            <a:off x="1382713" y="2397125"/>
            <a:ext cx="2076450" cy="1076325"/>
          </a:xfrm>
          <a:prstGeom prst="rect">
            <a:avLst/>
          </a:prstGeom>
          <a:noFill/>
          <a:ln w="9525">
            <a:noFill/>
            <a:miter lim="800000"/>
            <a:headEnd/>
            <a:tailEnd/>
          </a:ln>
        </p:spPr>
      </p:pic>
      <p:pic>
        <p:nvPicPr>
          <p:cNvPr id="8" name="Picture 17" descr="the_great_wave_off_kanagawa-cut"/>
          <p:cNvPicPr>
            <a:picLocks noChangeAspect="1" noChangeArrowheads="1"/>
          </p:cNvPicPr>
          <p:nvPr/>
        </p:nvPicPr>
        <p:blipFill>
          <a:blip r:embed="rId3" cstate="print"/>
          <a:srcRect/>
          <a:stretch>
            <a:fillRect/>
          </a:stretch>
        </p:blipFill>
        <p:spPr bwMode="auto">
          <a:xfrm>
            <a:off x="0" y="2397125"/>
            <a:ext cx="2076450" cy="1076325"/>
          </a:xfrm>
          <a:prstGeom prst="rect">
            <a:avLst/>
          </a:prstGeom>
          <a:noFill/>
          <a:ln w="9525" algn="ctr">
            <a:noFill/>
            <a:miter lim="800000"/>
            <a:headEnd/>
            <a:tailEnd/>
          </a:ln>
        </p:spPr>
      </p:pic>
      <p:pic>
        <p:nvPicPr>
          <p:cNvPr id="9" name="Picture 45" descr="the_great_wave_off_kanagawa-cut"/>
          <p:cNvPicPr>
            <a:picLocks noChangeAspect="1" noChangeArrowheads="1"/>
          </p:cNvPicPr>
          <p:nvPr/>
        </p:nvPicPr>
        <p:blipFill>
          <a:blip r:embed="rId3" cstate="print"/>
          <a:srcRect/>
          <a:stretch>
            <a:fillRect/>
          </a:stretch>
        </p:blipFill>
        <p:spPr bwMode="auto">
          <a:xfrm>
            <a:off x="4138613" y="2397125"/>
            <a:ext cx="2076450" cy="1076325"/>
          </a:xfrm>
          <a:prstGeom prst="rect">
            <a:avLst/>
          </a:prstGeom>
          <a:noFill/>
          <a:ln w="9525">
            <a:noFill/>
            <a:miter lim="800000"/>
            <a:headEnd/>
            <a:tailEnd/>
          </a:ln>
        </p:spPr>
      </p:pic>
      <p:grpSp>
        <p:nvGrpSpPr>
          <p:cNvPr id="2" name="Group 7"/>
          <p:cNvGrpSpPr>
            <a:grpSpLocks/>
          </p:cNvGrpSpPr>
          <p:nvPr/>
        </p:nvGrpSpPr>
        <p:grpSpPr bwMode="auto">
          <a:xfrm>
            <a:off x="0" y="3257550"/>
            <a:ext cx="9144000" cy="3600450"/>
            <a:chOff x="0" y="2586"/>
            <a:chExt cx="5760" cy="1734"/>
          </a:xfrm>
        </p:grpSpPr>
        <p:sp>
          <p:nvSpPr>
            <p:cNvPr id="12322" name="Rectangle 8"/>
            <p:cNvSpPr>
              <a:spLocks noChangeArrowheads="1"/>
            </p:cNvSpPr>
            <p:nvPr/>
          </p:nvSpPr>
          <p:spPr bwMode="auto">
            <a:xfrm>
              <a:off x="0" y="2586"/>
              <a:ext cx="5760" cy="1734"/>
            </a:xfrm>
            <a:prstGeom prst="rect">
              <a:avLst/>
            </a:prstGeom>
            <a:gradFill rotWithShape="1">
              <a:gsLst>
                <a:gs pos="0">
                  <a:schemeClr val="tx2"/>
                </a:gs>
                <a:gs pos="100000">
                  <a:srgbClr val="000000"/>
                </a:gs>
              </a:gsLst>
              <a:lin ang="5400000" scaled="1"/>
            </a:gradFill>
            <a:ln w="12700" algn="ctr">
              <a:noFill/>
              <a:miter lim="800000"/>
              <a:headEnd/>
              <a:tailEnd/>
            </a:ln>
          </p:spPr>
          <p:txBody>
            <a:bodyPr wrap="none" lIns="0" tIns="0" rIns="0" bIns="0" anchor="ctr"/>
            <a:lstStyle/>
            <a:p>
              <a:endParaRPr lang="en-US"/>
            </a:p>
          </p:txBody>
        </p:sp>
        <p:sp>
          <p:nvSpPr>
            <p:cNvPr id="12323" name="Rectangle 9"/>
            <p:cNvSpPr>
              <a:spLocks noChangeArrowheads="1"/>
            </p:cNvSpPr>
            <p:nvPr/>
          </p:nvSpPr>
          <p:spPr bwMode="auto">
            <a:xfrm>
              <a:off x="0" y="2586"/>
              <a:ext cx="5760" cy="528"/>
            </a:xfrm>
            <a:prstGeom prst="rect">
              <a:avLst/>
            </a:prstGeom>
            <a:gradFill rotWithShape="1">
              <a:gsLst>
                <a:gs pos="0">
                  <a:srgbClr val="070C46"/>
                </a:gs>
                <a:gs pos="100000">
                  <a:schemeClr val="tx2">
                    <a:alpha val="0"/>
                  </a:schemeClr>
                </a:gs>
              </a:gsLst>
              <a:lin ang="5400000" scaled="1"/>
            </a:gradFill>
            <a:ln w="12700" algn="ctr">
              <a:noFill/>
              <a:miter lim="800000"/>
              <a:headEnd/>
              <a:tailEnd/>
            </a:ln>
          </p:spPr>
          <p:txBody>
            <a:bodyPr wrap="none" lIns="0" tIns="0" rIns="0" bIns="0" anchor="ctr"/>
            <a:lstStyle/>
            <a:p>
              <a:endParaRPr lang="en-US"/>
            </a:p>
          </p:txBody>
        </p:sp>
      </p:grpSp>
      <p:sp>
        <p:nvSpPr>
          <p:cNvPr id="13" name="Oval 37"/>
          <p:cNvSpPr>
            <a:spLocks noChangeArrowheads="1"/>
          </p:cNvSpPr>
          <p:nvPr/>
        </p:nvSpPr>
        <p:spPr bwMode="auto">
          <a:xfrm>
            <a:off x="2155825" y="3427413"/>
            <a:ext cx="454025" cy="228600"/>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12700" algn="ctr">
            <a:noFill/>
            <a:round/>
            <a:headEnd/>
            <a:tailEnd/>
          </a:ln>
          <a:effectLst/>
        </p:spPr>
        <p:txBody>
          <a:bodyPr wrap="none" lIns="0" tIns="0" rIns="0" bIns="0" anchor="ctr"/>
          <a:lstStyle/>
          <a:p>
            <a:pPr algn="ctr">
              <a:defRPr/>
            </a:pPr>
            <a:endParaRPr lang="en-US" sz="4400">
              <a:solidFill>
                <a:schemeClr val="bg1"/>
              </a:solidFill>
            </a:endParaRPr>
          </a:p>
        </p:txBody>
      </p:sp>
      <p:sp>
        <p:nvSpPr>
          <p:cNvPr id="14" name="Rectangle 41"/>
          <p:cNvSpPr>
            <a:spLocks noChangeArrowheads="1"/>
          </p:cNvSpPr>
          <p:nvPr/>
        </p:nvSpPr>
        <p:spPr bwMode="auto">
          <a:xfrm>
            <a:off x="2157413" y="3908425"/>
            <a:ext cx="457200" cy="233363"/>
          </a:xfrm>
          <a:prstGeom prst="rect">
            <a:avLst/>
          </a:prstGeom>
          <a:noFill/>
          <a:ln w="12700" algn="ctr">
            <a:noFill/>
            <a:miter lim="800000"/>
            <a:headEnd/>
            <a:tailEnd/>
          </a:ln>
        </p:spPr>
        <p:txBody>
          <a:bodyPr wrap="none" lIns="0" tIns="0" rIns="0" bIns="0">
            <a:spAutoFit/>
          </a:bodyPr>
          <a:lstStyle/>
          <a:p>
            <a:pPr algn="ctr">
              <a:lnSpc>
                <a:spcPct val="85000"/>
              </a:lnSpc>
            </a:pPr>
            <a:r>
              <a:rPr lang="en-US" b="1">
                <a:solidFill>
                  <a:schemeClr val="bg1"/>
                </a:solidFill>
              </a:rPr>
              <a:t>Mini</a:t>
            </a:r>
          </a:p>
        </p:txBody>
      </p:sp>
      <p:sp>
        <p:nvSpPr>
          <p:cNvPr id="15" name="Oval 30"/>
          <p:cNvSpPr>
            <a:spLocks noChangeArrowheads="1"/>
          </p:cNvSpPr>
          <p:nvPr/>
        </p:nvSpPr>
        <p:spPr bwMode="auto">
          <a:xfrm>
            <a:off x="773113" y="3427413"/>
            <a:ext cx="454025" cy="228600"/>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12700" algn="ctr">
            <a:noFill/>
            <a:round/>
            <a:headEnd/>
            <a:tailEnd/>
          </a:ln>
          <a:effectLst/>
        </p:spPr>
        <p:txBody>
          <a:bodyPr wrap="none" lIns="0" tIns="0" rIns="0" bIns="0" anchor="ctr"/>
          <a:lstStyle/>
          <a:p>
            <a:pPr algn="ctr">
              <a:defRPr/>
            </a:pPr>
            <a:endParaRPr lang="en-US" sz="4400">
              <a:solidFill>
                <a:schemeClr val="bg1"/>
              </a:solidFill>
            </a:endParaRPr>
          </a:p>
        </p:txBody>
      </p:sp>
      <p:sp>
        <p:nvSpPr>
          <p:cNvPr id="16" name="Rectangle 32"/>
          <p:cNvSpPr>
            <a:spLocks noChangeArrowheads="1"/>
          </p:cNvSpPr>
          <p:nvPr/>
        </p:nvSpPr>
        <p:spPr bwMode="auto">
          <a:xfrm>
            <a:off x="431800" y="3908425"/>
            <a:ext cx="1143000" cy="274638"/>
          </a:xfrm>
          <a:prstGeom prst="rect">
            <a:avLst/>
          </a:prstGeom>
          <a:noFill/>
          <a:ln w="12700" algn="ctr">
            <a:noFill/>
            <a:miter lim="800000"/>
            <a:headEnd/>
            <a:tailEnd/>
          </a:ln>
        </p:spPr>
        <p:txBody>
          <a:bodyPr wrap="none" lIns="0" tIns="0" rIns="0" bIns="0">
            <a:spAutoFit/>
          </a:bodyPr>
          <a:lstStyle/>
          <a:p>
            <a:pPr algn="ctr"/>
            <a:r>
              <a:rPr lang="en-US" b="1">
                <a:solidFill>
                  <a:schemeClr val="bg1"/>
                </a:solidFill>
              </a:rPr>
              <a:t>Mainframe</a:t>
            </a:r>
          </a:p>
        </p:txBody>
      </p:sp>
      <p:sp>
        <p:nvSpPr>
          <p:cNvPr id="17" name="Rectangle 50"/>
          <p:cNvSpPr>
            <a:spLocks noChangeArrowheads="1"/>
          </p:cNvSpPr>
          <p:nvPr/>
        </p:nvSpPr>
        <p:spPr bwMode="auto">
          <a:xfrm>
            <a:off x="4805363" y="3908425"/>
            <a:ext cx="1270000" cy="700088"/>
          </a:xfrm>
          <a:prstGeom prst="rect">
            <a:avLst/>
          </a:prstGeom>
          <a:noFill/>
          <a:ln w="12700" algn="ctr">
            <a:noFill/>
            <a:miter lim="800000"/>
            <a:headEnd/>
            <a:tailEnd/>
          </a:ln>
        </p:spPr>
        <p:txBody>
          <a:bodyPr wrap="none" lIns="0" tIns="0" rIns="0" bIns="0">
            <a:spAutoFit/>
          </a:bodyPr>
          <a:lstStyle/>
          <a:p>
            <a:pPr algn="ctr">
              <a:lnSpc>
                <a:spcPct val="85000"/>
              </a:lnSpc>
            </a:pPr>
            <a:r>
              <a:rPr lang="en-US" b="1">
                <a:solidFill>
                  <a:schemeClr val="bg1"/>
                </a:solidFill>
              </a:rPr>
              <a:t>Networked/</a:t>
            </a:r>
          </a:p>
          <a:p>
            <a:pPr algn="ctr">
              <a:lnSpc>
                <a:spcPct val="85000"/>
              </a:lnSpc>
            </a:pPr>
            <a:r>
              <a:rPr lang="en-US" b="1">
                <a:solidFill>
                  <a:schemeClr val="bg1"/>
                </a:solidFill>
              </a:rPr>
              <a:t>Distributed </a:t>
            </a:r>
          </a:p>
          <a:p>
            <a:pPr algn="ctr">
              <a:lnSpc>
                <a:spcPct val="85000"/>
              </a:lnSpc>
            </a:pPr>
            <a:r>
              <a:rPr lang="en-US" b="1">
                <a:solidFill>
                  <a:schemeClr val="bg1"/>
                </a:solidFill>
              </a:rPr>
              <a:t>Computing</a:t>
            </a:r>
          </a:p>
        </p:txBody>
      </p:sp>
      <p:sp>
        <p:nvSpPr>
          <p:cNvPr id="18" name="Rectangle 58"/>
          <p:cNvSpPr>
            <a:spLocks noChangeArrowheads="1"/>
          </p:cNvSpPr>
          <p:nvPr/>
        </p:nvSpPr>
        <p:spPr bwMode="auto">
          <a:xfrm>
            <a:off x="3205163" y="3908425"/>
            <a:ext cx="1104900" cy="700088"/>
          </a:xfrm>
          <a:prstGeom prst="rect">
            <a:avLst/>
          </a:prstGeom>
          <a:noFill/>
          <a:ln w="12700" algn="ctr">
            <a:noFill/>
            <a:miter lim="800000"/>
            <a:headEnd/>
            <a:tailEnd/>
          </a:ln>
        </p:spPr>
        <p:txBody>
          <a:bodyPr wrap="none" lIns="0" tIns="0" rIns="0" bIns="0">
            <a:spAutoFit/>
          </a:bodyPr>
          <a:lstStyle/>
          <a:p>
            <a:pPr algn="ctr">
              <a:lnSpc>
                <a:spcPct val="85000"/>
              </a:lnSpc>
            </a:pPr>
            <a:r>
              <a:rPr lang="en-US" b="1">
                <a:solidFill>
                  <a:schemeClr val="bg1"/>
                </a:solidFill>
              </a:rPr>
              <a:t>PC / </a:t>
            </a:r>
          </a:p>
          <a:p>
            <a:pPr algn="ctr">
              <a:lnSpc>
                <a:spcPct val="85000"/>
              </a:lnSpc>
            </a:pPr>
            <a:r>
              <a:rPr lang="en-US" b="1">
                <a:solidFill>
                  <a:schemeClr val="bg1"/>
                </a:solidFill>
              </a:rPr>
              <a:t>Micro-</a:t>
            </a:r>
            <a:br>
              <a:rPr lang="en-US" b="1">
                <a:solidFill>
                  <a:schemeClr val="bg1"/>
                </a:solidFill>
              </a:rPr>
            </a:br>
            <a:r>
              <a:rPr lang="en-US" b="1">
                <a:solidFill>
                  <a:schemeClr val="bg1"/>
                </a:solidFill>
              </a:rPr>
              <a:t>processor</a:t>
            </a:r>
          </a:p>
        </p:txBody>
      </p:sp>
      <p:sp>
        <p:nvSpPr>
          <p:cNvPr id="19" name="Rectangle 68"/>
          <p:cNvSpPr>
            <a:spLocks noChangeArrowheads="1"/>
          </p:cNvSpPr>
          <p:nvPr/>
        </p:nvSpPr>
        <p:spPr bwMode="auto">
          <a:xfrm>
            <a:off x="6624638" y="4641850"/>
            <a:ext cx="1739900" cy="1709738"/>
          </a:xfrm>
          <a:prstGeom prst="rect">
            <a:avLst/>
          </a:prstGeom>
          <a:noFill/>
          <a:ln w="12700" algn="ctr">
            <a:noFill/>
            <a:miter lim="800000"/>
            <a:headEnd/>
            <a:tailEnd/>
          </a:ln>
        </p:spPr>
        <p:txBody>
          <a:bodyPr wrap="none" lIns="0" tIns="0" rIns="0" bIns="0">
            <a:spAutoFit/>
          </a:bodyPr>
          <a:lstStyle/>
          <a:p>
            <a:pPr algn="ctr">
              <a:lnSpc>
                <a:spcPct val="85000"/>
              </a:lnSpc>
            </a:pPr>
            <a:r>
              <a:rPr lang="en-US" sz="4400">
                <a:solidFill>
                  <a:schemeClr val="bg1"/>
                </a:solidFill>
                <a:latin typeface="Arial Black" charset="0"/>
              </a:rPr>
              <a:t>Next</a:t>
            </a:r>
          </a:p>
          <a:p>
            <a:pPr algn="ctr">
              <a:lnSpc>
                <a:spcPct val="85000"/>
              </a:lnSpc>
            </a:pPr>
            <a:endParaRPr lang="en-US" sz="4400">
              <a:solidFill>
                <a:schemeClr val="bg1"/>
              </a:solidFill>
              <a:latin typeface="Arial Black" charset="0"/>
            </a:endParaRPr>
          </a:p>
          <a:p>
            <a:pPr algn="ctr">
              <a:lnSpc>
                <a:spcPct val="85000"/>
              </a:lnSpc>
            </a:pPr>
            <a:r>
              <a:rPr lang="en-US" sz="4400">
                <a:solidFill>
                  <a:schemeClr val="bg1"/>
                </a:solidFill>
                <a:latin typeface="Arial Black" charset="0"/>
              </a:rPr>
              <a:t>Cloud</a:t>
            </a:r>
          </a:p>
        </p:txBody>
      </p:sp>
      <p:sp>
        <p:nvSpPr>
          <p:cNvPr id="20" name="Line 18"/>
          <p:cNvSpPr>
            <a:spLocks noChangeShapeType="1"/>
          </p:cNvSpPr>
          <p:nvPr/>
        </p:nvSpPr>
        <p:spPr bwMode="auto">
          <a:xfrm>
            <a:off x="1003300" y="3486150"/>
            <a:ext cx="0" cy="371475"/>
          </a:xfrm>
          <a:prstGeom prst="line">
            <a:avLst/>
          </a:prstGeom>
          <a:noFill/>
          <a:ln w="38100">
            <a:solidFill>
              <a:schemeClr val="bg1"/>
            </a:solidFill>
            <a:round/>
            <a:headEnd/>
            <a:tailEnd/>
          </a:ln>
        </p:spPr>
        <p:txBody>
          <a:bodyPr/>
          <a:lstStyle/>
          <a:p>
            <a:endParaRPr lang="en-US"/>
          </a:p>
        </p:txBody>
      </p:sp>
      <p:sp>
        <p:nvSpPr>
          <p:cNvPr id="21" name="Line 19"/>
          <p:cNvSpPr>
            <a:spLocks noChangeShapeType="1"/>
          </p:cNvSpPr>
          <p:nvPr/>
        </p:nvSpPr>
        <p:spPr bwMode="auto">
          <a:xfrm>
            <a:off x="2386013" y="3486150"/>
            <a:ext cx="0" cy="371475"/>
          </a:xfrm>
          <a:prstGeom prst="line">
            <a:avLst/>
          </a:prstGeom>
          <a:noFill/>
          <a:ln w="38100">
            <a:solidFill>
              <a:schemeClr val="bg1"/>
            </a:solidFill>
            <a:round/>
            <a:headEnd/>
            <a:tailEnd/>
          </a:ln>
        </p:spPr>
        <p:txBody>
          <a:bodyPr/>
          <a:lstStyle/>
          <a:p>
            <a:endParaRPr lang="en-US"/>
          </a:p>
        </p:txBody>
      </p:sp>
      <p:sp>
        <p:nvSpPr>
          <p:cNvPr id="22" name="Line 20"/>
          <p:cNvSpPr>
            <a:spLocks noChangeShapeType="1"/>
          </p:cNvSpPr>
          <p:nvPr/>
        </p:nvSpPr>
        <p:spPr bwMode="auto">
          <a:xfrm>
            <a:off x="3757613" y="3486150"/>
            <a:ext cx="0" cy="371475"/>
          </a:xfrm>
          <a:prstGeom prst="line">
            <a:avLst/>
          </a:prstGeom>
          <a:noFill/>
          <a:ln w="38100">
            <a:solidFill>
              <a:schemeClr val="bg1"/>
            </a:solidFill>
            <a:round/>
            <a:headEnd/>
            <a:tailEnd/>
          </a:ln>
        </p:spPr>
        <p:txBody>
          <a:bodyPr/>
          <a:lstStyle/>
          <a:p>
            <a:endParaRPr lang="en-US"/>
          </a:p>
        </p:txBody>
      </p:sp>
      <p:sp>
        <p:nvSpPr>
          <p:cNvPr id="23" name="Line 21"/>
          <p:cNvSpPr>
            <a:spLocks noChangeShapeType="1"/>
          </p:cNvSpPr>
          <p:nvPr/>
        </p:nvSpPr>
        <p:spPr bwMode="auto">
          <a:xfrm>
            <a:off x="5440363" y="3486150"/>
            <a:ext cx="0" cy="371475"/>
          </a:xfrm>
          <a:prstGeom prst="line">
            <a:avLst/>
          </a:prstGeom>
          <a:noFill/>
          <a:ln w="38100">
            <a:solidFill>
              <a:schemeClr val="bg1"/>
            </a:solidFill>
            <a:round/>
            <a:headEnd/>
            <a:tailEnd/>
          </a:ln>
        </p:spPr>
        <p:txBody>
          <a:bodyPr/>
          <a:lstStyle/>
          <a:p>
            <a:endParaRPr lang="en-US"/>
          </a:p>
        </p:txBody>
      </p:sp>
      <p:sp>
        <p:nvSpPr>
          <p:cNvPr id="24" name="Line 22"/>
          <p:cNvSpPr>
            <a:spLocks noChangeShapeType="1"/>
          </p:cNvSpPr>
          <p:nvPr/>
        </p:nvSpPr>
        <p:spPr bwMode="auto">
          <a:xfrm>
            <a:off x="7493000" y="3486150"/>
            <a:ext cx="0" cy="981075"/>
          </a:xfrm>
          <a:prstGeom prst="line">
            <a:avLst/>
          </a:prstGeom>
          <a:noFill/>
          <a:ln w="38100">
            <a:solidFill>
              <a:schemeClr val="bg1"/>
            </a:solidFill>
            <a:round/>
            <a:headEnd/>
            <a:tailEnd/>
          </a:ln>
        </p:spPr>
        <p:txBody>
          <a:bodyPr/>
          <a:lstStyle/>
          <a:p>
            <a:endParaRPr lang="en-US"/>
          </a:p>
        </p:txBody>
      </p:sp>
      <p:sp>
        <p:nvSpPr>
          <p:cNvPr id="25" name="Oval 23"/>
          <p:cNvSpPr>
            <a:spLocks noChangeArrowheads="1"/>
          </p:cNvSpPr>
          <p:nvPr/>
        </p:nvSpPr>
        <p:spPr bwMode="auto">
          <a:xfrm>
            <a:off x="7345363" y="3333750"/>
            <a:ext cx="295275" cy="295275"/>
          </a:xfrm>
          <a:prstGeom prst="ellipse">
            <a:avLst/>
          </a:prstGeom>
          <a:solidFill>
            <a:schemeClr val="folHlink"/>
          </a:solidFill>
          <a:ln w="38100" algn="ctr">
            <a:solidFill>
              <a:srgbClr val="5B780D"/>
            </a:solidFill>
            <a:round/>
            <a:headEnd/>
            <a:tailEnd/>
          </a:ln>
          <a:effectLst>
            <a:outerShdw dist="53882" dir="2700000" algn="ctr" rotWithShape="0">
              <a:schemeClr val="tx1"/>
            </a:outerShdw>
          </a:effectLst>
        </p:spPr>
        <p:txBody>
          <a:bodyPr wrap="none" anchor="ctr"/>
          <a:lstStyle/>
          <a:p>
            <a:pPr>
              <a:defRPr/>
            </a:pPr>
            <a:endParaRPr lang="en-US"/>
          </a:p>
        </p:txBody>
      </p:sp>
      <p:sp>
        <p:nvSpPr>
          <p:cNvPr id="26" name="Oval 24"/>
          <p:cNvSpPr>
            <a:spLocks noChangeArrowheads="1"/>
          </p:cNvSpPr>
          <p:nvPr/>
        </p:nvSpPr>
        <p:spPr bwMode="auto">
          <a:xfrm>
            <a:off x="5292725" y="3333750"/>
            <a:ext cx="295275" cy="295275"/>
          </a:xfrm>
          <a:prstGeom prst="ellipse">
            <a:avLst/>
          </a:prstGeom>
          <a:solidFill>
            <a:schemeClr val="folHlink"/>
          </a:solidFill>
          <a:ln w="38100" algn="ctr">
            <a:solidFill>
              <a:srgbClr val="5B780D"/>
            </a:solidFill>
            <a:round/>
            <a:headEnd/>
            <a:tailEnd/>
          </a:ln>
          <a:effectLst>
            <a:outerShdw dist="53882" dir="2700000" algn="ctr" rotWithShape="0">
              <a:schemeClr val="tx1"/>
            </a:outerShdw>
          </a:effectLst>
        </p:spPr>
        <p:txBody>
          <a:bodyPr wrap="none" anchor="ctr"/>
          <a:lstStyle/>
          <a:p>
            <a:pPr>
              <a:defRPr/>
            </a:pPr>
            <a:endParaRPr lang="en-US"/>
          </a:p>
        </p:txBody>
      </p:sp>
      <p:sp>
        <p:nvSpPr>
          <p:cNvPr id="27" name="Oval 25"/>
          <p:cNvSpPr>
            <a:spLocks noChangeArrowheads="1"/>
          </p:cNvSpPr>
          <p:nvPr/>
        </p:nvSpPr>
        <p:spPr bwMode="auto">
          <a:xfrm>
            <a:off x="3609975" y="3333750"/>
            <a:ext cx="295275" cy="295275"/>
          </a:xfrm>
          <a:prstGeom prst="ellipse">
            <a:avLst/>
          </a:prstGeom>
          <a:solidFill>
            <a:schemeClr val="folHlink"/>
          </a:solidFill>
          <a:ln w="38100" algn="ctr">
            <a:solidFill>
              <a:srgbClr val="5B780D"/>
            </a:solidFill>
            <a:round/>
            <a:headEnd/>
            <a:tailEnd/>
          </a:ln>
          <a:effectLst>
            <a:outerShdw dist="53882" dir="2700000" algn="ctr" rotWithShape="0">
              <a:schemeClr val="tx1"/>
            </a:outerShdw>
          </a:effectLst>
        </p:spPr>
        <p:txBody>
          <a:bodyPr wrap="none" anchor="ctr"/>
          <a:lstStyle/>
          <a:p>
            <a:pPr>
              <a:defRPr/>
            </a:pPr>
            <a:endParaRPr lang="en-US"/>
          </a:p>
        </p:txBody>
      </p:sp>
      <p:sp>
        <p:nvSpPr>
          <p:cNvPr id="28" name="Oval 26"/>
          <p:cNvSpPr>
            <a:spLocks noChangeArrowheads="1"/>
          </p:cNvSpPr>
          <p:nvPr/>
        </p:nvSpPr>
        <p:spPr bwMode="auto">
          <a:xfrm>
            <a:off x="2238375" y="3333750"/>
            <a:ext cx="295275" cy="295275"/>
          </a:xfrm>
          <a:prstGeom prst="ellipse">
            <a:avLst/>
          </a:prstGeom>
          <a:solidFill>
            <a:schemeClr val="folHlink"/>
          </a:solidFill>
          <a:ln w="38100" algn="ctr">
            <a:solidFill>
              <a:srgbClr val="5B780D"/>
            </a:solidFill>
            <a:round/>
            <a:headEnd/>
            <a:tailEnd/>
          </a:ln>
          <a:effectLst>
            <a:outerShdw dist="53882" dir="2700000" algn="ctr" rotWithShape="0">
              <a:schemeClr val="tx1"/>
            </a:outerShdw>
          </a:effectLst>
        </p:spPr>
        <p:txBody>
          <a:bodyPr wrap="none" anchor="ctr"/>
          <a:lstStyle/>
          <a:p>
            <a:pPr>
              <a:defRPr/>
            </a:pPr>
            <a:endParaRPr lang="en-US"/>
          </a:p>
        </p:txBody>
      </p:sp>
      <p:sp>
        <p:nvSpPr>
          <p:cNvPr id="29" name="Oval 27"/>
          <p:cNvSpPr>
            <a:spLocks noChangeArrowheads="1"/>
          </p:cNvSpPr>
          <p:nvPr/>
        </p:nvSpPr>
        <p:spPr bwMode="auto">
          <a:xfrm>
            <a:off x="855663" y="3333750"/>
            <a:ext cx="295275" cy="295275"/>
          </a:xfrm>
          <a:prstGeom prst="ellipse">
            <a:avLst/>
          </a:prstGeom>
          <a:solidFill>
            <a:schemeClr val="folHlink"/>
          </a:solidFill>
          <a:ln w="38100" algn="ctr">
            <a:solidFill>
              <a:srgbClr val="5B780D"/>
            </a:solidFill>
            <a:round/>
            <a:headEnd/>
            <a:tailEnd/>
          </a:ln>
          <a:effectLst>
            <a:outerShdw dist="53882" dir="2700000" algn="ctr" rotWithShape="0">
              <a:schemeClr val="tx1"/>
            </a:outerShdw>
          </a:effectLst>
        </p:spPr>
        <p:txBody>
          <a:bodyPr wrap="none" anchor="ctr"/>
          <a:lstStyle/>
          <a:p>
            <a:pPr>
              <a:defRPr/>
            </a:pPr>
            <a:endParaRPr lang="en-US"/>
          </a:p>
        </p:txBody>
      </p:sp>
      <p:sp>
        <p:nvSpPr>
          <p:cNvPr id="30" name="Text Box 28"/>
          <p:cNvSpPr txBox="1">
            <a:spLocks noChangeArrowheads="1"/>
          </p:cNvSpPr>
          <p:nvPr/>
        </p:nvSpPr>
        <p:spPr bwMode="auto">
          <a:xfrm>
            <a:off x="334963" y="4802188"/>
            <a:ext cx="1335087" cy="244475"/>
          </a:xfrm>
          <a:prstGeom prst="rect">
            <a:avLst/>
          </a:prstGeom>
          <a:noFill/>
          <a:ln w="12700" algn="ctr">
            <a:noFill/>
            <a:miter lim="800000"/>
            <a:headEnd/>
            <a:tailEnd/>
          </a:ln>
        </p:spPr>
        <p:txBody>
          <a:bodyPr wrap="none" lIns="0" tIns="0" rIns="0" bIns="0">
            <a:spAutoFit/>
          </a:bodyPr>
          <a:lstStyle/>
          <a:p>
            <a:pPr algn="ctr"/>
            <a:r>
              <a:rPr lang="en-US" sz="1600" b="1" i="1">
                <a:solidFill>
                  <a:schemeClr val="bg1"/>
                </a:solidFill>
              </a:rPr>
              <a:t>Mid-’60s -’70s</a:t>
            </a:r>
          </a:p>
        </p:txBody>
      </p:sp>
      <p:sp>
        <p:nvSpPr>
          <p:cNvPr id="31" name="Text Box 29"/>
          <p:cNvSpPr txBox="1">
            <a:spLocks noChangeArrowheads="1"/>
          </p:cNvSpPr>
          <p:nvPr/>
        </p:nvSpPr>
        <p:spPr bwMode="auto">
          <a:xfrm>
            <a:off x="2003425" y="4802188"/>
            <a:ext cx="744538" cy="244475"/>
          </a:xfrm>
          <a:prstGeom prst="rect">
            <a:avLst/>
          </a:prstGeom>
          <a:noFill/>
          <a:ln w="12700" algn="ctr">
            <a:noFill/>
            <a:miter lim="800000"/>
            <a:headEnd/>
            <a:tailEnd/>
          </a:ln>
        </p:spPr>
        <p:txBody>
          <a:bodyPr wrap="none" lIns="0" tIns="0" rIns="0" bIns="0">
            <a:spAutoFit/>
          </a:bodyPr>
          <a:lstStyle/>
          <a:p>
            <a:pPr algn="ctr"/>
            <a:r>
              <a:rPr lang="en-US" sz="1600" b="1" i="1">
                <a:solidFill>
                  <a:schemeClr val="bg1"/>
                </a:solidFill>
              </a:rPr>
              <a:t>70s-80s</a:t>
            </a:r>
          </a:p>
        </p:txBody>
      </p:sp>
      <p:sp>
        <p:nvSpPr>
          <p:cNvPr id="32" name="Text Box 30"/>
          <p:cNvSpPr txBox="1">
            <a:spLocks noChangeArrowheads="1"/>
          </p:cNvSpPr>
          <p:nvPr/>
        </p:nvSpPr>
        <p:spPr bwMode="auto">
          <a:xfrm>
            <a:off x="3116263" y="4802188"/>
            <a:ext cx="1276350" cy="244475"/>
          </a:xfrm>
          <a:prstGeom prst="rect">
            <a:avLst/>
          </a:prstGeom>
          <a:noFill/>
          <a:ln w="12700" algn="ctr">
            <a:noFill/>
            <a:miter lim="800000"/>
            <a:headEnd/>
            <a:tailEnd/>
          </a:ln>
        </p:spPr>
        <p:txBody>
          <a:bodyPr wrap="none" lIns="0" tIns="0" rIns="0" bIns="0">
            <a:spAutoFit/>
          </a:bodyPr>
          <a:lstStyle/>
          <a:p>
            <a:pPr algn="ctr"/>
            <a:r>
              <a:rPr lang="en-US" sz="1600" b="1" i="1">
                <a:solidFill>
                  <a:schemeClr val="bg1"/>
                </a:solidFill>
              </a:rPr>
              <a:t>Late 70s-’90s</a:t>
            </a:r>
          </a:p>
        </p:txBody>
      </p:sp>
      <p:sp>
        <p:nvSpPr>
          <p:cNvPr id="33" name="Text Box 31"/>
          <p:cNvSpPr txBox="1">
            <a:spLocks noChangeArrowheads="1"/>
          </p:cNvSpPr>
          <p:nvPr/>
        </p:nvSpPr>
        <p:spPr bwMode="auto">
          <a:xfrm>
            <a:off x="4799013" y="4802188"/>
            <a:ext cx="1287462" cy="212725"/>
          </a:xfrm>
          <a:prstGeom prst="rect">
            <a:avLst/>
          </a:prstGeom>
          <a:noFill/>
          <a:ln w="12700" algn="ctr">
            <a:noFill/>
            <a:miter lim="800000"/>
            <a:headEnd/>
            <a:tailEnd/>
          </a:ln>
        </p:spPr>
        <p:txBody>
          <a:bodyPr wrap="none" lIns="0" tIns="0" rIns="0" bIns="0">
            <a:spAutoFit/>
          </a:bodyPr>
          <a:lstStyle/>
          <a:p>
            <a:pPr algn="ctr"/>
            <a:r>
              <a:rPr lang="en-US" sz="1400" b="1" i="1">
                <a:solidFill>
                  <a:schemeClr val="bg1"/>
                </a:solidFill>
              </a:rPr>
              <a:t>Mid-’90s-Today</a:t>
            </a:r>
          </a:p>
        </p:txBody>
      </p:sp>
      <p:sp>
        <p:nvSpPr>
          <p:cNvPr id="34" name="Text Box 32"/>
          <p:cNvSpPr txBox="1">
            <a:spLocks noChangeArrowheads="1"/>
          </p:cNvSpPr>
          <p:nvPr/>
        </p:nvSpPr>
        <p:spPr bwMode="auto">
          <a:xfrm>
            <a:off x="498475" y="5275263"/>
            <a:ext cx="995363" cy="1536700"/>
          </a:xfrm>
          <a:prstGeom prst="rect">
            <a:avLst/>
          </a:prstGeom>
          <a:noFill/>
          <a:ln w="12700" algn="ctr">
            <a:noFill/>
            <a:miter lim="800000"/>
            <a:headEnd/>
            <a:tailEnd/>
          </a:ln>
        </p:spPr>
        <p:txBody>
          <a:bodyPr wrap="none" lIns="0" tIns="0" rIns="0" bIns="0">
            <a:spAutoFit/>
          </a:bodyPr>
          <a:lstStyle/>
          <a:p>
            <a:pPr algn="ctr">
              <a:lnSpc>
                <a:spcPct val="90000"/>
              </a:lnSpc>
            </a:pPr>
            <a:r>
              <a:rPr lang="en-US" sz="1400">
                <a:solidFill>
                  <a:schemeClr val="bg1"/>
                </a:solidFill>
              </a:rPr>
              <a:t>IBM</a:t>
            </a:r>
          </a:p>
          <a:p>
            <a:pPr algn="ctr">
              <a:lnSpc>
                <a:spcPct val="90000"/>
              </a:lnSpc>
            </a:pPr>
            <a:r>
              <a:rPr lang="en-US" sz="1400">
                <a:solidFill>
                  <a:schemeClr val="bg1"/>
                </a:solidFill>
              </a:rPr>
              <a:t>Burroughs</a:t>
            </a:r>
          </a:p>
          <a:p>
            <a:pPr algn="ctr">
              <a:lnSpc>
                <a:spcPct val="90000"/>
              </a:lnSpc>
            </a:pPr>
            <a:r>
              <a:rPr lang="en-US" sz="1400">
                <a:solidFill>
                  <a:schemeClr val="bg1"/>
                </a:solidFill>
              </a:rPr>
              <a:t>Univac</a:t>
            </a:r>
          </a:p>
          <a:p>
            <a:pPr algn="ctr">
              <a:lnSpc>
                <a:spcPct val="90000"/>
              </a:lnSpc>
            </a:pPr>
            <a:r>
              <a:rPr lang="en-US" sz="1400">
                <a:solidFill>
                  <a:schemeClr val="bg1"/>
                </a:solidFill>
              </a:rPr>
              <a:t>NCR</a:t>
            </a:r>
          </a:p>
          <a:p>
            <a:pPr algn="ctr">
              <a:lnSpc>
                <a:spcPct val="90000"/>
              </a:lnSpc>
            </a:pPr>
            <a:r>
              <a:rPr lang="en-US" sz="1400">
                <a:solidFill>
                  <a:schemeClr val="bg1"/>
                </a:solidFill>
              </a:rPr>
              <a:t>Control Data</a:t>
            </a:r>
          </a:p>
          <a:p>
            <a:pPr algn="ctr">
              <a:lnSpc>
                <a:spcPct val="90000"/>
              </a:lnSpc>
            </a:pPr>
            <a:r>
              <a:rPr lang="en-US" sz="1400">
                <a:solidFill>
                  <a:schemeClr val="bg1"/>
                </a:solidFill>
              </a:rPr>
              <a:t>Honeywell</a:t>
            </a:r>
          </a:p>
          <a:p>
            <a:pPr algn="ctr">
              <a:lnSpc>
                <a:spcPct val="90000"/>
              </a:lnSpc>
            </a:pPr>
            <a:r>
              <a:rPr lang="en-US" sz="1400">
                <a:solidFill>
                  <a:schemeClr val="bg1"/>
                </a:solidFill>
              </a:rPr>
              <a:t>NEC</a:t>
            </a:r>
          </a:p>
          <a:p>
            <a:pPr algn="ctr">
              <a:lnSpc>
                <a:spcPct val="90000"/>
              </a:lnSpc>
            </a:pPr>
            <a:r>
              <a:rPr lang="en-US" sz="1400">
                <a:solidFill>
                  <a:schemeClr val="bg1"/>
                </a:solidFill>
              </a:rPr>
              <a:t>…</a:t>
            </a:r>
          </a:p>
        </p:txBody>
      </p:sp>
      <p:sp>
        <p:nvSpPr>
          <p:cNvPr id="35" name="Text Box 33"/>
          <p:cNvSpPr txBox="1">
            <a:spLocks noChangeArrowheads="1"/>
          </p:cNvSpPr>
          <p:nvPr/>
        </p:nvSpPr>
        <p:spPr bwMode="auto">
          <a:xfrm>
            <a:off x="2135188" y="5275263"/>
            <a:ext cx="493712" cy="1344612"/>
          </a:xfrm>
          <a:prstGeom prst="rect">
            <a:avLst/>
          </a:prstGeom>
          <a:noFill/>
          <a:ln w="12700" algn="ctr">
            <a:noFill/>
            <a:miter lim="800000"/>
            <a:headEnd/>
            <a:tailEnd/>
          </a:ln>
        </p:spPr>
        <p:txBody>
          <a:bodyPr wrap="none" lIns="0" tIns="0" rIns="0" bIns="0">
            <a:spAutoFit/>
          </a:bodyPr>
          <a:lstStyle/>
          <a:p>
            <a:pPr algn="ctr">
              <a:lnSpc>
                <a:spcPct val="90000"/>
              </a:lnSpc>
            </a:pPr>
            <a:r>
              <a:rPr lang="en-US" sz="1400">
                <a:solidFill>
                  <a:schemeClr val="bg1"/>
                </a:solidFill>
              </a:rPr>
              <a:t>DEC</a:t>
            </a:r>
          </a:p>
          <a:p>
            <a:pPr algn="ctr">
              <a:lnSpc>
                <a:spcPct val="90000"/>
              </a:lnSpc>
            </a:pPr>
            <a:r>
              <a:rPr lang="en-US" sz="1400">
                <a:solidFill>
                  <a:schemeClr val="bg1"/>
                </a:solidFill>
              </a:rPr>
              <a:t>IBM</a:t>
            </a:r>
          </a:p>
          <a:p>
            <a:pPr algn="ctr">
              <a:lnSpc>
                <a:spcPct val="90000"/>
              </a:lnSpc>
            </a:pPr>
            <a:r>
              <a:rPr lang="en-US" sz="1400">
                <a:solidFill>
                  <a:schemeClr val="bg1"/>
                </a:solidFill>
              </a:rPr>
              <a:t>DG</a:t>
            </a:r>
          </a:p>
          <a:p>
            <a:pPr algn="ctr">
              <a:lnSpc>
                <a:spcPct val="90000"/>
              </a:lnSpc>
            </a:pPr>
            <a:r>
              <a:rPr lang="en-US" sz="1400">
                <a:solidFill>
                  <a:schemeClr val="bg1"/>
                </a:solidFill>
              </a:rPr>
              <a:t>Wang</a:t>
            </a:r>
          </a:p>
          <a:p>
            <a:pPr algn="ctr">
              <a:lnSpc>
                <a:spcPct val="90000"/>
              </a:lnSpc>
            </a:pPr>
            <a:r>
              <a:rPr lang="en-US" sz="1400">
                <a:solidFill>
                  <a:schemeClr val="bg1"/>
                </a:solidFill>
              </a:rPr>
              <a:t>Prime</a:t>
            </a:r>
          </a:p>
          <a:p>
            <a:pPr algn="ctr">
              <a:lnSpc>
                <a:spcPct val="90000"/>
              </a:lnSpc>
            </a:pPr>
            <a:r>
              <a:rPr lang="en-US" sz="1400">
                <a:solidFill>
                  <a:schemeClr val="bg1"/>
                </a:solidFill>
              </a:rPr>
              <a:t>Apollo</a:t>
            </a:r>
          </a:p>
          <a:p>
            <a:pPr algn="ctr">
              <a:lnSpc>
                <a:spcPct val="90000"/>
              </a:lnSpc>
            </a:pPr>
            <a:r>
              <a:rPr lang="en-US" sz="1400">
                <a:solidFill>
                  <a:schemeClr val="bg1"/>
                </a:solidFill>
              </a:rPr>
              <a:t>…</a:t>
            </a:r>
          </a:p>
        </p:txBody>
      </p:sp>
      <p:sp>
        <p:nvSpPr>
          <p:cNvPr id="36" name="Text Box 34"/>
          <p:cNvSpPr txBox="1">
            <a:spLocks noChangeArrowheads="1"/>
          </p:cNvSpPr>
          <p:nvPr/>
        </p:nvSpPr>
        <p:spPr bwMode="auto">
          <a:xfrm>
            <a:off x="3395663" y="5275263"/>
            <a:ext cx="719137" cy="1536700"/>
          </a:xfrm>
          <a:prstGeom prst="rect">
            <a:avLst/>
          </a:prstGeom>
          <a:noFill/>
          <a:ln w="12700" algn="ctr">
            <a:noFill/>
            <a:miter lim="800000"/>
            <a:headEnd/>
            <a:tailEnd/>
          </a:ln>
        </p:spPr>
        <p:txBody>
          <a:bodyPr wrap="none" lIns="0" tIns="0" rIns="0" bIns="0">
            <a:spAutoFit/>
          </a:bodyPr>
          <a:lstStyle/>
          <a:p>
            <a:pPr algn="ctr">
              <a:lnSpc>
                <a:spcPct val="90000"/>
              </a:lnSpc>
            </a:pPr>
            <a:r>
              <a:rPr lang="en-US" sz="1400">
                <a:solidFill>
                  <a:schemeClr val="bg1"/>
                </a:solidFill>
              </a:rPr>
              <a:t>Microsoft</a:t>
            </a:r>
          </a:p>
          <a:p>
            <a:pPr algn="ctr">
              <a:lnSpc>
                <a:spcPct val="90000"/>
              </a:lnSpc>
            </a:pPr>
            <a:r>
              <a:rPr lang="en-US" sz="1400">
                <a:solidFill>
                  <a:schemeClr val="bg1"/>
                </a:solidFill>
              </a:rPr>
              <a:t>Intel</a:t>
            </a:r>
          </a:p>
          <a:p>
            <a:pPr algn="ctr">
              <a:lnSpc>
                <a:spcPct val="90000"/>
              </a:lnSpc>
            </a:pPr>
            <a:r>
              <a:rPr lang="en-US" sz="1400">
                <a:solidFill>
                  <a:schemeClr val="bg1"/>
                </a:solidFill>
              </a:rPr>
              <a:t>Apple</a:t>
            </a:r>
          </a:p>
          <a:p>
            <a:pPr algn="ctr">
              <a:lnSpc>
                <a:spcPct val="90000"/>
              </a:lnSpc>
            </a:pPr>
            <a:r>
              <a:rPr lang="en-US" sz="1400">
                <a:solidFill>
                  <a:schemeClr val="bg1"/>
                </a:solidFill>
              </a:rPr>
              <a:t>IBM</a:t>
            </a:r>
          </a:p>
          <a:p>
            <a:pPr algn="ctr">
              <a:lnSpc>
                <a:spcPct val="90000"/>
              </a:lnSpc>
            </a:pPr>
            <a:r>
              <a:rPr lang="en-US" sz="1400">
                <a:solidFill>
                  <a:schemeClr val="bg1"/>
                </a:solidFill>
              </a:rPr>
              <a:t>Sun</a:t>
            </a:r>
          </a:p>
          <a:p>
            <a:pPr algn="ctr">
              <a:lnSpc>
                <a:spcPct val="90000"/>
              </a:lnSpc>
            </a:pPr>
            <a:r>
              <a:rPr lang="en-US" sz="1400">
                <a:solidFill>
                  <a:schemeClr val="bg1"/>
                </a:solidFill>
              </a:rPr>
              <a:t>HP</a:t>
            </a:r>
          </a:p>
          <a:p>
            <a:pPr algn="ctr">
              <a:lnSpc>
                <a:spcPct val="90000"/>
              </a:lnSpc>
            </a:pPr>
            <a:r>
              <a:rPr lang="en-US" sz="1400">
                <a:solidFill>
                  <a:schemeClr val="bg1"/>
                </a:solidFill>
              </a:rPr>
              <a:t>Compaq</a:t>
            </a:r>
          </a:p>
          <a:p>
            <a:pPr algn="ctr">
              <a:lnSpc>
                <a:spcPct val="90000"/>
              </a:lnSpc>
            </a:pPr>
            <a:r>
              <a:rPr lang="en-US" sz="1400">
                <a:solidFill>
                  <a:schemeClr val="bg1"/>
                </a:solidFill>
              </a:rPr>
              <a:t>…</a:t>
            </a:r>
          </a:p>
        </p:txBody>
      </p:sp>
      <p:sp>
        <p:nvSpPr>
          <p:cNvPr id="37" name="Text Box 35"/>
          <p:cNvSpPr txBox="1">
            <a:spLocks noChangeArrowheads="1"/>
          </p:cNvSpPr>
          <p:nvPr/>
        </p:nvSpPr>
        <p:spPr bwMode="auto">
          <a:xfrm>
            <a:off x="4824413" y="5275263"/>
            <a:ext cx="1222375" cy="1536700"/>
          </a:xfrm>
          <a:prstGeom prst="rect">
            <a:avLst/>
          </a:prstGeom>
          <a:noFill/>
          <a:ln w="12700" algn="ctr">
            <a:noFill/>
            <a:miter lim="800000"/>
            <a:headEnd/>
            <a:tailEnd/>
          </a:ln>
        </p:spPr>
        <p:txBody>
          <a:bodyPr wrap="none" lIns="0" tIns="0" rIns="0" bIns="0">
            <a:spAutoFit/>
          </a:bodyPr>
          <a:lstStyle/>
          <a:p>
            <a:pPr algn="ctr">
              <a:lnSpc>
                <a:spcPct val="90000"/>
              </a:lnSpc>
            </a:pPr>
            <a:r>
              <a:rPr lang="en-US" sz="1400">
                <a:solidFill>
                  <a:schemeClr val="bg1"/>
                </a:solidFill>
              </a:rPr>
              <a:t>Cisco</a:t>
            </a:r>
          </a:p>
          <a:p>
            <a:pPr algn="ctr">
              <a:lnSpc>
                <a:spcPct val="90000"/>
              </a:lnSpc>
            </a:pPr>
            <a:r>
              <a:rPr lang="en-US" sz="1400">
                <a:solidFill>
                  <a:schemeClr val="bg1"/>
                </a:solidFill>
              </a:rPr>
              <a:t>Netscape</a:t>
            </a:r>
          </a:p>
          <a:p>
            <a:pPr algn="ctr">
              <a:lnSpc>
                <a:spcPct val="90000"/>
              </a:lnSpc>
            </a:pPr>
            <a:r>
              <a:rPr lang="en-US" sz="1400">
                <a:solidFill>
                  <a:schemeClr val="bg1"/>
                </a:solidFill>
              </a:rPr>
              <a:t>Google</a:t>
            </a:r>
          </a:p>
          <a:p>
            <a:pPr algn="ctr">
              <a:lnSpc>
                <a:spcPct val="90000"/>
              </a:lnSpc>
            </a:pPr>
            <a:r>
              <a:rPr lang="en-US" sz="1400">
                <a:solidFill>
                  <a:schemeClr val="bg1"/>
                </a:solidFill>
              </a:rPr>
              <a:t>Microsoft</a:t>
            </a:r>
          </a:p>
          <a:p>
            <a:pPr algn="ctr">
              <a:lnSpc>
                <a:spcPct val="90000"/>
              </a:lnSpc>
            </a:pPr>
            <a:r>
              <a:rPr lang="en-US" sz="1400">
                <a:solidFill>
                  <a:schemeClr val="bg1"/>
                </a:solidFill>
              </a:rPr>
              <a:t>Oracle</a:t>
            </a:r>
          </a:p>
          <a:p>
            <a:pPr algn="ctr">
              <a:lnSpc>
                <a:spcPct val="90000"/>
              </a:lnSpc>
            </a:pPr>
            <a:r>
              <a:rPr lang="en-US" sz="1400">
                <a:solidFill>
                  <a:schemeClr val="bg1"/>
                </a:solidFill>
              </a:rPr>
              <a:t>EMC</a:t>
            </a:r>
          </a:p>
          <a:p>
            <a:pPr algn="ctr">
              <a:lnSpc>
                <a:spcPct val="90000"/>
              </a:lnSpc>
            </a:pPr>
            <a:r>
              <a:rPr lang="en-US" sz="1400">
                <a:solidFill>
                  <a:schemeClr val="bg1"/>
                </a:solidFill>
              </a:rPr>
              <a:t>Salesforce.com</a:t>
            </a:r>
          </a:p>
          <a:p>
            <a:pPr algn="ctr">
              <a:lnSpc>
                <a:spcPct val="90000"/>
              </a:lnSpc>
            </a:pPr>
            <a:r>
              <a:rPr lang="en-US" sz="1400">
                <a:solidFill>
                  <a:schemeClr val="bg1"/>
                </a:solidFill>
              </a:rPr>
              <a:t>. . .</a:t>
            </a:r>
          </a:p>
        </p:txBody>
      </p:sp>
      <p:sp>
        <p:nvSpPr>
          <p:cNvPr id="12321" name="Rectangle 15"/>
          <p:cNvSpPr>
            <a:spLocks noGrp="1" noChangeArrowheads="1"/>
          </p:cNvSpPr>
          <p:nvPr>
            <p:ph type="title"/>
          </p:nvPr>
        </p:nvSpPr>
        <p:spPr bwMode="auto">
          <a:xfrm>
            <a:off x="4763" y="1322388"/>
            <a:ext cx="6280150" cy="863600"/>
          </a:xfrm>
          <a:prstGeom prst="rect">
            <a:avLst/>
          </a:prstGeom>
          <a:noFill/>
          <a:ln>
            <a:miter lim="800000"/>
            <a:headEnd/>
            <a:tailEnd/>
          </a:ln>
        </p:spPr>
        <p:txBody>
          <a:bodyPr>
            <a:normAutofit fontScale="90000"/>
          </a:bodyPr>
          <a:lstStyle/>
          <a:p>
            <a:pPr eaLnBrk="1" hangingPunct="1"/>
            <a:r>
              <a:rPr lang="en-US" i="1" dirty="0" smtClean="0">
                <a:solidFill>
                  <a:schemeClr val="accent2"/>
                </a:solidFill>
              </a:rPr>
              <a:t>Waves of Information Technology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outVertical)">
                                      <p:cBhvr>
                                        <p:cTn id="22" dur="500"/>
                                        <p:tgtEl>
                                          <p:spTgt spid="16"/>
                                        </p:tgtEl>
                                      </p:cBhvr>
                                    </p:animEffect>
                                  </p:childTnLst>
                                </p:cTn>
                              </p:par>
                            </p:childTnLst>
                          </p:cTn>
                        </p:par>
                        <p:par>
                          <p:cTn id="23" fill="hold">
                            <p:stCondLst>
                              <p:cond delay="2000"/>
                            </p:stCondLst>
                            <p:childTnLst>
                              <p:par>
                                <p:cTn id="24" presetID="53"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53"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fltVal val="0"/>
                                          </p:val>
                                        </p:tav>
                                        <p:tav tm="100000">
                                          <p:val>
                                            <p:strVal val="#ppt_h"/>
                                          </p:val>
                                        </p:tav>
                                      </p:tavLst>
                                    </p:anim>
                                    <p:animEffect transition="in" filter="fade">
                                      <p:cBhvr>
                                        <p:cTn id="44" dur="500"/>
                                        <p:tgtEl>
                                          <p:spTgt spid="28"/>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up)">
                                      <p:cBhvr>
                                        <p:cTn id="48" dur="500"/>
                                        <p:tgtEl>
                                          <p:spTgt spid="21"/>
                                        </p:tgtEl>
                                      </p:cBhvr>
                                    </p:animEffect>
                                  </p:childTnLst>
                                </p:cTn>
                              </p:par>
                              <p:par>
                                <p:cTn id="49" presetID="16" presetClass="entr" presetSubtype="37"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barn(outVertical)">
                                      <p:cBhvr>
                                        <p:cTn id="51" dur="500"/>
                                        <p:tgtEl>
                                          <p:spTgt spid="14"/>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500"/>
                                        <p:tgtEl>
                                          <p:spTgt spid="35"/>
                                        </p:tgtEl>
                                      </p:cBhvr>
                                    </p:animEffect>
                                  </p:childTnLst>
                                </p:cTn>
                              </p:par>
                            </p:childTnLst>
                          </p:cTn>
                        </p:par>
                        <p:par>
                          <p:cTn id="62" fill="hold">
                            <p:stCondLst>
                              <p:cond delay="6000"/>
                            </p:stCondLst>
                            <p:childTnLst>
                              <p:par>
                                <p:cTn id="63" presetID="42" presetClass="entr" presetSubtype="0" fill="hold" nodeType="after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1000"/>
                                        <p:tgtEl>
                                          <p:spTgt spid="6"/>
                                        </p:tgtEl>
                                      </p:cBhvr>
                                    </p:animEffect>
                                    <p:anim calcmode="lin" valueType="num">
                                      <p:cBhvr>
                                        <p:cTn id="66" dur="1000" fill="hold"/>
                                        <p:tgtEl>
                                          <p:spTgt spid="6"/>
                                        </p:tgtEl>
                                        <p:attrNameLst>
                                          <p:attrName>ppt_x</p:attrName>
                                        </p:attrNameLst>
                                      </p:cBhvr>
                                      <p:tavLst>
                                        <p:tav tm="0">
                                          <p:val>
                                            <p:strVal val="#ppt_x"/>
                                          </p:val>
                                        </p:tav>
                                        <p:tav tm="100000">
                                          <p:val>
                                            <p:strVal val="#ppt_x"/>
                                          </p:val>
                                        </p:tav>
                                      </p:tavLst>
                                    </p:anim>
                                    <p:anim calcmode="lin" valueType="num">
                                      <p:cBhvr>
                                        <p:cTn id="67" dur="1000" fill="hold"/>
                                        <p:tgtEl>
                                          <p:spTgt spid="6"/>
                                        </p:tgtEl>
                                        <p:attrNameLst>
                                          <p:attrName>ppt_y</p:attrName>
                                        </p:attrNameLst>
                                      </p:cBhvr>
                                      <p:tavLst>
                                        <p:tav tm="0">
                                          <p:val>
                                            <p:strVal val="#ppt_y+.1"/>
                                          </p:val>
                                        </p:tav>
                                        <p:tav tm="100000">
                                          <p:val>
                                            <p:strVal val="#ppt_y"/>
                                          </p:val>
                                        </p:tav>
                                      </p:tavLst>
                                    </p:anim>
                                  </p:childTnLst>
                                </p:cTn>
                              </p:par>
                            </p:childTnLst>
                          </p:cTn>
                        </p:par>
                        <p:par>
                          <p:cTn id="68" fill="hold">
                            <p:stCondLst>
                              <p:cond delay="7000"/>
                            </p:stCondLst>
                            <p:childTnLst>
                              <p:par>
                                <p:cTn id="69" presetID="53" presetClass="entr" presetSubtype="0" fill="hold" grpId="0" nodeType="after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500" fill="hold"/>
                                        <p:tgtEl>
                                          <p:spTgt spid="27"/>
                                        </p:tgtEl>
                                        <p:attrNameLst>
                                          <p:attrName>ppt_w</p:attrName>
                                        </p:attrNameLst>
                                      </p:cBhvr>
                                      <p:tavLst>
                                        <p:tav tm="0">
                                          <p:val>
                                            <p:fltVal val="0"/>
                                          </p:val>
                                        </p:tav>
                                        <p:tav tm="100000">
                                          <p:val>
                                            <p:strVal val="#ppt_w"/>
                                          </p:val>
                                        </p:tav>
                                      </p:tavLst>
                                    </p:anim>
                                    <p:anim calcmode="lin" valueType="num">
                                      <p:cBhvr>
                                        <p:cTn id="72" dur="500" fill="hold"/>
                                        <p:tgtEl>
                                          <p:spTgt spid="27"/>
                                        </p:tgtEl>
                                        <p:attrNameLst>
                                          <p:attrName>ppt_h</p:attrName>
                                        </p:attrNameLst>
                                      </p:cBhvr>
                                      <p:tavLst>
                                        <p:tav tm="0">
                                          <p:val>
                                            <p:fltVal val="0"/>
                                          </p:val>
                                        </p:tav>
                                        <p:tav tm="100000">
                                          <p:val>
                                            <p:strVal val="#ppt_h"/>
                                          </p:val>
                                        </p:tav>
                                      </p:tavLst>
                                    </p:anim>
                                    <p:animEffect transition="in" filter="fade">
                                      <p:cBhvr>
                                        <p:cTn id="73" dur="500"/>
                                        <p:tgtEl>
                                          <p:spTgt spid="27"/>
                                        </p:tgtEl>
                                      </p:cBhvr>
                                    </p:animEffect>
                                  </p:childTnLst>
                                </p:cTn>
                              </p:par>
                            </p:childTnLst>
                          </p:cTn>
                        </p:par>
                        <p:par>
                          <p:cTn id="74" fill="hold">
                            <p:stCondLst>
                              <p:cond delay="7500"/>
                            </p:stCondLst>
                            <p:childTnLst>
                              <p:par>
                                <p:cTn id="75" presetID="22" presetClass="entr" presetSubtype="1"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up)">
                                      <p:cBhvr>
                                        <p:cTn id="77" dur="500"/>
                                        <p:tgtEl>
                                          <p:spTgt spid="22"/>
                                        </p:tgtEl>
                                      </p:cBhvr>
                                    </p:animEffect>
                                  </p:childTnLst>
                                </p:cTn>
                              </p:par>
                              <p:par>
                                <p:cTn id="78" presetID="16" presetClass="entr" presetSubtype="37"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barn(outVertical)">
                                      <p:cBhvr>
                                        <p:cTn id="80" dur="500"/>
                                        <p:tgtEl>
                                          <p:spTgt spid="18"/>
                                        </p:tgtEl>
                                      </p:cBhvr>
                                    </p:animEffect>
                                  </p:childTnLst>
                                </p:cTn>
                              </p:par>
                            </p:childTnLst>
                          </p:cTn>
                        </p:par>
                        <p:par>
                          <p:cTn id="81" fill="hold">
                            <p:stCondLst>
                              <p:cond delay="8000"/>
                            </p:stCondLst>
                            <p:childTnLst>
                              <p:par>
                                <p:cTn id="82" presetID="53" presetClass="entr" presetSubtype="0"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p:cTn id="84" dur="500" fill="hold"/>
                                        <p:tgtEl>
                                          <p:spTgt spid="32"/>
                                        </p:tgtEl>
                                        <p:attrNameLst>
                                          <p:attrName>ppt_w</p:attrName>
                                        </p:attrNameLst>
                                      </p:cBhvr>
                                      <p:tavLst>
                                        <p:tav tm="0">
                                          <p:val>
                                            <p:fltVal val="0"/>
                                          </p:val>
                                        </p:tav>
                                        <p:tav tm="100000">
                                          <p:val>
                                            <p:strVal val="#ppt_w"/>
                                          </p:val>
                                        </p:tav>
                                      </p:tavLst>
                                    </p:anim>
                                    <p:anim calcmode="lin" valueType="num">
                                      <p:cBhvr>
                                        <p:cTn id="85" dur="500" fill="hold"/>
                                        <p:tgtEl>
                                          <p:spTgt spid="32"/>
                                        </p:tgtEl>
                                        <p:attrNameLst>
                                          <p:attrName>ppt_h</p:attrName>
                                        </p:attrNameLst>
                                      </p:cBhvr>
                                      <p:tavLst>
                                        <p:tav tm="0">
                                          <p:val>
                                            <p:fltVal val="0"/>
                                          </p:val>
                                        </p:tav>
                                        <p:tav tm="100000">
                                          <p:val>
                                            <p:strVal val="#ppt_h"/>
                                          </p:val>
                                        </p:tav>
                                      </p:tavLst>
                                    </p:anim>
                                    <p:animEffect transition="in" filter="fade">
                                      <p:cBhvr>
                                        <p:cTn id="86" dur="500"/>
                                        <p:tgtEl>
                                          <p:spTgt spid="32"/>
                                        </p:tgtEl>
                                      </p:cBhvr>
                                    </p:animEffect>
                                  </p:childTnLst>
                                </p:cTn>
                              </p:par>
                            </p:childTnLst>
                          </p:cTn>
                        </p:par>
                        <p:par>
                          <p:cTn id="87" fill="hold">
                            <p:stCondLst>
                              <p:cond delay="8500"/>
                            </p:stCondLst>
                            <p:childTnLst>
                              <p:par>
                                <p:cTn id="88" presetID="22" presetClass="entr" presetSubtype="1" fill="hold" grpId="0" nodeType="after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up)">
                                      <p:cBhvr>
                                        <p:cTn id="90" dur="500"/>
                                        <p:tgtEl>
                                          <p:spTgt spid="36"/>
                                        </p:tgtEl>
                                      </p:cBhvr>
                                    </p:animEffect>
                                  </p:childTnLst>
                                </p:cTn>
                              </p:par>
                            </p:childTnLst>
                          </p:cTn>
                        </p:par>
                        <p:par>
                          <p:cTn id="91" fill="hold">
                            <p:stCondLst>
                              <p:cond delay="9000"/>
                            </p:stCondLst>
                            <p:childTnLst>
                              <p:par>
                                <p:cTn id="92" presetID="42" presetClass="entr" presetSubtype="0" fill="hold" nodeType="after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1000"/>
                                        <p:tgtEl>
                                          <p:spTgt spid="9"/>
                                        </p:tgtEl>
                                      </p:cBhvr>
                                    </p:animEffect>
                                    <p:anim calcmode="lin" valueType="num">
                                      <p:cBhvr>
                                        <p:cTn id="95" dur="1000" fill="hold"/>
                                        <p:tgtEl>
                                          <p:spTgt spid="9"/>
                                        </p:tgtEl>
                                        <p:attrNameLst>
                                          <p:attrName>ppt_x</p:attrName>
                                        </p:attrNameLst>
                                      </p:cBhvr>
                                      <p:tavLst>
                                        <p:tav tm="0">
                                          <p:val>
                                            <p:strVal val="#ppt_x"/>
                                          </p:val>
                                        </p:tav>
                                        <p:tav tm="100000">
                                          <p:val>
                                            <p:strVal val="#ppt_x"/>
                                          </p:val>
                                        </p:tav>
                                      </p:tavLst>
                                    </p:anim>
                                    <p:anim calcmode="lin" valueType="num">
                                      <p:cBhvr>
                                        <p:cTn id="96" dur="1000" fill="hold"/>
                                        <p:tgtEl>
                                          <p:spTgt spid="9"/>
                                        </p:tgtEl>
                                        <p:attrNameLst>
                                          <p:attrName>ppt_y</p:attrName>
                                        </p:attrNameLst>
                                      </p:cBhvr>
                                      <p:tavLst>
                                        <p:tav tm="0">
                                          <p:val>
                                            <p:strVal val="#ppt_y+.1"/>
                                          </p:val>
                                        </p:tav>
                                        <p:tav tm="100000">
                                          <p:val>
                                            <p:strVal val="#ppt_y"/>
                                          </p:val>
                                        </p:tav>
                                      </p:tavLst>
                                    </p:anim>
                                  </p:childTnLst>
                                </p:cTn>
                              </p:par>
                            </p:childTnLst>
                          </p:cTn>
                        </p:par>
                        <p:par>
                          <p:cTn id="97" fill="hold">
                            <p:stCondLst>
                              <p:cond delay="10000"/>
                            </p:stCondLst>
                            <p:childTnLst>
                              <p:par>
                                <p:cTn id="98" presetID="53" presetClass="entr" presetSubtype="0" fill="hold" grpId="0" nodeType="after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p:cTn id="100" dur="500" fill="hold"/>
                                        <p:tgtEl>
                                          <p:spTgt spid="26"/>
                                        </p:tgtEl>
                                        <p:attrNameLst>
                                          <p:attrName>ppt_w</p:attrName>
                                        </p:attrNameLst>
                                      </p:cBhvr>
                                      <p:tavLst>
                                        <p:tav tm="0">
                                          <p:val>
                                            <p:fltVal val="0"/>
                                          </p:val>
                                        </p:tav>
                                        <p:tav tm="100000">
                                          <p:val>
                                            <p:strVal val="#ppt_w"/>
                                          </p:val>
                                        </p:tav>
                                      </p:tavLst>
                                    </p:anim>
                                    <p:anim calcmode="lin" valueType="num">
                                      <p:cBhvr>
                                        <p:cTn id="101" dur="500" fill="hold"/>
                                        <p:tgtEl>
                                          <p:spTgt spid="26"/>
                                        </p:tgtEl>
                                        <p:attrNameLst>
                                          <p:attrName>ppt_h</p:attrName>
                                        </p:attrNameLst>
                                      </p:cBhvr>
                                      <p:tavLst>
                                        <p:tav tm="0">
                                          <p:val>
                                            <p:fltVal val="0"/>
                                          </p:val>
                                        </p:tav>
                                        <p:tav tm="100000">
                                          <p:val>
                                            <p:strVal val="#ppt_h"/>
                                          </p:val>
                                        </p:tav>
                                      </p:tavLst>
                                    </p:anim>
                                    <p:animEffect transition="in" filter="fade">
                                      <p:cBhvr>
                                        <p:cTn id="102" dur="500"/>
                                        <p:tgtEl>
                                          <p:spTgt spid="26"/>
                                        </p:tgtEl>
                                      </p:cBhvr>
                                    </p:animEffect>
                                  </p:childTnLst>
                                </p:cTn>
                              </p:par>
                            </p:childTnLst>
                          </p:cTn>
                        </p:par>
                        <p:par>
                          <p:cTn id="103" fill="hold">
                            <p:stCondLst>
                              <p:cond delay="10500"/>
                            </p:stCondLst>
                            <p:childTnLst>
                              <p:par>
                                <p:cTn id="104" presetID="22" presetClass="entr" presetSubtype="1"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up)">
                                      <p:cBhvr>
                                        <p:cTn id="106" dur="500"/>
                                        <p:tgtEl>
                                          <p:spTgt spid="23"/>
                                        </p:tgtEl>
                                      </p:cBhvr>
                                    </p:animEffect>
                                  </p:childTnLst>
                                </p:cTn>
                              </p:par>
                              <p:par>
                                <p:cTn id="107" presetID="16" presetClass="entr" presetSubtype="37" fill="hold" grpId="0" nodeType="with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barn(outVertical)">
                                      <p:cBhvr>
                                        <p:cTn id="109" dur="500"/>
                                        <p:tgtEl>
                                          <p:spTgt spid="17"/>
                                        </p:tgtEl>
                                      </p:cBhvr>
                                    </p:animEffect>
                                  </p:childTnLst>
                                </p:cTn>
                              </p:par>
                            </p:childTnLst>
                          </p:cTn>
                        </p:par>
                        <p:par>
                          <p:cTn id="110" fill="hold">
                            <p:stCondLst>
                              <p:cond delay="11000"/>
                            </p:stCondLst>
                            <p:childTnLst>
                              <p:par>
                                <p:cTn id="111" presetID="53" presetClass="entr" presetSubtype="0" fill="hold" grpId="0" nodeType="after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p:cTn id="113" dur="500" fill="hold"/>
                                        <p:tgtEl>
                                          <p:spTgt spid="33"/>
                                        </p:tgtEl>
                                        <p:attrNameLst>
                                          <p:attrName>ppt_w</p:attrName>
                                        </p:attrNameLst>
                                      </p:cBhvr>
                                      <p:tavLst>
                                        <p:tav tm="0">
                                          <p:val>
                                            <p:fltVal val="0"/>
                                          </p:val>
                                        </p:tav>
                                        <p:tav tm="100000">
                                          <p:val>
                                            <p:strVal val="#ppt_w"/>
                                          </p:val>
                                        </p:tav>
                                      </p:tavLst>
                                    </p:anim>
                                    <p:anim calcmode="lin" valueType="num">
                                      <p:cBhvr>
                                        <p:cTn id="114" dur="500" fill="hold"/>
                                        <p:tgtEl>
                                          <p:spTgt spid="33"/>
                                        </p:tgtEl>
                                        <p:attrNameLst>
                                          <p:attrName>ppt_h</p:attrName>
                                        </p:attrNameLst>
                                      </p:cBhvr>
                                      <p:tavLst>
                                        <p:tav tm="0">
                                          <p:val>
                                            <p:fltVal val="0"/>
                                          </p:val>
                                        </p:tav>
                                        <p:tav tm="100000">
                                          <p:val>
                                            <p:strVal val="#ppt_h"/>
                                          </p:val>
                                        </p:tav>
                                      </p:tavLst>
                                    </p:anim>
                                    <p:animEffect transition="in" filter="fade">
                                      <p:cBhvr>
                                        <p:cTn id="115" dur="500"/>
                                        <p:tgtEl>
                                          <p:spTgt spid="33"/>
                                        </p:tgtEl>
                                      </p:cBhvr>
                                    </p:animEffect>
                                  </p:childTnLst>
                                </p:cTn>
                              </p:par>
                            </p:childTnLst>
                          </p:cTn>
                        </p:par>
                        <p:par>
                          <p:cTn id="116" fill="hold">
                            <p:stCondLst>
                              <p:cond delay="11500"/>
                            </p:stCondLst>
                            <p:childTnLst>
                              <p:par>
                                <p:cTn id="117" presetID="22" presetClass="entr" presetSubtype="1" fill="hold" grpId="0" nodeType="after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5"/>
                                        </p:tgtEl>
                                        <p:attrNameLst>
                                          <p:attrName>style.visibility</p:attrName>
                                        </p:attrNameLst>
                                      </p:cBhvr>
                                      <p:to>
                                        <p:strVal val="visible"/>
                                      </p:to>
                                    </p:set>
                                    <p:animEffect transition="in" filter="fade">
                                      <p:cBhvr>
                                        <p:cTn id="124" dur="1000"/>
                                        <p:tgtEl>
                                          <p:spTgt spid="5"/>
                                        </p:tgtEl>
                                      </p:cBhvr>
                                    </p:animEffect>
                                    <p:anim calcmode="lin" valueType="num">
                                      <p:cBhvr>
                                        <p:cTn id="125" dur="1000" fill="hold"/>
                                        <p:tgtEl>
                                          <p:spTgt spid="5"/>
                                        </p:tgtEl>
                                        <p:attrNameLst>
                                          <p:attrName>ppt_x</p:attrName>
                                        </p:attrNameLst>
                                      </p:cBhvr>
                                      <p:tavLst>
                                        <p:tav tm="0">
                                          <p:val>
                                            <p:strVal val="#ppt_x"/>
                                          </p:val>
                                        </p:tav>
                                        <p:tav tm="100000">
                                          <p:val>
                                            <p:strVal val="#ppt_x"/>
                                          </p:val>
                                        </p:tav>
                                      </p:tavLst>
                                    </p:anim>
                                    <p:anim calcmode="lin" valueType="num">
                                      <p:cBhvr>
                                        <p:cTn id="126" dur="1000" fill="hold"/>
                                        <p:tgtEl>
                                          <p:spTgt spid="5"/>
                                        </p:tgtEl>
                                        <p:attrNameLst>
                                          <p:attrName>ppt_y</p:attrName>
                                        </p:attrNameLst>
                                      </p:cBhvr>
                                      <p:tavLst>
                                        <p:tav tm="0">
                                          <p:val>
                                            <p:strVal val="#ppt_y+.1"/>
                                          </p:val>
                                        </p:tav>
                                        <p:tav tm="100000">
                                          <p:val>
                                            <p:strVal val="#ppt_y"/>
                                          </p:val>
                                        </p:tav>
                                      </p:tavLst>
                                    </p:anim>
                                  </p:childTnLst>
                                </p:cTn>
                              </p:par>
                            </p:childTnLst>
                          </p:cTn>
                        </p:par>
                        <p:par>
                          <p:cTn id="127" fill="hold">
                            <p:stCondLst>
                              <p:cond delay="1000"/>
                            </p:stCondLst>
                            <p:childTnLst>
                              <p:par>
                                <p:cTn id="128" presetID="53" presetClass="entr" presetSubtype="0" fill="hold" grpId="0" nodeType="afterEffect">
                                  <p:stCondLst>
                                    <p:cond delay="0"/>
                                  </p:stCondLst>
                                  <p:childTnLst>
                                    <p:set>
                                      <p:cBhvr>
                                        <p:cTn id="129" dur="1" fill="hold">
                                          <p:stCondLst>
                                            <p:cond delay="0"/>
                                          </p:stCondLst>
                                        </p:cTn>
                                        <p:tgtEl>
                                          <p:spTgt spid="25"/>
                                        </p:tgtEl>
                                        <p:attrNameLst>
                                          <p:attrName>style.visibility</p:attrName>
                                        </p:attrNameLst>
                                      </p:cBhvr>
                                      <p:to>
                                        <p:strVal val="visible"/>
                                      </p:to>
                                    </p:set>
                                    <p:anim calcmode="lin" valueType="num">
                                      <p:cBhvr>
                                        <p:cTn id="130" dur="500" fill="hold"/>
                                        <p:tgtEl>
                                          <p:spTgt spid="25"/>
                                        </p:tgtEl>
                                        <p:attrNameLst>
                                          <p:attrName>ppt_w</p:attrName>
                                        </p:attrNameLst>
                                      </p:cBhvr>
                                      <p:tavLst>
                                        <p:tav tm="0">
                                          <p:val>
                                            <p:fltVal val="0"/>
                                          </p:val>
                                        </p:tav>
                                        <p:tav tm="100000">
                                          <p:val>
                                            <p:strVal val="#ppt_w"/>
                                          </p:val>
                                        </p:tav>
                                      </p:tavLst>
                                    </p:anim>
                                    <p:anim calcmode="lin" valueType="num">
                                      <p:cBhvr>
                                        <p:cTn id="131" dur="500" fill="hold"/>
                                        <p:tgtEl>
                                          <p:spTgt spid="25"/>
                                        </p:tgtEl>
                                        <p:attrNameLst>
                                          <p:attrName>ppt_h</p:attrName>
                                        </p:attrNameLst>
                                      </p:cBhvr>
                                      <p:tavLst>
                                        <p:tav tm="0">
                                          <p:val>
                                            <p:fltVal val="0"/>
                                          </p:val>
                                        </p:tav>
                                        <p:tav tm="100000">
                                          <p:val>
                                            <p:strVal val="#ppt_h"/>
                                          </p:val>
                                        </p:tav>
                                      </p:tavLst>
                                    </p:anim>
                                    <p:animEffect transition="in" filter="fade">
                                      <p:cBhvr>
                                        <p:cTn id="132" dur="500"/>
                                        <p:tgtEl>
                                          <p:spTgt spid="25"/>
                                        </p:tgtEl>
                                      </p:cBhvr>
                                    </p:animEffect>
                                  </p:childTnLst>
                                </p:cTn>
                              </p:par>
                            </p:childTnLst>
                          </p:cTn>
                        </p:par>
                        <p:par>
                          <p:cTn id="133" fill="hold">
                            <p:stCondLst>
                              <p:cond delay="1500"/>
                            </p:stCondLst>
                            <p:childTnLst>
                              <p:par>
                                <p:cTn id="134" presetID="22" presetClass="entr" presetSubtype="1" fill="hold" grpId="0" nodeType="after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wipe(up)">
                                      <p:cBhvr>
                                        <p:cTn id="136" dur="500"/>
                                        <p:tgtEl>
                                          <p:spTgt spid="24"/>
                                        </p:tgtEl>
                                      </p:cBhvr>
                                    </p:animEffect>
                                  </p:childTnLst>
                                </p:cTn>
                              </p:par>
                              <p:par>
                                <p:cTn id="137" presetID="16" presetClass="entr" presetSubtype="37" fill="hold" grpId="0" nodeType="withEffect">
                                  <p:stCondLst>
                                    <p:cond delay="0"/>
                                  </p:stCondLst>
                                  <p:childTnLst>
                                    <p:set>
                                      <p:cBhvr>
                                        <p:cTn id="138" dur="1" fill="hold">
                                          <p:stCondLst>
                                            <p:cond delay="0"/>
                                          </p:stCondLst>
                                        </p:cTn>
                                        <p:tgtEl>
                                          <p:spTgt spid="19"/>
                                        </p:tgtEl>
                                        <p:attrNameLst>
                                          <p:attrName>style.visibility</p:attrName>
                                        </p:attrNameLst>
                                      </p:cBhvr>
                                      <p:to>
                                        <p:strVal val="visible"/>
                                      </p:to>
                                    </p:set>
                                    <p:animEffect transition="in" filter="barn(outVertical)">
                                      <p:cBhvr>
                                        <p:cTn id="1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19" grpId="0"/>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1" grpId="0"/>
      <p:bldP spid="32" grpId="0"/>
      <p:bldP spid="33" grpId="0"/>
      <p:bldP spid="34" grpId="0"/>
      <p:bldP spid="35" grpId="0"/>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reeform 2"/>
          <p:cNvSpPr>
            <a:spLocks/>
          </p:cNvSpPr>
          <p:nvPr/>
        </p:nvSpPr>
        <p:spPr bwMode="auto">
          <a:xfrm>
            <a:off x="1920875" y="3173413"/>
            <a:ext cx="1657350" cy="3105150"/>
          </a:xfrm>
          <a:custGeom>
            <a:avLst/>
            <a:gdLst>
              <a:gd name="T0" fmla="*/ 2147483647 w 174"/>
              <a:gd name="T1" fmla="*/ 2147483647 h 326"/>
              <a:gd name="T2" fmla="*/ 2147483647 w 174"/>
              <a:gd name="T3" fmla="*/ 2147483647 h 326"/>
              <a:gd name="T4" fmla="*/ 0 w 174"/>
              <a:gd name="T5" fmla="*/ 0 h 326"/>
              <a:gd name="T6" fmla="*/ 0 w 174"/>
              <a:gd name="T7" fmla="*/ 2147483647 h 326"/>
              <a:gd name="T8" fmla="*/ 2147483647 w 174"/>
              <a:gd name="T9" fmla="*/ 2147483647 h 326"/>
              <a:gd name="T10" fmla="*/ 0 60000 65536"/>
              <a:gd name="T11" fmla="*/ 0 60000 65536"/>
              <a:gd name="T12" fmla="*/ 0 60000 65536"/>
              <a:gd name="T13" fmla="*/ 0 60000 65536"/>
              <a:gd name="T14" fmla="*/ 0 60000 65536"/>
              <a:gd name="T15" fmla="*/ 0 w 174"/>
              <a:gd name="T16" fmla="*/ 0 h 326"/>
              <a:gd name="T17" fmla="*/ 174 w 174"/>
              <a:gd name="T18" fmla="*/ 326 h 326"/>
            </a:gdLst>
            <a:ahLst/>
            <a:cxnLst>
              <a:cxn ang="T10">
                <a:pos x="T0" y="T1"/>
              </a:cxn>
              <a:cxn ang="T11">
                <a:pos x="T2" y="T3"/>
              </a:cxn>
              <a:cxn ang="T12">
                <a:pos x="T4" y="T5"/>
              </a:cxn>
              <a:cxn ang="T13">
                <a:pos x="T6" y="T7"/>
              </a:cxn>
              <a:cxn ang="T14">
                <a:pos x="T8" y="T9"/>
              </a:cxn>
            </a:cxnLst>
            <a:rect l="T15" t="T16" r="T17" b="T18"/>
            <a:pathLst>
              <a:path w="174" h="326">
                <a:moveTo>
                  <a:pt x="84" y="326"/>
                </a:moveTo>
                <a:cubicBezTo>
                  <a:pt x="139" y="295"/>
                  <a:pt x="174" y="237"/>
                  <a:pt x="174" y="174"/>
                </a:cubicBezTo>
                <a:cubicBezTo>
                  <a:pt x="174" y="77"/>
                  <a:pt x="96" y="0"/>
                  <a:pt x="0" y="0"/>
                </a:cubicBezTo>
                <a:lnTo>
                  <a:pt x="0" y="174"/>
                </a:lnTo>
                <a:lnTo>
                  <a:pt x="84" y="326"/>
                </a:lnTo>
                <a:close/>
              </a:path>
            </a:pathLst>
          </a:custGeom>
          <a:solidFill>
            <a:srgbClr val="1C77D2"/>
          </a:solidFill>
          <a:ln w="76200" cap="flat" cmpd="sng">
            <a:solidFill>
              <a:srgbClr val="005596"/>
            </a:solidFill>
            <a:prstDash val="solid"/>
            <a:round/>
            <a:headEnd/>
            <a:tailEnd/>
          </a:ln>
        </p:spPr>
        <p:txBody>
          <a:bodyPr wrap="none" anchor="ctr"/>
          <a:lstStyle/>
          <a:p>
            <a:endParaRPr lang="en-US"/>
          </a:p>
        </p:txBody>
      </p:sp>
      <p:sp>
        <p:nvSpPr>
          <p:cNvPr id="13315" name="Freeform 3"/>
          <p:cNvSpPr>
            <a:spLocks/>
          </p:cNvSpPr>
          <p:nvPr/>
        </p:nvSpPr>
        <p:spPr bwMode="gray">
          <a:xfrm>
            <a:off x="292100" y="4830763"/>
            <a:ext cx="2428875" cy="1647825"/>
          </a:xfrm>
          <a:custGeom>
            <a:avLst/>
            <a:gdLst>
              <a:gd name="T0" fmla="*/ 0 w 255"/>
              <a:gd name="T1" fmla="*/ 2147483647 h 173"/>
              <a:gd name="T2" fmla="*/ 2147483647 w 255"/>
              <a:gd name="T3" fmla="*/ 2147483647 h 173"/>
              <a:gd name="T4" fmla="*/ 2147483647 w 255"/>
              <a:gd name="T5" fmla="*/ 2147483647 h 173"/>
              <a:gd name="T6" fmla="*/ 2147483647 w 255"/>
              <a:gd name="T7" fmla="*/ 0 h 173"/>
              <a:gd name="T8" fmla="*/ 0 w 255"/>
              <a:gd name="T9" fmla="*/ 2147483647 h 173"/>
              <a:gd name="T10" fmla="*/ 0 60000 65536"/>
              <a:gd name="T11" fmla="*/ 0 60000 65536"/>
              <a:gd name="T12" fmla="*/ 0 60000 65536"/>
              <a:gd name="T13" fmla="*/ 0 60000 65536"/>
              <a:gd name="T14" fmla="*/ 0 60000 65536"/>
              <a:gd name="T15" fmla="*/ 0 w 255"/>
              <a:gd name="T16" fmla="*/ 0 h 173"/>
              <a:gd name="T17" fmla="*/ 255 w 255"/>
              <a:gd name="T18" fmla="*/ 173 h 173"/>
            </a:gdLst>
            <a:ahLst/>
            <a:cxnLst>
              <a:cxn ang="T10">
                <a:pos x="T0" y="T1"/>
              </a:cxn>
              <a:cxn ang="T11">
                <a:pos x="T2" y="T3"/>
              </a:cxn>
              <a:cxn ang="T12">
                <a:pos x="T4" y="T5"/>
              </a:cxn>
              <a:cxn ang="T13">
                <a:pos x="T6" y="T7"/>
              </a:cxn>
              <a:cxn ang="T14">
                <a:pos x="T8" y="T9"/>
              </a:cxn>
            </a:cxnLst>
            <a:rect l="T15" t="T16" r="T17" b="T18"/>
            <a:pathLst>
              <a:path w="255" h="173">
                <a:moveTo>
                  <a:pt x="0" y="32"/>
                </a:moveTo>
                <a:cubicBezTo>
                  <a:pt x="15" y="114"/>
                  <a:pt x="87" y="173"/>
                  <a:pt x="171" y="173"/>
                </a:cubicBezTo>
                <a:cubicBezTo>
                  <a:pt x="200" y="173"/>
                  <a:pt x="229" y="166"/>
                  <a:pt x="255" y="152"/>
                </a:cubicBezTo>
                <a:lnTo>
                  <a:pt x="171" y="0"/>
                </a:lnTo>
                <a:lnTo>
                  <a:pt x="0" y="32"/>
                </a:lnTo>
                <a:close/>
              </a:path>
            </a:pathLst>
          </a:custGeom>
          <a:solidFill>
            <a:srgbClr val="FFC425"/>
          </a:solidFill>
          <a:ln w="76200" cap="flat" cmpd="sng">
            <a:solidFill>
              <a:schemeClr val="accent2"/>
            </a:solidFill>
            <a:prstDash val="solid"/>
            <a:round/>
            <a:headEnd/>
            <a:tailEnd/>
          </a:ln>
        </p:spPr>
        <p:txBody>
          <a:bodyPr tIns="0" bIns="0" anchor="ctr"/>
          <a:lstStyle/>
          <a:p>
            <a:endParaRPr lang="en-US"/>
          </a:p>
        </p:txBody>
      </p:sp>
      <p:sp>
        <p:nvSpPr>
          <p:cNvPr id="13316" name="Freeform 4"/>
          <p:cNvSpPr>
            <a:spLocks/>
          </p:cNvSpPr>
          <p:nvPr/>
        </p:nvSpPr>
        <p:spPr bwMode="auto">
          <a:xfrm>
            <a:off x="254000" y="3249613"/>
            <a:ext cx="1666875" cy="1885950"/>
          </a:xfrm>
          <a:custGeom>
            <a:avLst/>
            <a:gdLst>
              <a:gd name="T0" fmla="*/ 2147483647 w 175"/>
              <a:gd name="T1" fmla="*/ 0 h 198"/>
              <a:gd name="T2" fmla="*/ 2147483647 w 175"/>
              <a:gd name="T3" fmla="*/ 2147483647 h 198"/>
              <a:gd name="T4" fmla="*/ 2147483647 w 175"/>
              <a:gd name="T5" fmla="*/ 2147483647 h 198"/>
              <a:gd name="T6" fmla="*/ 2147483647 w 175"/>
              <a:gd name="T7" fmla="*/ 2147483647 h 198"/>
              <a:gd name="T8" fmla="*/ 2147483647 w 175"/>
              <a:gd name="T9" fmla="*/ 0 h 198"/>
              <a:gd name="T10" fmla="*/ 0 60000 65536"/>
              <a:gd name="T11" fmla="*/ 0 60000 65536"/>
              <a:gd name="T12" fmla="*/ 0 60000 65536"/>
              <a:gd name="T13" fmla="*/ 0 60000 65536"/>
              <a:gd name="T14" fmla="*/ 0 60000 65536"/>
              <a:gd name="T15" fmla="*/ 0 w 175"/>
              <a:gd name="T16" fmla="*/ 0 h 198"/>
              <a:gd name="T17" fmla="*/ 175 w 175"/>
              <a:gd name="T18" fmla="*/ 198 h 198"/>
            </a:gdLst>
            <a:ahLst/>
            <a:cxnLst>
              <a:cxn ang="T10">
                <a:pos x="T0" y="T1"/>
              </a:cxn>
              <a:cxn ang="T11">
                <a:pos x="T2" y="T3"/>
              </a:cxn>
              <a:cxn ang="T12">
                <a:pos x="T4" y="T5"/>
              </a:cxn>
              <a:cxn ang="T13">
                <a:pos x="T6" y="T7"/>
              </a:cxn>
              <a:cxn ang="T14">
                <a:pos x="T8" y="T9"/>
              </a:cxn>
            </a:cxnLst>
            <a:rect l="T15" t="T16" r="T17" b="T18"/>
            <a:pathLst>
              <a:path w="175" h="198">
                <a:moveTo>
                  <a:pt x="120" y="0"/>
                </a:moveTo>
                <a:cubicBezTo>
                  <a:pt x="49" y="24"/>
                  <a:pt x="1" y="90"/>
                  <a:pt x="1" y="165"/>
                </a:cubicBezTo>
                <a:cubicBezTo>
                  <a:pt x="0" y="177"/>
                  <a:pt x="2" y="188"/>
                  <a:pt x="4" y="198"/>
                </a:cubicBezTo>
                <a:lnTo>
                  <a:pt x="175" y="166"/>
                </a:lnTo>
                <a:lnTo>
                  <a:pt x="120" y="0"/>
                </a:lnTo>
                <a:close/>
              </a:path>
            </a:pathLst>
          </a:custGeom>
          <a:solidFill>
            <a:schemeClr val="folHlink"/>
          </a:solidFill>
          <a:ln w="76200" cap="flat" cmpd="sng">
            <a:solidFill>
              <a:srgbClr val="5B780D"/>
            </a:solidFill>
            <a:prstDash val="solid"/>
            <a:round/>
            <a:headEnd/>
            <a:tailEnd/>
          </a:ln>
        </p:spPr>
        <p:txBody>
          <a:bodyPr wrap="none" anchor="ctr"/>
          <a:lstStyle/>
          <a:p>
            <a:endParaRPr lang="en-US"/>
          </a:p>
        </p:txBody>
      </p:sp>
      <p:sp>
        <p:nvSpPr>
          <p:cNvPr id="13317" name="Freeform 5"/>
          <p:cNvSpPr>
            <a:spLocks/>
          </p:cNvSpPr>
          <p:nvPr/>
        </p:nvSpPr>
        <p:spPr bwMode="gray">
          <a:xfrm>
            <a:off x="1397000" y="3173413"/>
            <a:ext cx="523875" cy="1657350"/>
          </a:xfrm>
          <a:custGeom>
            <a:avLst/>
            <a:gdLst>
              <a:gd name="T0" fmla="*/ 2147483647 w 55"/>
              <a:gd name="T1" fmla="*/ 0 h 174"/>
              <a:gd name="T2" fmla="*/ 0 w 55"/>
              <a:gd name="T3" fmla="*/ 2147483647 h 174"/>
              <a:gd name="T4" fmla="*/ 2147483647 w 55"/>
              <a:gd name="T5" fmla="*/ 2147483647 h 174"/>
              <a:gd name="T6" fmla="*/ 2147483647 w 55"/>
              <a:gd name="T7" fmla="*/ 0 h 174"/>
              <a:gd name="T8" fmla="*/ 0 60000 65536"/>
              <a:gd name="T9" fmla="*/ 0 60000 65536"/>
              <a:gd name="T10" fmla="*/ 0 60000 65536"/>
              <a:gd name="T11" fmla="*/ 0 60000 65536"/>
              <a:gd name="T12" fmla="*/ 0 w 55"/>
              <a:gd name="T13" fmla="*/ 0 h 174"/>
              <a:gd name="T14" fmla="*/ 55 w 55"/>
              <a:gd name="T15" fmla="*/ 174 h 174"/>
            </a:gdLst>
            <a:ahLst/>
            <a:cxnLst>
              <a:cxn ang="T8">
                <a:pos x="T0" y="T1"/>
              </a:cxn>
              <a:cxn ang="T9">
                <a:pos x="T2" y="T3"/>
              </a:cxn>
              <a:cxn ang="T10">
                <a:pos x="T4" y="T5"/>
              </a:cxn>
              <a:cxn ang="T11">
                <a:pos x="T6" y="T7"/>
              </a:cxn>
            </a:cxnLst>
            <a:rect l="T12" t="T13" r="T14" b="T15"/>
            <a:pathLst>
              <a:path w="55" h="174">
                <a:moveTo>
                  <a:pt x="54" y="0"/>
                </a:moveTo>
                <a:cubicBezTo>
                  <a:pt x="36" y="0"/>
                  <a:pt x="18" y="2"/>
                  <a:pt x="0" y="8"/>
                </a:cubicBezTo>
                <a:lnTo>
                  <a:pt x="55" y="174"/>
                </a:lnTo>
                <a:lnTo>
                  <a:pt x="54" y="0"/>
                </a:lnTo>
                <a:close/>
              </a:path>
            </a:pathLst>
          </a:custGeom>
          <a:solidFill>
            <a:schemeClr val="hlink"/>
          </a:solidFill>
          <a:ln w="76200" cap="flat" cmpd="sng">
            <a:solidFill>
              <a:srgbClr val="690408"/>
            </a:solidFill>
            <a:prstDash val="solid"/>
            <a:round/>
            <a:headEnd/>
            <a:tailEnd/>
          </a:ln>
        </p:spPr>
        <p:txBody>
          <a:bodyPr wrap="none" anchor="ctr"/>
          <a:lstStyle/>
          <a:p>
            <a:endParaRPr lang="en-US"/>
          </a:p>
        </p:txBody>
      </p:sp>
      <p:sp>
        <p:nvSpPr>
          <p:cNvPr id="13318" name="Text Box 30"/>
          <p:cNvSpPr txBox="1">
            <a:spLocks noChangeArrowheads="1"/>
          </p:cNvSpPr>
          <p:nvPr/>
        </p:nvSpPr>
        <p:spPr bwMode="auto">
          <a:xfrm>
            <a:off x="166688" y="6651625"/>
            <a:ext cx="2297112" cy="152400"/>
          </a:xfrm>
          <a:prstGeom prst="rect">
            <a:avLst/>
          </a:prstGeom>
          <a:noFill/>
          <a:ln w="9525" algn="ctr">
            <a:noFill/>
            <a:miter lim="800000"/>
            <a:headEnd/>
            <a:tailEnd/>
          </a:ln>
        </p:spPr>
        <p:txBody>
          <a:bodyPr wrap="none" lIns="0" tIns="0" rIns="0" bIns="0">
            <a:spAutoFit/>
          </a:bodyPr>
          <a:lstStyle/>
          <a:p>
            <a:pPr>
              <a:spcAft>
                <a:spcPct val="40000"/>
              </a:spcAft>
              <a:buClr>
                <a:schemeClr val="folHlink"/>
              </a:buClr>
              <a:buSzPct val="75000"/>
              <a:buFont typeface="Wingdings 3" pitchFamily="18" charset="2"/>
              <a:buNone/>
            </a:pPr>
            <a:r>
              <a:rPr lang="en-US" sz="1000" dirty="0"/>
              <a:t>Source: VMware Fortune 100 Customers</a:t>
            </a:r>
          </a:p>
        </p:txBody>
      </p:sp>
      <p:sp>
        <p:nvSpPr>
          <p:cNvPr id="13319" name="Rectangle 35"/>
          <p:cNvSpPr>
            <a:spLocks noChangeArrowheads="1"/>
          </p:cNvSpPr>
          <p:nvPr/>
        </p:nvSpPr>
        <p:spPr bwMode="auto">
          <a:xfrm>
            <a:off x="2516188" y="2465388"/>
            <a:ext cx="4811712" cy="369887"/>
          </a:xfrm>
          <a:prstGeom prst="rect">
            <a:avLst/>
          </a:prstGeom>
          <a:noFill/>
          <a:ln w="38100" algn="ctr">
            <a:noFill/>
            <a:miter lim="800000"/>
            <a:headEnd/>
            <a:tailEnd/>
          </a:ln>
        </p:spPr>
        <p:txBody>
          <a:bodyPr lIns="0" tIns="0" rIns="0" bIns="0">
            <a:spAutoFit/>
          </a:bodyPr>
          <a:lstStyle/>
          <a:p>
            <a:r>
              <a:rPr lang="en-US" b="1">
                <a:solidFill>
                  <a:schemeClr val="tx2"/>
                </a:solidFill>
              </a:rPr>
              <a:t>Where IT Energy is Spent Today</a:t>
            </a:r>
          </a:p>
        </p:txBody>
      </p:sp>
      <p:sp>
        <p:nvSpPr>
          <p:cNvPr id="13320" name="Rectangle 45"/>
          <p:cNvSpPr>
            <a:spLocks noChangeArrowheads="1"/>
          </p:cNvSpPr>
          <p:nvPr/>
        </p:nvSpPr>
        <p:spPr bwMode="auto">
          <a:xfrm>
            <a:off x="2271713" y="4300538"/>
            <a:ext cx="1042987" cy="604837"/>
          </a:xfrm>
          <a:prstGeom prst="rect">
            <a:avLst/>
          </a:prstGeom>
          <a:noFill/>
          <a:ln w="38100" algn="ctr">
            <a:noFill/>
            <a:miter lim="800000"/>
            <a:headEnd/>
            <a:tailEnd/>
          </a:ln>
        </p:spPr>
        <p:txBody>
          <a:bodyPr wrap="none" lIns="0" tIns="0" rIns="0" bIns="0">
            <a:spAutoFit/>
          </a:bodyPr>
          <a:lstStyle/>
          <a:p>
            <a:pPr algn="ctr">
              <a:lnSpc>
                <a:spcPct val="90000"/>
              </a:lnSpc>
            </a:pPr>
            <a:r>
              <a:rPr lang="en-US" sz="1600" b="1">
                <a:solidFill>
                  <a:schemeClr val="bg1"/>
                </a:solidFill>
              </a:rPr>
              <a:t>42%</a:t>
            </a:r>
            <a:br>
              <a:rPr lang="en-US" sz="1600" b="1">
                <a:solidFill>
                  <a:schemeClr val="bg1"/>
                </a:solidFill>
              </a:rPr>
            </a:br>
            <a:r>
              <a:rPr lang="en-US" sz="1400">
                <a:solidFill>
                  <a:schemeClr val="bg1"/>
                </a:solidFill>
              </a:rPr>
              <a:t>Infrastructure</a:t>
            </a:r>
            <a:br>
              <a:rPr lang="en-US" sz="1400">
                <a:solidFill>
                  <a:schemeClr val="bg1"/>
                </a:solidFill>
              </a:rPr>
            </a:br>
            <a:r>
              <a:rPr lang="en-US" sz="1400">
                <a:solidFill>
                  <a:schemeClr val="bg1"/>
                </a:solidFill>
              </a:rPr>
              <a:t>Maintenance</a:t>
            </a:r>
          </a:p>
        </p:txBody>
      </p:sp>
      <p:sp>
        <p:nvSpPr>
          <p:cNvPr id="13321" name="Rectangle 46"/>
          <p:cNvSpPr>
            <a:spLocks noChangeArrowheads="1"/>
          </p:cNvSpPr>
          <p:nvPr/>
        </p:nvSpPr>
        <p:spPr bwMode="auto">
          <a:xfrm>
            <a:off x="1073150" y="5437188"/>
            <a:ext cx="1014413" cy="604837"/>
          </a:xfrm>
          <a:prstGeom prst="rect">
            <a:avLst/>
          </a:prstGeom>
          <a:noFill/>
          <a:ln w="38100" algn="ctr">
            <a:noFill/>
            <a:miter lim="800000"/>
            <a:headEnd/>
            <a:tailEnd/>
          </a:ln>
        </p:spPr>
        <p:txBody>
          <a:bodyPr wrap="none" lIns="0" tIns="0" rIns="0" bIns="0">
            <a:spAutoFit/>
          </a:bodyPr>
          <a:lstStyle/>
          <a:p>
            <a:pPr algn="ctr">
              <a:lnSpc>
                <a:spcPct val="90000"/>
              </a:lnSpc>
            </a:pPr>
            <a:r>
              <a:rPr lang="en-US" sz="1600" b="1"/>
              <a:t>30%</a:t>
            </a:r>
            <a:br>
              <a:rPr lang="en-US" sz="1600" b="1"/>
            </a:br>
            <a:r>
              <a:rPr lang="en-US" sz="1400"/>
              <a:t>Application</a:t>
            </a:r>
            <a:br>
              <a:rPr lang="en-US" sz="1400"/>
            </a:br>
            <a:r>
              <a:rPr lang="en-US" sz="1400"/>
              <a:t>Maintenance</a:t>
            </a:r>
          </a:p>
        </p:txBody>
      </p:sp>
      <p:sp>
        <p:nvSpPr>
          <p:cNvPr id="13322" name="Rectangle 47"/>
          <p:cNvSpPr>
            <a:spLocks noChangeArrowheads="1"/>
          </p:cNvSpPr>
          <p:nvPr/>
        </p:nvSpPr>
        <p:spPr bwMode="auto">
          <a:xfrm>
            <a:off x="639763" y="3971925"/>
            <a:ext cx="868362" cy="604838"/>
          </a:xfrm>
          <a:prstGeom prst="rect">
            <a:avLst/>
          </a:prstGeom>
          <a:noFill/>
          <a:ln w="38100" algn="ctr">
            <a:noFill/>
            <a:miter lim="800000"/>
            <a:headEnd/>
            <a:tailEnd/>
          </a:ln>
        </p:spPr>
        <p:txBody>
          <a:bodyPr wrap="none" lIns="0" tIns="0" rIns="0" bIns="0">
            <a:spAutoFit/>
          </a:bodyPr>
          <a:lstStyle/>
          <a:p>
            <a:pPr algn="ctr">
              <a:lnSpc>
                <a:spcPct val="90000"/>
              </a:lnSpc>
            </a:pPr>
            <a:r>
              <a:rPr lang="en-US" sz="1600" b="1">
                <a:solidFill>
                  <a:schemeClr val="bg1"/>
                </a:solidFill>
              </a:rPr>
              <a:t>23%</a:t>
            </a:r>
            <a:br>
              <a:rPr lang="en-US" sz="1600" b="1">
                <a:solidFill>
                  <a:schemeClr val="bg1"/>
                </a:solidFill>
              </a:rPr>
            </a:br>
            <a:r>
              <a:rPr lang="en-US" sz="1400">
                <a:solidFill>
                  <a:schemeClr val="bg1"/>
                </a:solidFill>
              </a:rPr>
              <a:t>Application</a:t>
            </a:r>
            <a:br>
              <a:rPr lang="en-US" sz="1400">
                <a:solidFill>
                  <a:schemeClr val="bg1"/>
                </a:solidFill>
              </a:rPr>
            </a:br>
            <a:r>
              <a:rPr lang="en-US" sz="1400">
                <a:solidFill>
                  <a:schemeClr val="bg1"/>
                </a:solidFill>
              </a:rPr>
              <a:t>Investment</a:t>
            </a:r>
          </a:p>
        </p:txBody>
      </p:sp>
      <p:sp>
        <p:nvSpPr>
          <p:cNvPr id="13323" name="Rectangle 48"/>
          <p:cNvSpPr>
            <a:spLocks noChangeArrowheads="1"/>
          </p:cNvSpPr>
          <p:nvPr/>
        </p:nvSpPr>
        <p:spPr bwMode="auto">
          <a:xfrm>
            <a:off x="731838" y="2514600"/>
            <a:ext cx="1042987" cy="604838"/>
          </a:xfrm>
          <a:prstGeom prst="rect">
            <a:avLst/>
          </a:prstGeom>
          <a:noFill/>
          <a:ln w="38100" algn="ctr">
            <a:noFill/>
            <a:miter lim="800000"/>
            <a:headEnd/>
            <a:tailEnd/>
          </a:ln>
        </p:spPr>
        <p:txBody>
          <a:bodyPr wrap="none" lIns="0" tIns="0" rIns="0" bIns="0">
            <a:spAutoFit/>
          </a:bodyPr>
          <a:lstStyle/>
          <a:p>
            <a:pPr algn="r">
              <a:lnSpc>
                <a:spcPct val="90000"/>
              </a:lnSpc>
            </a:pPr>
            <a:r>
              <a:rPr lang="en-US" sz="1600" b="1"/>
              <a:t>5%</a:t>
            </a:r>
            <a:br>
              <a:rPr lang="en-US" sz="1600" b="1"/>
            </a:br>
            <a:r>
              <a:rPr lang="en-US" sz="1400"/>
              <a:t>Infrastructure</a:t>
            </a:r>
            <a:br>
              <a:rPr lang="en-US" sz="1400"/>
            </a:br>
            <a:r>
              <a:rPr lang="en-US" sz="1400"/>
              <a:t>Investment</a:t>
            </a:r>
          </a:p>
        </p:txBody>
      </p:sp>
      <p:sp>
        <p:nvSpPr>
          <p:cNvPr id="13324" name="TextBox 18"/>
          <p:cNvSpPr txBox="1">
            <a:spLocks noChangeArrowheads="1"/>
          </p:cNvSpPr>
          <p:nvPr/>
        </p:nvSpPr>
        <p:spPr bwMode="auto">
          <a:xfrm flipH="1">
            <a:off x="4513263" y="5535613"/>
            <a:ext cx="3125787" cy="427037"/>
          </a:xfrm>
          <a:prstGeom prst="rect">
            <a:avLst/>
          </a:prstGeom>
          <a:noFill/>
          <a:ln w="9525">
            <a:noFill/>
            <a:miter lim="800000"/>
            <a:headEnd/>
            <a:tailEnd/>
          </a:ln>
        </p:spPr>
        <p:txBody>
          <a:bodyPr wrap="none" lIns="0" tIns="0" rIns="0" bIns="0">
            <a:spAutoFit/>
          </a:bodyPr>
          <a:lstStyle/>
          <a:p>
            <a:pPr algn="r"/>
            <a:r>
              <a:rPr lang="en-US" sz="2800" b="1" i="1">
                <a:solidFill>
                  <a:schemeClr val="tx2"/>
                </a:solidFill>
              </a:rPr>
              <a:t>Mission Execution</a:t>
            </a:r>
          </a:p>
        </p:txBody>
      </p:sp>
      <p:sp>
        <p:nvSpPr>
          <p:cNvPr id="13325" name="TextBox 18"/>
          <p:cNvSpPr txBox="1">
            <a:spLocks noChangeArrowheads="1"/>
          </p:cNvSpPr>
          <p:nvPr/>
        </p:nvSpPr>
        <p:spPr bwMode="auto">
          <a:xfrm flipH="1">
            <a:off x="6007100" y="6040438"/>
            <a:ext cx="1552575" cy="304800"/>
          </a:xfrm>
          <a:prstGeom prst="rect">
            <a:avLst/>
          </a:prstGeom>
          <a:noFill/>
          <a:ln w="9525">
            <a:noFill/>
            <a:miter lim="800000"/>
            <a:headEnd/>
            <a:tailEnd/>
          </a:ln>
        </p:spPr>
        <p:txBody>
          <a:bodyPr wrap="none" lIns="0" tIns="0" rIns="0" bIns="0">
            <a:spAutoFit/>
          </a:bodyPr>
          <a:lstStyle/>
          <a:p>
            <a:pPr algn="r"/>
            <a:r>
              <a:rPr lang="en-US" sz="2000" b="1">
                <a:solidFill>
                  <a:schemeClr val="hlink"/>
                </a:solidFill>
                <a:latin typeface="Century Gothic" pitchFamily="34" charset="0"/>
              </a:rPr>
              <a:t>DEPENDS ON</a:t>
            </a:r>
          </a:p>
        </p:txBody>
      </p:sp>
      <p:sp>
        <p:nvSpPr>
          <p:cNvPr id="13326" name="TextBox 18"/>
          <p:cNvSpPr txBox="1">
            <a:spLocks noChangeArrowheads="1"/>
          </p:cNvSpPr>
          <p:nvPr/>
        </p:nvSpPr>
        <p:spPr bwMode="auto">
          <a:xfrm flipH="1">
            <a:off x="6137275" y="6392863"/>
            <a:ext cx="1501775" cy="427037"/>
          </a:xfrm>
          <a:prstGeom prst="rect">
            <a:avLst/>
          </a:prstGeom>
          <a:noFill/>
          <a:ln w="9525">
            <a:noFill/>
            <a:miter lim="800000"/>
            <a:headEnd/>
            <a:tailEnd/>
          </a:ln>
        </p:spPr>
        <p:txBody>
          <a:bodyPr wrap="none" lIns="0" tIns="0" rIns="0" bIns="0">
            <a:spAutoFit/>
          </a:bodyPr>
          <a:lstStyle/>
          <a:p>
            <a:pPr algn="r"/>
            <a:r>
              <a:rPr lang="en-US" sz="2800" b="1" i="1">
                <a:solidFill>
                  <a:schemeClr val="tx2"/>
                </a:solidFill>
              </a:rPr>
              <a:t>IT Agility</a:t>
            </a:r>
          </a:p>
        </p:txBody>
      </p:sp>
      <p:sp>
        <p:nvSpPr>
          <p:cNvPr id="13327" name="TextBox 18"/>
          <p:cNvSpPr txBox="1">
            <a:spLocks noChangeArrowheads="1"/>
          </p:cNvSpPr>
          <p:nvPr/>
        </p:nvSpPr>
        <p:spPr bwMode="auto">
          <a:xfrm flipH="1">
            <a:off x="4616450" y="3287713"/>
            <a:ext cx="1047750" cy="487362"/>
          </a:xfrm>
          <a:prstGeom prst="rect">
            <a:avLst/>
          </a:prstGeom>
          <a:noFill/>
          <a:ln w="9525">
            <a:noFill/>
            <a:miter lim="800000"/>
            <a:headEnd/>
            <a:tailEnd/>
          </a:ln>
        </p:spPr>
        <p:txBody>
          <a:bodyPr wrap="none" lIns="0" tIns="0" rIns="0" bIns="0">
            <a:spAutoFit/>
          </a:bodyPr>
          <a:lstStyle/>
          <a:p>
            <a:pPr algn="r"/>
            <a:r>
              <a:rPr lang="en-US" sz="3200" b="1">
                <a:solidFill>
                  <a:schemeClr val="hlink"/>
                </a:solidFill>
                <a:latin typeface="Century Gothic" pitchFamily="34" charset="0"/>
              </a:rPr>
              <a:t>&gt;70%</a:t>
            </a:r>
          </a:p>
        </p:txBody>
      </p:sp>
      <p:sp>
        <p:nvSpPr>
          <p:cNvPr id="13328" name="TextBox 18"/>
          <p:cNvSpPr txBox="1">
            <a:spLocks noChangeArrowheads="1"/>
          </p:cNvSpPr>
          <p:nvPr/>
        </p:nvSpPr>
        <p:spPr bwMode="auto">
          <a:xfrm flipH="1">
            <a:off x="4616450" y="4087813"/>
            <a:ext cx="1047750" cy="487362"/>
          </a:xfrm>
          <a:prstGeom prst="rect">
            <a:avLst/>
          </a:prstGeom>
          <a:noFill/>
          <a:ln w="9525">
            <a:noFill/>
            <a:miter lim="800000"/>
            <a:headEnd/>
            <a:tailEnd/>
          </a:ln>
        </p:spPr>
        <p:txBody>
          <a:bodyPr wrap="none" lIns="0" tIns="0" rIns="0" bIns="0">
            <a:spAutoFit/>
          </a:bodyPr>
          <a:lstStyle/>
          <a:p>
            <a:pPr algn="r"/>
            <a:r>
              <a:rPr lang="en-US" sz="3200" b="1">
                <a:solidFill>
                  <a:schemeClr val="hlink"/>
                </a:solidFill>
                <a:latin typeface="Century Gothic" pitchFamily="34" charset="0"/>
              </a:rPr>
              <a:t>&lt;30%</a:t>
            </a:r>
          </a:p>
        </p:txBody>
      </p:sp>
      <p:sp>
        <p:nvSpPr>
          <p:cNvPr id="13329" name="Rectangle 35"/>
          <p:cNvSpPr>
            <a:spLocks noChangeArrowheads="1"/>
          </p:cNvSpPr>
          <p:nvPr/>
        </p:nvSpPr>
        <p:spPr bwMode="auto">
          <a:xfrm>
            <a:off x="4197350" y="2940050"/>
            <a:ext cx="1257300" cy="274638"/>
          </a:xfrm>
          <a:prstGeom prst="rect">
            <a:avLst/>
          </a:prstGeom>
          <a:noFill/>
          <a:ln w="38100" algn="ctr">
            <a:noFill/>
            <a:miter lim="800000"/>
            <a:headEnd/>
            <a:tailEnd/>
          </a:ln>
        </p:spPr>
        <p:txBody>
          <a:bodyPr wrap="none" lIns="0" tIns="0" rIns="0" bIns="0">
            <a:spAutoFit/>
          </a:bodyPr>
          <a:lstStyle/>
          <a:p>
            <a:r>
              <a:rPr lang="en-US" b="1">
                <a:solidFill>
                  <a:schemeClr val="tx2"/>
                </a:solidFill>
              </a:rPr>
              <a:t>IT Budgets:</a:t>
            </a:r>
          </a:p>
        </p:txBody>
      </p:sp>
      <p:sp>
        <p:nvSpPr>
          <p:cNvPr id="13330" name="TextBox 18"/>
          <p:cNvSpPr txBox="1">
            <a:spLocks noChangeArrowheads="1"/>
          </p:cNvSpPr>
          <p:nvPr/>
        </p:nvSpPr>
        <p:spPr bwMode="auto">
          <a:xfrm flipH="1">
            <a:off x="4886325" y="3725863"/>
            <a:ext cx="3086100" cy="274637"/>
          </a:xfrm>
          <a:prstGeom prst="rect">
            <a:avLst/>
          </a:prstGeom>
          <a:noFill/>
          <a:ln w="9525">
            <a:noFill/>
            <a:miter lim="800000"/>
            <a:headEnd/>
            <a:tailEnd/>
          </a:ln>
        </p:spPr>
        <p:txBody>
          <a:bodyPr wrap="none" lIns="0" tIns="0" rIns="0" bIns="0">
            <a:spAutoFit/>
          </a:bodyPr>
          <a:lstStyle/>
          <a:p>
            <a:r>
              <a:rPr lang="en-US">
                <a:solidFill>
                  <a:schemeClr val="tx2"/>
                </a:solidFill>
              </a:rPr>
              <a:t>just maintaining the status quo</a:t>
            </a:r>
          </a:p>
        </p:txBody>
      </p:sp>
      <p:sp>
        <p:nvSpPr>
          <p:cNvPr id="13331" name="TextBox 18"/>
          <p:cNvSpPr txBox="1">
            <a:spLocks noChangeArrowheads="1"/>
          </p:cNvSpPr>
          <p:nvPr/>
        </p:nvSpPr>
        <p:spPr bwMode="auto">
          <a:xfrm flipH="1">
            <a:off x="4886325" y="4525963"/>
            <a:ext cx="2298700" cy="549275"/>
          </a:xfrm>
          <a:prstGeom prst="rect">
            <a:avLst/>
          </a:prstGeom>
          <a:noFill/>
          <a:ln w="9525">
            <a:noFill/>
            <a:miter lim="800000"/>
            <a:headEnd/>
            <a:tailEnd/>
          </a:ln>
        </p:spPr>
        <p:txBody>
          <a:bodyPr wrap="none" lIns="0" tIns="0" rIns="0" bIns="0">
            <a:spAutoFit/>
          </a:bodyPr>
          <a:lstStyle/>
          <a:p>
            <a:r>
              <a:rPr lang="en-US">
                <a:solidFill>
                  <a:schemeClr val="tx2"/>
                </a:solidFill>
              </a:rPr>
              <a:t>goes to innovation and</a:t>
            </a:r>
            <a:br>
              <a:rPr lang="en-US">
                <a:solidFill>
                  <a:schemeClr val="tx2"/>
                </a:solidFill>
              </a:rPr>
            </a:br>
            <a:r>
              <a:rPr lang="en-US">
                <a:solidFill>
                  <a:schemeClr val="tx2"/>
                </a:solidFill>
              </a:rPr>
              <a:t>competitive advantage</a:t>
            </a:r>
          </a:p>
        </p:txBody>
      </p:sp>
      <p:sp>
        <p:nvSpPr>
          <p:cNvPr id="13332" name="Rectangle 6"/>
          <p:cNvSpPr>
            <a:spLocks noGrp="1" noChangeArrowheads="1"/>
          </p:cNvSpPr>
          <p:nvPr>
            <p:ph type="title"/>
          </p:nvPr>
        </p:nvSpPr>
        <p:spPr bwMode="auto">
          <a:xfrm>
            <a:off x="899592" y="1077913"/>
            <a:ext cx="7488832" cy="8636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sz="2400" i="1" dirty="0" smtClean="0">
                <a:solidFill>
                  <a:schemeClr val="accent2"/>
                </a:solidFill>
              </a:rPr>
              <a:t>What Cloud Computing Needs to Solve:</a:t>
            </a:r>
            <a:br>
              <a:rPr lang="en-US" sz="2400" i="1" dirty="0" smtClean="0">
                <a:solidFill>
                  <a:schemeClr val="accent2"/>
                </a:solidFill>
              </a:rPr>
            </a:br>
            <a:r>
              <a:rPr lang="en-US" sz="2400" i="1" dirty="0" smtClean="0">
                <a:solidFill>
                  <a:schemeClr val="accent2"/>
                </a:solidFill>
              </a:rPr>
              <a:t>                                      IT Infrastructure is Too Hard to Manage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23825" y="1863725"/>
            <a:ext cx="8867775" cy="4889500"/>
            <a:chOff x="78" y="914"/>
            <a:chExt cx="5586" cy="3080"/>
          </a:xfrm>
        </p:grpSpPr>
        <p:pic>
          <p:nvPicPr>
            <p:cNvPr id="14340" name="Picture 2" descr="NA002994"/>
            <p:cNvPicPr>
              <a:picLocks noChangeAspect="1" noChangeArrowheads="1"/>
            </p:cNvPicPr>
            <p:nvPr/>
          </p:nvPicPr>
          <p:blipFill>
            <a:blip r:embed="rId2" cstate="print">
              <a:lum bright="18000" contrast="6000"/>
            </a:blip>
            <a:srcRect l="11667" t="17952" r="11945" b="54915"/>
            <a:stretch>
              <a:fillRect/>
            </a:stretch>
          </p:blipFill>
          <p:spPr bwMode="auto">
            <a:xfrm>
              <a:off x="672" y="932"/>
              <a:ext cx="4400" cy="2140"/>
            </a:xfrm>
            <a:prstGeom prst="rect">
              <a:avLst/>
            </a:prstGeom>
            <a:noFill/>
            <a:ln w="9525">
              <a:noFill/>
              <a:miter lim="800000"/>
              <a:headEnd/>
              <a:tailEnd/>
            </a:ln>
          </p:spPr>
        </p:pic>
        <p:sp>
          <p:nvSpPr>
            <p:cNvPr id="4" name="Rectangle 3"/>
            <p:cNvSpPr>
              <a:spLocks noChangeArrowheads="1"/>
            </p:cNvSpPr>
            <p:nvPr/>
          </p:nvSpPr>
          <p:spPr bwMode="auto">
            <a:xfrm rot="16200000" flipH="1">
              <a:off x="-306" y="1945"/>
              <a:ext cx="2943" cy="999"/>
            </a:xfrm>
            <a:prstGeom prst="rect">
              <a:avLst/>
            </a:prstGeom>
            <a:gradFill rotWithShape="1">
              <a:gsLst>
                <a:gs pos="0">
                  <a:schemeClr val="bg1"/>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en-US">
                <a:latin typeface="Arial" pitchFamily="34" charset="0"/>
              </a:endParaRPr>
            </a:p>
          </p:txBody>
        </p:sp>
        <p:sp>
          <p:nvSpPr>
            <p:cNvPr id="5" name="Rectangle 4"/>
            <p:cNvSpPr>
              <a:spLocks noChangeArrowheads="1"/>
            </p:cNvSpPr>
            <p:nvPr/>
          </p:nvSpPr>
          <p:spPr bwMode="auto">
            <a:xfrm rot="5400000">
              <a:off x="3041" y="1957"/>
              <a:ext cx="3080" cy="994"/>
            </a:xfrm>
            <a:prstGeom prst="rect">
              <a:avLst/>
            </a:prstGeom>
            <a:gradFill rotWithShape="1">
              <a:gsLst>
                <a:gs pos="0">
                  <a:schemeClr val="bg1"/>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en-US">
                <a:latin typeface="Arial" pitchFamily="34" charset="0"/>
              </a:endParaRPr>
            </a:p>
          </p:txBody>
        </p:sp>
        <p:sp>
          <p:nvSpPr>
            <p:cNvPr id="6" name="Rectangle 5"/>
            <p:cNvSpPr>
              <a:spLocks noChangeArrowheads="1"/>
            </p:cNvSpPr>
            <p:nvPr/>
          </p:nvSpPr>
          <p:spPr bwMode="auto">
            <a:xfrm>
              <a:off x="671" y="925"/>
              <a:ext cx="4413" cy="730"/>
            </a:xfrm>
            <a:prstGeom prst="rect">
              <a:avLst/>
            </a:prstGeom>
            <a:gradFill rotWithShape="1">
              <a:gsLst>
                <a:gs pos="0">
                  <a:schemeClr val="bg1"/>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en-US">
                <a:latin typeface="Arial" pitchFamily="34" charset="0"/>
              </a:endParaRPr>
            </a:p>
          </p:txBody>
        </p:sp>
        <p:grpSp>
          <p:nvGrpSpPr>
            <p:cNvPr id="3" name="Group 9"/>
            <p:cNvGrpSpPr>
              <a:grpSpLocks/>
            </p:cNvGrpSpPr>
            <p:nvPr/>
          </p:nvGrpSpPr>
          <p:grpSpPr bwMode="auto">
            <a:xfrm>
              <a:off x="78" y="1143"/>
              <a:ext cx="5586" cy="2669"/>
              <a:chOff x="78" y="1143"/>
              <a:chExt cx="5586" cy="2669"/>
            </a:xfrm>
          </p:grpSpPr>
          <p:grpSp>
            <p:nvGrpSpPr>
              <p:cNvPr id="7" name="Group 9"/>
              <p:cNvGrpSpPr>
                <a:grpSpLocks/>
              </p:cNvGrpSpPr>
              <p:nvPr/>
            </p:nvGrpSpPr>
            <p:grpSpPr bwMode="auto">
              <a:xfrm>
                <a:off x="78" y="2936"/>
                <a:ext cx="5586" cy="876"/>
                <a:chOff x="78" y="3072"/>
                <a:chExt cx="5682" cy="876"/>
              </a:xfrm>
            </p:grpSpPr>
            <p:grpSp>
              <p:nvGrpSpPr>
                <p:cNvPr id="8" name="Group 10"/>
                <p:cNvGrpSpPr>
                  <a:grpSpLocks/>
                </p:cNvGrpSpPr>
                <p:nvPr/>
              </p:nvGrpSpPr>
              <p:grpSpPr bwMode="auto">
                <a:xfrm>
                  <a:off x="78" y="3072"/>
                  <a:ext cx="5682" cy="876"/>
                  <a:chOff x="78" y="3072"/>
                  <a:chExt cx="5682" cy="876"/>
                </a:xfrm>
              </p:grpSpPr>
              <p:sp>
                <p:nvSpPr>
                  <p:cNvPr id="14357" name="AutoShape 4"/>
                  <p:cNvSpPr>
                    <a:spLocks noChangeArrowheads="1"/>
                  </p:cNvSpPr>
                  <p:nvPr/>
                </p:nvSpPr>
                <p:spPr bwMode="gray">
                  <a:xfrm>
                    <a:off x="78" y="3072"/>
                    <a:ext cx="5597" cy="827"/>
                  </a:xfrm>
                  <a:prstGeom prst="roundRect">
                    <a:avLst>
                      <a:gd name="adj" fmla="val 11009"/>
                    </a:avLst>
                  </a:prstGeom>
                  <a:solidFill>
                    <a:srgbClr val="C0C0C0"/>
                  </a:solidFill>
                  <a:ln w="9525">
                    <a:noFill/>
                    <a:round/>
                    <a:headEnd/>
                    <a:tailEnd/>
                  </a:ln>
                </p:spPr>
                <p:txBody>
                  <a:bodyPr wrap="none" anchor="ctr"/>
                  <a:lstStyle/>
                  <a:p>
                    <a:endParaRPr lang="en-US" sz="2000">
                      <a:ea typeface="MS PGothic" pitchFamily="34" charset="-128"/>
                    </a:endParaRPr>
                  </a:p>
                </p:txBody>
              </p:sp>
              <p:sp>
                <p:nvSpPr>
                  <p:cNvPr id="14358" name="AutoShape 4"/>
                  <p:cNvSpPr>
                    <a:spLocks noChangeArrowheads="1"/>
                  </p:cNvSpPr>
                  <p:nvPr/>
                </p:nvSpPr>
                <p:spPr bwMode="gray">
                  <a:xfrm>
                    <a:off x="183" y="3187"/>
                    <a:ext cx="5577" cy="761"/>
                  </a:xfrm>
                  <a:prstGeom prst="roundRect">
                    <a:avLst>
                      <a:gd name="adj" fmla="val 0"/>
                    </a:avLst>
                  </a:prstGeom>
                  <a:solidFill>
                    <a:schemeClr val="bg1">
                      <a:alpha val="38039"/>
                    </a:schemeClr>
                  </a:solidFill>
                  <a:ln w="9525">
                    <a:noFill/>
                    <a:round/>
                    <a:headEnd/>
                    <a:tailEnd/>
                  </a:ln>
                </p:spPr>
                <p:txBody>
                  <a:bodyPr wrap="none" anchor="ctr"/>
                  <a:lstStyle/>
                  <a:p>
                    <a:endParaRPr lang="en-US" sz="2000">
                      <a:ea typeface="MS PGothic" pitchFamily="34" charset="-128"/>
                    </a:endParaRPr>
                  </a:p>
                </p:txBody>
              </p:sp>
            </p:grpSp>
            <p:sp>
              <p:nvSpPr>
                <p:cNvPr id="14356" name="Rectangle 13"/>
                <p:cNvSpPr>
                  <a:spLocks noChangeArrowheads="1"/>
                </p:cNvSpPr>
                <p:nvPr/>
              </p:nvSpPr>
              <p:spPr bwMode="gray">
                <a:xfrm>
                  <a:off x="277" y="3197"/>
                  <a:ext cx="5244" cy="706"/>
                </a:xfrm>
                <a:prstGeom prst="rect">
                  <a:avLst/>
                </a:prstGeom>
                <a:noFill/>
                <a:ln w="9525">
                  <a:noFill/>
                  <a:miter lim="800000"/>
                  <a:headEnd/>
                  <a:tailEnd/>
                </a:ln>
              </p:spPr>
              <p:txBody>
                <a:bodyPr>
                  <a:spAutoFit/>
                </a:bodyPr>
                <a:lstStyle/>
                <a:p>
                  <a:pPr marL="231775" indent="-231775">
                    <a:lnSpc>
                      <a:spcPct val="80000"/>
                    </a:lnSpc>
                    <a:spcBef>
                      <a:spcPct val="50000"/>
                    </a:spcBef>
                    <a:buClr>
                      <a:schemeClr val="bg2"/>
                    </a:buClr>
                  </a:pPr>
                  <a:r>
                    <a:rPr lang="en-US" altLang="ko-KR" sz="2100" b="1">
                      <a:ea typeface="Gulim" pitchFamily="34" charset="-127"/>
                    </a:rPr>
                    <a:t>Perceived barriers to a new approach</a:t>
                  </a:r>
                </a:p>
                <a:p>
                  <a:pPr marL="231775" indent="-231775">
                    <a:lnSpc>
                      <a:spcPct val="80000"/>
                    </a:lnSpc>
                    <a:spcBef>
                      <a:spcPct val="25000"/>
                    </a:spcBef>
                    <a:buClr>
                      <a:schemeClr val="tx1"/>
                    </a:buClr>
                    <a:buFontTx/>
                    <a:buChar char="•"/>
                  </a:pPr>
                  <a:r>
                    <a:rPr lang="en-US" sz="1600">
                      <a:solidFill>
                        <a:srgbClr val="003399"/>
                      </a:solidFill>
                      <a:ea typeface="MS PGothic" pitchFamily="34" charset="-128"/>
                    </a:rPr>
                    <a:t>Security</a:t>
                  </a:r>
                </a:p>
                <a:p>
                  <a:pPr marL="231775" indent="-231775">
                    <a:lnSpc>
                      <a:spcPct val="80000"/>
                    </a:lnSpc>
                    <a:spcBef>
                      <a:spcPct val="25000"/>
                    </a:spcBef>
                    <a:buClr>
                      <a:schemeClr val="tx1"/>
                    </a:buClr>
                    <a:buFontTx/>
                    <a:buChar char="•"/>
                  </a:pPr>
                  <a:r>
                    <a:rPr lang="en-US" sz="1600">
                      <a:solidFill>
                        <a:srgbClr val="003399"/>
                      </a:solidFill>
                      <a:ea typeface="MS PGothic" pitchFamily="34" charset="-128"/>
                    </a:rPr>
                    <a:t>Compliance issues: Transparency, citizenship, data location regulations</a:t>
                  </a:r>
                </a:p>
                <a:p>
                  <a:pPr marL="231775" indent="-231775">
                    <a:lnSpc>
                      <a:spcPct val="80000"/>
                    </a:lnSpc>
                    <a:spcBef>
                      <a:spcPct val="25000"/>
                    </a:spcBef>
                    <a:buClr>
                      <a:schemeClr val="tx1"/>
                    </a:buClr>
                    <a:buFontTx/>
                    <a:buChar char="•"/>
                  </a:pPr>
                  <a:r>
                    <a:rPr lang="en-US" sz="1600">
                      <a:solidFill>
                        <a:srgbClr val="003399"/>
                      </a:solidFill>
                      <a:ea typeface="MS PGothic" pitchFamily="34" charset="-128"/>
                    </a:rPr>
                    <a:t>Interoperability: Vendor lock in, Integration, Application rewrites </a:t>
                  </a:r>
                </a:p>
              </p:txBody>
            </p:sp>
          </p:grpSp>
          <p:sp>
            <p:nvSpPr>
              <p:cNvPr id="9" name="Text Box 14"/>
              <p:cNvSpPr txBox="1">
                <a:spLocks noChangeArrowheads="1"/>
              </p:cNvSpPr>
              <p:nvPr/>
            </p:nvSpPr>
            <p:spPr bwMode="auto">
              <a:xfrm>
                <a:off x="1580" y="1651"/>
                <a:ext cx="2497" cy="710"/>
              </a:xfrm>
              <a:prstGeom prst="rect">
                <a:avLst/>
              </a:prstGeom>
              <a:gradFill rotWithShape="1">
                <a:gsLst>
                  <a:gs pos="0">
                    <a:schemeClr val="bg2">
                      <a:gamma/>
                      <a:shade val="46275"/>
                      <a:invGamma/>
                      <a:alpha val="0"/>
                    </a:schemeClr>
                  </a:gs>
                  <a:gs pos="50000">
                    <a:schemeClr val="bg2">
                      <a:alpha val="75999"/>
                    </a:schemeClr>
                  </a:gs>
                  <a:gs pos="100000">
                    <a:schemeClr val="bg2">
                      <a:gamma/>
                      <a:shade val="46275"/>
                      <a:invGamma/>
                      <a:alpha val="0"/>
                    </a:schemeClr>
                  </a:gs>
                </a:gsLst>
                <a:lin ang="0" scaled="1"/>
              </a:gradFill>
              <a:ln w="9525">
                <a:noFill/>
                <a:miter lim="800000"/>
                <a:headEnd/>
                <a:tailEnd/>
              </a:ln>
              <a:effectLst/>
            </p:spPr>
            <p:txBody>
              <a:bodyPr>
                <a:spAutoFit/>
              </a:bodyPr>
              <a:lstStyle/>
              <a:p>
                <a:pPr algn="ctr">
                  <a:spcBef>
                    <a:spcPct val="50000"/>
                  </a:spcBef>
                  <a:defRPr/>
                </a:pPr>
                <a:r>
                  <a:rPr lang="en-US" sz="4400" b="1">
                    <a:solidFill>
                      <a:schemeClr val="bg1"/>
                    </a:solidFill>
                    <a:latin typeface="Arial" pitchFamily="34" charset="0"/>
                  </a:rPr>
                  <a:t>CLOUD</a:t>
                </a:r>
                <a:r>
                  <a:rPr lang="en-US" sz="3200" b="1">
                    <a:solidFill>
                      <a:schemeClr val="bg1"/>
                    </a:solidFill>
                    <a:latin typeface="Arial" pitchFamily="34" charset="0"/>
                  </a:rPr>
                  <a:t/>
                </a:r>
                <a:br>
                  <a:rPr lang="en-US" sz="3200" b="1">
                    <a:solidFill>
                      <a:schemeClr val="bg1"/>
                    </a:solidFill>
                    <a:latin typeface="Arial" pitchFamily="34" charset="0"/>
                  </a:rPr>
                </a:br>
                <a:r>
                  <a:rPr lang="en-US" b="1">
                    <a:solidFill>
                      <a:srgbClr val="DDDDDD"/>
                    </a:solidFill>
                    <a:latin typeface="Arial" pitchFamily="34" charset="0"/>
                  </a:rPr>
                  <a:t>COMPUTING</a:t>
                </a:r>
              </a:p>
            </p:txBody>
          </p:sp>
          <p:sp>
            <p:nvSpPr>
              <p:cNvPr id="10" name="AutoShape 15"/>
              <p:cNvSpPr>
                <a:spLocks noChangeArrowheads="1"/>
              </p:cNvSpPr>
              <p:nvPr/>
            </p:nvSpPr>
            <p:spPr bwMode="auto">
              <a:xfrm rot="5400000">
                <a:off x="1007" y="1787"/>
                <a:ext cx="1488" cy="346"/>
              </a:xfrm>
              <a:prstGeom prst="triangle">
                <a:avLst>
                  <a:gd name="adj" fmla="val 50000"/>
                </a:avLst>
              </a:prstGeom>
              <a:gradFill rotWithShape="1">
                <a:gsLst>
                  <a:gs pos="0">
                    <a:schemeClr val="accent2">
                      <a:gamma/>
                      <a:tint val="60392"/>
                      <a:invGamma/>
                      <a:alpha val="39999"/>
                    </a:schemeClr>
                  </a:gs>
                  <a:gs pos="100000">
                    <a:schemeClr val="accent2">
                      <a:alpha val="67999"/>
                    </a:schemeClr>
                  </a:gs>
                </a:gsLst>
                <a:lin ang="5400000" scaled="1"/>
              </a:gradFill>
              <a:ln w="9525" algn="ctr">
                <a:noFill/>
                <a:miter lim="800000"/>
                <a:headEnd/>
                <a:tailEnd/>
              </a:ln>
              <a:effectLst/>
            </p:spPr>
            <p:txBody>
              <a:bodyPr wrap="none" anchor="ctr"/>
              <a:lstStyle/>
              <a:p>
                <a:pPr>
                  <a:defRPr/>
                </a:pPr>
                <a:endParaRPr lang="en-US">
                  <a:latin typeface="Arial" pitchFamily="34" charset="0"/>
                </a:endParaRPr>
              </a:p>
            </p:txBody>
          </p:sp>
          <p:grpSp>
            <p:nvGrpSpPr>
              <p:cNvPr id="11" name="Group 16"/>
              <p:cNvGrpSpPr>
                <a:grpSpLocks/>
              </p:cNvGrpSpPr>
              <p:nvPr/>
            </p:nvGrpSpPr>
            <p:grpSpPr bwMode="auto">
              <a:xfrm>
                <a:off x="101" y="1143"/>
                <a:ext cx="1478" cy="1633"/>
                <a:chOff x="101" y="1143"/>
                <a:chExt cx="1478" cy="1633"/>
              </a:xfrm>
            </p:grpSpPr>
            <p:sp>
              <p:nvSpPr>
                <p:cNvPr id="14353" name="AutoShape 17"/>
                <p:cNvSpPr>
                  <a:spLocks noChangeArrowheads="1"/>
                </p:cNvSpPr>
                <p:nvPr/>
              </p:nvSpPr>
              <p:spPr bwMode="gray">
                <a:xfrm>
                  <a:off x="101" y="1143"/>
                  <a:ext cx="1477" cy="1633"/>
                </a:xfrm>
                <a:prstGeom prst="roundRect">
                  <a:avLst>
                    <a:gd name="adj" fmla="val 6634"/>
                  </a:avLst>
                </a:prstGeom>
                <a:solidFill>
                  <a:schemeClr val="accent1"/>
                </a:solidFill>
                <a:ln w="9525">
                  <a:noFill/>
                  <a:round/>
                  <a:headEnd/>
                  <a:tailEnd/>
                </a:ln>
              </p:spPr>
              <p:txBody>
                <a:bodyPr/>
                <a:lstStyle/>
                <a:p>
                  <a:pPr marL="114300" indent="-114300">
                    <a:spcBef>
                      <a:spcPct val="50000"/>
                    </a:spcBef>
                  </a:pPr>
                  <a:endParaRPr lang="en-US" sz="1400">
                    <a:ea typeface="MS PGothic" pitchFamily="34" charset="-128"/>
                  </a:endParaRPr>
                </a:p>
              </p:txBody>
            </p:sp>
            <p:sp>
              <p:nvSpPr>
                <p:cNvPr id="14354" name="AutoShape 4"/>
                <p:cNvSpPr>
                  <a:spLocks noChangeArrowheads="1"/>
                </p:cNvSpPr>
                <p:nvPr/>
              </p:nvSpPr>
              <p:spPr bwMode="gray">
                <a:xfrm>
                  <a:off x="237" y="1229"/>
                  <a:ext cx="1342" cy="1544"/>
                </a:xfrm>
                <a:prstGeom prst="roundRect">
                  <a:avLst>
                    <a:gd name="adj" fmla="val 0"/>
                  </a:avLst>
                </a:prstGeom>
                <a:solidFill>
                  <a:schemeClr val="bg1">
                    <a:alpha val="38039"/>
                  </a:schemeClr>
                </a:solidFill>
                <a:ln w="9525">
                  <a:noFill/>
                  <a:round/>
                  <a:headEnd/>
                  <a:tailEnd/>
                </a:ln>
              </p:spPr>
              <p:txBody>
                <a:bodyPr/>
                <a:lstStyle/>
                <a:p>
                  <a:pPr marL="115888" indent="-115888">
                    <a:spcBef>
                      <a:spcPct val="50000"/>
                    </a:spcBef>
                  </a:pPr>
                  <a:r>
                    <a:rPr lang="en-US" sz="1600" b="1">
                      <a:ea typeface="MS PGothic" pitchFamily="34" charset="-128"/>
                    </a:rPr>
                    <a:t>Market Forces</a:t>
                  </a:r>
                </a:p>
                <a:p>
                  <a:pPr marL="115888" indent="-115888">
                    <a:spcBef>
                      <a:spcPct val="50000"/>
                    </a:spcBef>
                    <a:buFontTx/>
                    <a:buChar char="•"/>
                  </a:pPr>
                  <a:r>
                    <a:rPr lang="en-US" sz="1400">
                      <a:ea typeface="MS PGothic" pitchFamily="34" charset="-128"/>
                    </a:rPr>
                    <a:t>The Economy</a:t>
                  </a:r>
                </a:p>
                <a:p>
                  <a:pPr marL="115888" indent="-115888">
                    <a:spcBef>
                      <a:spcPct val="50000"/>
                    </a:spcBef>
                    <a:buFontTx/>
                    <a:buChar char="•"/>
                  </a:pPr>
                  <a:r>
                    <a:rPr lang="en-US" sz="1400">
                      <a:ea typeface="MS PGothic" pitchFamily="34" charset="-128"/>
                    </a:rPr>
                    <a:t>Administration priority</a:t>
                  </a:r>
                </a:p>
                <a:p>
                  <a:pPr marL="115888" indent="-115888">
                    <a:spcBef>
                      <a:spcPct val="50000"/>
                    </a:spcBef>
                    <a:buFontTx/>
                    <a:buChar char="•"/>
                  </a:pPr>
                  <a:r>
                    <a:rPr lang="en-US" sz="1400">
                      <a:ea typeface="MS PGothic" pitchFamily="34" charset="-128"/>
                    </a:rPr>
                    <a:t>Anytime, anywhere IT</a:t>
                  </a:r>
                </a:p>
                <a:p>
                  <a:pPr marL="115888" indent="-115888">
                    <a:spcBef>
                      <a:spcPct val="50000"/>
                    </a:spcBef>
                    <a:buFontTx/>
                    <a:buChar char="•"/>
                  </a:pPr>
                  <a:r>
                    <a:rPr lang="en-US" sz="1400">
                      <a:ea typeface="MS PGothic" pitchFamily="34" charset="-128"/>
                    </a:rPr>
                    <a:t>Tectonic shift in technology</a:t>
                  </a:r>
                </a:p>
              </p:txBody>
            </p:sp>
          </p:grpSp>
          <p:grpSp>
            <p:nvGrpSpPr>
              <p:cNvPr id="12" name="Group 19"/>
              <p:cNvGrpSpPr>
                <a:grpSpLocks/>
              </p:cNvGrpSpPr>
              <p:nvPr/>
            </p:nvGrpSpPr>
            <p:grpSpPr bwMode="auto">
              <a:xfrm>
                <a:off x="4086" y="1143"/>
                <a:ext cx="1444" cy="1633"/>
                <a:chOff x="4086" y="1143"/>
                <a:chExt cx="1444" cy="1633"/>
              </a:xfrm>
            </p:grpSpPr>
            <p:sp>
              <p:nvSpPr>
                <p:cNvPr id="14351" name="AutoShape 20"/>
                <p:cNvSpPr>
                  <a:spLocks noChangeArrowheads="1"/>
                </p:cNvSpPr>
                <p:nvPr/>
              </p:nvSpPr>
              <p:spPr bwMode="gray">
                <a:xfrm>
                  <a:off x="4086" y="1143"/>
                  <a:ext cx="1444" cy="1633"/>
                </a:xfrm>
                <a:prstGeom prst="roundRect">
                  <a:avLst>
                    <a:gd name="adj" fmla="val 6093"/>
                  </a:avLst>
                </a:prstGeom>
                <a:solidFill>
                  <a:schemeClr val="accent1"/>
                </a:solidFill>
                <a:ln w="9525">
                  <a:noFill/>
                  <a:round/>
                  <a:headEnd/>
                  <a:tailEnd/>
                </a:ln>
              </p:spPr>
              <p:txBody>
                <a:bodyPr/>
                <a:lstStyle/>
                <a:p>
                  <a:pPr marL="114300" indent="-114300">
                    <a:spcBef>
                      <a:spcPct val="50000"/>
                    </a:spcBef>
                  </a:pPr>
                  <a:endParaRPr lang="en-US" sz="1400">
                    <a:ea typeface="MS PGothic" pitchFamily="34" charset="-128"/>
                  </a:endParaRPr>
                </a:p>
              </p:txBody>
            </p:sp>
            <p:sp>
              <p:nvSpPr>
                <p:cNvPr id="14352" name="AutoShape 4"/>
                <p:cNvSpPr>
                  <a:spLocks noChangeArrowheads="1"/>
                </p:cNvSpPr>
                <p:nvPr/>
              </p:nvSpPr>
              <p:spPr bwMode="gray">
                <a:xfrm>
                  <a:off x="4184" y="1230"/>
                  <a:ext cx="1342" cy="1544"/>
                </a:xfrm>
                <a:prstGeom prst="roundRect">
                  <a:avLst>
                    <a:gd name="adj" fmla="val 0"/>
                  </a:avLst>
                </a:prstGeom>
                <a:solidFill>
                  <a:schemeClr val="bg1">
                    <a:alpha val="38039"/>
                  </a:schemeClr>
                </a:solidFill>
                <a:ln w="9525">
                  <a:noFill/>
                  <a:round/>
                  <a:headEnd/>
                  <a:tailEnd/>
                </a:ln>
              </p:spPr>
              <p:txBody>
                <a:bodyPr/>
                <a:lstStyle/>
                <a:p>
                  <a:pPr marL="115888" indent="-115888">
                    <a:spcBef>
                      <a:spcPct val="50000"/>
                    </a:spcBef>
                  </a:pPr>
                  <a:r>
                    <a:rPr lang="en-US" sz="1600" b="1">
                      <a:ea typeface="MS PGothic" pitchFamily="34" charset="-128"/>
                    </a:rPr>
                    <a:t>Business Forces</a:t>
                  </a:r>
                </a:p>
                <a:p>
                  <a:pPr marL="115888" indent="-115888">
                    <a:spcBef>
                      <a:spcPct val="50000"/>
                    </a:spcBef>
                    <a:buFontTx/>
                    <a:buChar char="•"/>
                  </a:pPr>
                  <a:r>
                    <a:rPr lang="en-US" sz="1400">
                      <a:ea typeface="MS PGothic" pitchFamily="34" charset="-128"/>
                    </a:rPr>
                    <a:t>Information Growth</a:t>
                  </a:r>
                </a:p>
                <a:p>
                  <a:pPr marL="115888" indent="-115888">
                    <a:spcBef>
                      <a:spcPct val="50000"/>
                    </a:spcBef>
                    <a:buFontTx/>
                    <a:buChar char="•"/>
                  </a:pPr>
                  <a:r>
                    <a:rPr lang="en-US" sz="1400">
                      <a:ea typeface="MS PGothic" pitchFamily="34" charset="-128"/>
                    </a:rPr>
                    <a:t>Defer and avoid costs </a:t>
                  </a:r>
                </a:p>
                <a:p>
                  <a:pPr marL="115888" indent="-115888">
                    <a:spcBef>
                      <a:spcPct val="50000"/>
                    </a:spcBef>
                    <a:buFontTx/>
                    <a:buChar char="•"/>
                  </a:pPr>
                  <a:r>
                    <a:rPr lang="en-US" sz="1400">
                      <a:ea typeface="MS PGothic" pitchFamily="34" charset="-128"/>
                    </a:rPr>
                    <a:t>Fix the IT bottleneck</a:t>
                  </a:r>
                </a:p>
                <a:p>
                  <a:pPr marL="115888" indent="-115888">
                    <a:spcBef>
                      <a:spcPct val="50000"/>
                    </a:spcBef>
                    <a:buFontTx/>
                    <a:buChar char="•"/>
                  </a:pPr>
                  <a:r>
                    <a:rPr lang="en-US" sz="1400">
                      <a:ea typeface="MS PGothic" pitchFamily="34" charset="-128"/>
                    </a:rPr>
                    <a:t>Map supply and demand more effectively </a:t>
                  </a:r>
                </a:p>
                <a:p>
                  <a:pPr marL="115888" indent="-115888">
                    <a:spcBef>
                      <a:spcPct val="50000"/>
                    </a:spcBef>
                    <a:buFontTx/>
                    <a:buChar char="•"/>
                  </a:pPr>
                  <a:r>
                    <a:rPr lang="en-US" sz="1400">
                      <a:ea typeface="MS PGothic" pitchFamily="34" charset="-128"/>
                    </a:rPr>
                    <a:t>De-capitalize IT</a:t>
                  </a:r>
                </a:p>
                <a:p>
                  <a:pPr marL="115888" indent="-115888">
                    <a:spcBef>
                      <a:spcPct val="50000"/>
                    </a:spcBef>
                    <a:buFontTx/>
                    <a:buChar char="•"/>
                  </a:pPr>
                  <a:endParaRPr lang="en-US" sz="1400">
                    <a:ea typeface="MS PGothic" pitchFamily="34" charset="-128"/>
                  </a:endParaRPr>
                </a:p>
              </p:txBody>
            </p:sp>
          </p:grpSp>
          <p:sp>
            <p:nvSpPr>
              <p:cNvPr id="13" name="AutoShape 22"/>
              <p:cNvSpPr>
                <a:spLocks noChangeArrowheads="1"/>
              </p:cNvSpPr>
              <p:nvPr/>
            </p:nvSpPr>
            <p:spPr bwMode="auto">
              <a:xfrm rot="16200000">
                <a:off x="3168" y="1779"/>
                <a:ext cx="1488" cy="346"/>
              </a:xfrm>
              <a:prstGeom prst="triangle">
                <a:avLst>
                  <a:gd name="adj" fmla="val 50000"/>
                </a:avLst>
              </a:prstGeom>
              <a:gradFill rotWithShape="1">
                <a:gsLst>
                  <a:gs pos="0">
                    <a:schemeClr val="accent2">
                      <a:gamma/>
                      <a:tint val="60392"/>
                      <a:invGamma/>
                      <a:alpha val="39999"/>
                    </a:schemeClr>
                  </a:gs>
                  <a:gs pos="100000">
                    <a:schemeClr val="accent2">
                      <a:alpha val="67999"/>
                    </a:schemeClr>
                  </a:gs>
                </a:gsLst>
                <a:lin ang="5400000" scaled="1"/>
              </a:gradFill>
              <a:ln w="9525" algn="ctr">
                <a:noFill/>
                <a:miter lim="800000"/>
                <a:headEnd/>
                <a:tailEnd/>
              </a:ln>
              <a:effectLst/>
            </p:spPr>
            <p:txBody>
              <a:bodyPr wrap="none" anchor="ctr"/>
              <a:lstStyle/>
              <a:p>
                <a:pPr>
                  <a:defRPr/>
                </a:pPr>
                <a:endParaRPr lang="en-US">
                  <a:latin typeface="Arial" pitchFamily="34" charset="0"/>
                </a:endParaRPr>
              </a:p>
            </p:txBody>
          </p:sp>
        </p:grpSp>
      </p:grpSp>
      <p:sp>
        <p:nvSpPr>
          <p:cNvPr id="14339" name="Rectangle 2"/>
          <p:cNvSpPr>
            <a:spLocks noGrp="1" noChangeArrowheads="1"/>
          </p:cNvSpPr>
          <p:nvPr>
            <p:ph type="title"/>
          </p:nvPr>
        </p:nvSpPr>
        <p:spPr bwMode="auto">
          <a:xfrm>
            <a:off x="1475656" y="548680"/>
            <a:ext cx="6280150" cy="8636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i="1" smtClean="0">
                <a:solidFill>
                  <a:schemeClr val="accent2"/>
                </a:solidFill>
              </a:rPr>
              <a:t>Forces driving change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100"/>
          <p:cNvSpPr>
            <a:spLocks noChangeArrowheads="1"/>
          </p:cNvSpPr>
          <p:nvPr/>
        </p:nvSpPr>
        <p:spPr bwMode="auto">
          <a:xfrm>
            <a:off x="3468688" y="3789363"/>
            <a:ext cx="2092325" cy="901700"/>
          </a:xfrm>
          <a:prstGeom prst="rightArrow">
            <a:avLst>
              <a:gd name="adj1" fmla="val 67250"/>
              <a:gd name="adj2" fmla="val 57925"/>
            </a:avLst>
          </a:prstGeom>
          <a:gradFill rotWithShape="1">
            <a:gsLst>
              <a:gs pos="0">
                <a:srgbClr val="756BB1"/>
              </a:gs>
              <a:gs pos="100000">
                <a:srgbClr val="1D77D1"/>
              </a:gs>
            </a:gsLst>
            <a:lin ang="0" scaled="1"/>
          </a:gradFill>
          <a:ln w="9525">
            <a:noFill/>
            <a:miter lim="800000"/>
            <a:headEnd/>
            <a:tailEnd/>
          </a:ln>
        </p:spPr>
        <p:txBody>
          <a:bodyPr wrap="none" anchor="ctr"/>
          <a:lstStyle/>
          <a:p>
            <a:pPr defTabSz="457200"/>
            <a:endParaRPr lang="en-US">
              <a:solidFill>
                <a:srgbClr val="000000"/>
              </a:solidFill>
            </a:endParaRPr>
          </a:p>
        </p:txBody>
      </p:sp>
      <p:grpSp>
        <p:nvGrpSpPr>
          <p:cNvPr id="2" name="Group 2"/>
          <p:cNvGrpSpPr>
            <a:grpSpLocks/>
          </p:cNvGrpSpPr>
          <p:nvPr/>
        </p:nvGrpSpPr>
        <p:grpSpPr bwMode="auto">
          <a:xfrm>
            <a:off x="2165350" y="3067050"/>
            <a:ext cx="4814888" cy="1196975"/>
            <a:chOff x="1348" y="2047"/>
            <a:chExt cx="3033" cy="754"/>
          </a:xfrm>
        </p:grpSpPr>
        <p:sp>
          <p:nvSpPr>
            <p:cNvPr id="15377" name="Arc 3"/>
            <p:cNvSpPr>
              <a:spLocks/>
            </p:cNvSpPr>
            <p:nvPr/>
          </p:nvSpPr>
          <p:spPr bwMode="auto">
            <a:xfrm>
              <a:off x="1876" y="2211"/>
              <a:ext cx="1996" cy="552"/>
            </a:xfrm>
            <a:custGeom>
              <a:avLst/>
              <a:gdLst>
                <a:gd name="T0" fmla="*/ 0 w 35224"/>
                <a:gd name="T1" fmla="*/ 0 h 21600"/>
                <a:gd name="T2" fmla="*/ 0 w 35224"/>
                <a:gd name="T3" fmla="*/ 0 h 21600"/>
                <a:gd name="T4" fmla="*/ 0 w 35224"/>
                <a:gd name="T5" fmla="*/ 0 h 21600"/>
                <a:gd name="T6" fmla="*/ 0 60000 65536"/>
                <a:gd name="T7" fmla="*/ 0 60000 65536"/>
                <a:gd name="T8" fmla="*/ 0 60000 65536"/>
                <a:gd name="T9" fmla="*/ 0 w 35224"/>
                <a:gd name="T10" fmla="*/ 0 h 21600"/>
                <a:gd name="T11" fmla="*/ 35224 w 35224"/>
                <a:gd name="T12" fmla="*/ 21600 h 21600"/>
              </a:gdLst>
              <a:ahLst/>
              <a:cxnLst>
                <a:cxn ang="T6">
                  <a:pos x="T0" y="T1"/>
                </a:cxn>
                <a:cxn ang="T7">
                  <a:pos x="T2" y="T3"/>
                </a:cxn>
                <a:cxn ang="T8">
                  <a:pos x="T4" y="T5"/>
                </a:cxn>
              </a:cxnLst>
              <a:rect l="T9" t="T10" r="T11" b="T12"/>
              <a:pathLst>
                <a:path w="35224" h="21600" fill="none" extrusionOk="0">
                  <a:moveTo>
                    <a:pt x="-1" y="9294"/>
                  </a:moveTo>
                  <a:cubicBezTo>
                    <a:pt x="4035" y="3473"/>
                    <a:pt x="10668" y="-1"/>
                    <a:pt x="17752" y="0"/>
                  </a:cubicBezTo>
                  <a:cubicBezTo>
                    <a:pt x="24664" y="0"/>
                    <a:pt x="31159" y="3308"/>
                    <a:pt x="35223" y="8900"/>
                  </a:cubicBezTo>
                </a:path>
                <a:path w="35224" h="21600" stroke="0" extrusionOk="0">
                  <a:moveTo>
                    <a:pt x="-1" y="9294"/>
                  </a:moveTo>
                  <a:cubicBezTo>
                    <a:pt x="4035" y="3473"/>
                    <a:pt x="10668" y="-1"/>
                    <a:pt x="17752" y="0"/>
                  </a:cubicBezTo>
                  <a:cubicBezTo>
                    <a:pt x="24664" y="0"/>
                    <a:pt x="31159" y="3308"/>
                    <a:pt x="35223" y="8900"/>
                  </a:cubicBezTo>
                  <a:lnTo>
                    <a:pt x="17752" y="21600"/>
                  </a:lnTo>
                  <a:close/>
                </a:path>
              </a:pathLst>
            </a:custGeom>
            <a:noFill/>
            <a:ln w="28575">
              <a:solidFill>
                <a:schemeClr val="tx1"/>
              </a:solidFill>
              <a:round/>
              <a:headEnd/>
              <a:tailEnd/>
            </a:ln>
          </p:spPr>
          <p:txBody>
            <a:bodyPr wrap="none" lIns="0" tIns="0" rIns="0" bIns="0" anchor="ctr"/>
            <a:lstStyle/>
            <a:p>
              <a:endParaRPr lang="en-US"/>
            </a:p>
          </p:txBody>
        </p:sp>
        <p:sp>
          <p:nvSpPr>
            <p:cNvPr id="15378" name="Arc 4"/>
            <p:cNvSpPr>
              <a:spLocks/>
            </p:cNvSpPr>
            <p:nvPr/>
          </p:nvSpPr>
          <p:spPr bwMode="auto">
            <a:xfrm>
              <a:off x="1541" y="2136"/>
              <a:ext cx="2655" cy="663"/>
            </a:xfrm>
            <a:custGeom>
              <a:avLst/>
              <a:gdLst>
                <a:gd name="T0" fmla="*/ 0 w 36395"/>
                <a:gd name="T1" fmla="*/ 0 h 21600"/>
                <a:gd name="T2" fmla="*/ 0 w 36395"/>
                <a:gd name="T3" fmla="*/ 0 h 21600"/>
                <a:gd name="T4" fmla="*/ 0 w 36395"/>
                <a:gd name="T5" fmla="*/ 0 h 21600"/>
                <a:gd name="T6" fmla="*/ 0 60000 65536"/>
                <a:gd name="T7" fmla="*/ 0 60000 65536"/>
                <a:gd name="T8" fmla="*/ 0 60000 65536"/>
                <a:gd name="T9" fmla="*/ 0 w 36395"/>
                <a:gd name="T10" fmla="*/ 0 h 21600"/>
                <a:gd name="T11" fmla="*/ 36395 w 36395"/>
                <a:gd name="T12" fmla="*/ 21600 h 21600"/>
              </a:gdLst>
              <a:ahLst/>
              <a:cxnLst>
                <a:cxn ang="T6">
                  <a:pos x="T0" y="T1"/>
                </a:cxn>
                <a:cxn ang="T7">
                  <a:pos x="T2" y="T3"/>
                </a:cxn>
                <a:cxn ang="T8">
                  <a:pos x="T4" y="T5"/>
                </a:cxn>
              </a:cxnLst>
              <a:rect l="T9" t="T10" r="T11" b="T12"/>
              <a:pathLst>
                <a:path w="36395" h="21600" fill="none" extrusionOk="0">
                  <a:moveTo>
                    <a:pt x="0" y="10255"/>
                  </a:moveTo>
                  <a:cubicBezTo>
                    <a:pt x="3934" y="3880"/>
                    <a:pt x="10890" y="-1"/>
                    <a:pt x="18381" y="0"/>
                  </a:cubicBezTo>
                  <a:cubicBezTo>
                    <a:pt x="25629" y="0"/>
                    <a:pt x="32395" y="3636"/>
                    <a:pt x="36395" y="9681"/>
                  </a:cubicBezTo>
                </a:path>
                <a:path w="36395" h="21600" stroke="0" extrusionOk="0">
                  <a:moveTo>
                    <a:pt x="0" y="10255"/>
                  </a:moveTo>
                  <a:cubicBezTo>
                    <a:pt x="3934" y="3880"/>
                    <a:pt x="10890" y="-1"/>
                    <a:pt x="18381" y="0"/>
                  </a:cubicBezTo>
                  <a:cubicBezTo>
                    <a:pt x="25629" y="0"/>
                    <a:pt x="32395" y="3636"/>
                    <a:pt x="36395" y="9681"/>
                  </a:cubicBezTo>
                  <a:lnTo>
                    <a:pt x="18381" y="21600"/>
                  </a:lnTo>
                  <a:close/>
                </a:path>
              </a:pathLst>
            </a:custGeom>
            <a:noFill/>
            <a:ln w="38100">
              <a:solidFill>
                <a:schemeClr val="bg2"/>
              </a:solidFill>
              <a:round/>
              <a:headEnd/>
              <a:tailEnd/>
            </a:ln>
          </p:spPr>
          <p:txBody>
            <a:bodyPr wrap="none" lIns="0" tIns="0" rIns="0" bIns="0" anchor="ctr"/>
            <a:lstStyle/>
            <a:p>
              <a:endParaRPr lang="en-US"/>
            </a:p>
          </p:txBody>
        </p:sp>
        <p:sp>
          <p:nvSpPr>
            <p:cNvPr id="15379" name="Arc 5"/>
            <p:cNvSpPr>
              <a:spLocks/>
            </p:cNvSpPr>
            <p:nvPr/>
          </p:nvSpPr>
          <p:spPr bwMode="auto">
            <a:xfrm>
              <a:off x="1348" y="2048"/>
              <a:ext cx="3033" cy="753"/>
            </a:xfrm>
            <a:custGeom>
              <a:avLst/>
              <a:gdLst>
                <a:gd name="T0" fmla="*/ 0 w 37614"/>
                <a:gd name="T1" fmla="*/ 0 h 21600"/>
                <a:gd name="T2" fmla="*/ 0 w 37614"/>
                <a:gd name="T3" fmla="*/ 0 h 21600"/>
                <a:gd name="T4" fmla="*/ 0 w 37614"/>
                <a:gd name="T5" fmla="*/ 0 h 21600"/>
                <a:gd name="T6" fmla="*/ 0 60000 65536"/>
                <a:gd name="T7" fmla="*/ 0 60000 65536"/>
                <a:gd name="T8" fmla="*/ 0 60000 65536"/>
                <a:gd name="T9" fmla="*/ 0 w 37614"/>
                <a:gd name="T10" fmla="*/ 0 h 21600"/>
                <a:gd name="T11" fmla="*/ 37614 w 37614"/>
                <a:gd name="T12" fmla="*/ 21600 h 21600"/>
              </a:gdLst>
              <a:ahLst/>
              <a:cxnLst>
                <a:cxn ang="T6">
                  <a:pos x="T0" y="T1"/>
                </a:cxn>
                <a:cxn ang="T7">
                  <a:pos x="T2" y="T3"/>
                </a:cxn>
                <a:cxn ang="T8">
                  <a:pos x="T4" y="T5"/>
                </a:cxn>
              </a:cxnLst>
              <a:rect l="T9" t="T10" r="T11" b="T12"/>
              <a:pathLst>
                <a:path w="37614" h="21600" fill="none" extrusionOk="0">
                  <a:moveTo>
                    <a:pt x="0" y="11366"/>
                  </a:moveTo>
                  <a:cubicBezTo>
                    <a:pt x="3766" y="4365"/>
                    <a:pt x="11073" y="-1"/>
                    <a:pt x="19022" y="0"/>
                  </a:cubicBezTo>
                  <a:cubicBezTo>
                    <a:pt x="26657" y="0"/>
                    <a:pt x="33726" y="4031"/>
                    <a:pt x="37613" y="10604"/>
                  </a:cubicBezTo>
                </a:path>
                <a:path w="37614" h="21600" stroke="0" extrusionOk="0">
                  <a:moveTo>
                    <a:pt x="0" y="11366"/>
                  </a:moveTo>
                  <a:cubicBezTo>
                    <a:pt x="3766" y="4365"/>
                    <a:pt x="11073" y="-1"/>
                    <a:pt x="19022" y="0"/>
                  </a:cubicBezTo>
                  <a:cubicBezTo>
                    <a:pt x="26657" y="0"/>
                    <a:pt x="33726" y="4031"/>
                    <a:pt x="37613" y="10604"/>
                  </a:cubicBezTo>
                  <a:lnTo>
                    <a:pt x="19022" y="21600"/>
                  </a:lnTo>
                  <a:close/>
                </a:path>
              </a:pathLst>
            </a:custGeom>
            <a:noFill/>
            <a:ln w="19050">
              <a:solidFill>
                <a:schemeClr val="bg2"/>
              </a:solidFill>
              <a:round/>
              <a:headEnd/>
              <a:tailEnd/>
            </a:ln>
          </p:spPr>
          <p:txBody>
            <a:bodyPr wrap="none" lIns="0" tIns="0" rIns="0" bIns="0" anchor="ctr"/>
            <a:lstStyle/>
            <a:p>
              <a:endParaRPr lang="en-US"/>
            </a:p>
          </p:txBody>
        </p:sp>
        <p:sp>
          <p:nvSpPr>
            <p:cNvPr id="15380" name="Line 6"/>
            <p:cNvSpPr>
              <a:spLocks noChangeShapeType="1"/>
            </p:cNvSpPr>
            <p:nvPr/>
          </p:nvSpPr>
          <p:spPr bwMode="auto">
            <a:xfrm flipV="1">
              <a:off x="2884" y="2136"/>
              <a:ext cx="0" cy="74"/>
            </a:xfrm>
            <a:prstGeom prst="line">
              <a:avLst/>
            </a:prstGeom>
            <a:noFill/>
            <a:ln w="28575">
              <a:solidFill>
                <a:schemeClr val="bg2"/>
              </a:solidFill>
              <a:round/>
              <a:headEnd/>
              <a:tailEnd/>
            </a:ln>
          </p:spPr>
          <p:txBody>
            <a:bodyPr wrap="none" lIns="0" tIns="0" rIns="0" bIns="0" anchor="ctr"/>
            <a:lstStyle/>
            <a:p>
              <a:endParaRPr lang="en-US"/>
            </a:p>
          </p:txBody>
        </p:sp>
        <p:sp>
          <p:nvSpPr>
            <p:cNvPr id="15381" name="Line 7"/>
            <p:cNvSpPr>
              <a:spLocks noChangeShapeType="1"/>
            </p:cNvSpPr>
            <p:nvPr/>
          </p:nvSpPr>
          <p:spPr bwMode="auto">
            <a:xfrm flipV="1">
              <a:off x="3510" y="2212"/>
              <a:ext cx="98" cy="74"/>
            </a:xfrm>
            <a:prstGeom prst="line">
              <a:avLst/>
            </a:prstGeom>
            <a:noFill/>
            <a:ln w="28575">
              <a:solidFill>
                <a:schemeClr val="bg2"/>
              </a:solidFill>
              <a:round/>
              <a:headEnd/>
              <a:tailEnd/>
            </a:ln>
          </p:spPr>
          <p:txBody>
            <a:bodyPr wrap="none" lIns="0" tIns="0" rIns="0" bIns="0" anchor="ctr"/>
            <a:lstStyle/>
            <a:p>
              <a:endParaRPr lang="en-US"/>
            </a:p>
          </p:txBody>
        </p:sp>
        <p:sp>
          <p:nvSpPr>
            <p:cNvPr id="15382" name="Line 8"/>
            <p:cNvSpPr>
              <a:spLocks noChangeShapeType="1"/>
            </p:cNvSpPr>
            <p:nvPr/>
          </p:nvSpPr>
          <p:spPr bwMode="auto">
            <a:xfrm flipV="1">
              <a:off x="3437" y="2196"/>
              <a:ext cx="91" cy="80"/>
            </a:xfrm>
            <a:prstGeom prst="line">
              <a:avLst/>
            </a:prstGeom>
            <a:noFill/>
            <a:ln w="28575">
              <a:solidFill>
                <a:schemeClr val="bg2"/>
              </a:solidFill>
              <a:round/>
              <a:headEnd/>
              <a:tailEnd/>
            </a:ln>
          </p:spPr>
          <p:txBody>
            <a:bodyPr wrap="none" lIns="0" tIns="0" rIns="0" bIns="0" anchor="ctr"/>
            <a:lstStyle/>
            <a:p>
              <a:endParaRPr lang="en-US"/>
            </a:p>
          </p:txBody>
        </p:sp>
        <p:sp>
          <p:nvSpPr>
            <p:cNvPr id="15383" name="Line 9"/>
            <p:cNvSpPr>
              <a:spLocks noChangeShapeType="1"/>
            </p:cNvSpPr>
            <p:nvPr/>
          </p:nvSpPr>
          <p:spPr bwMode="auto">
            <a:xfrm flipV="1">
              <a:off x="3379" y="2184"/>
              <a:ext cx="77" cy="78"/>
            </a:xfrm>
            <a:prstGeom prst="line">
              <a:avLst/>
            </a:prstGeom>
            <a:noFill/>
            <a:ln w="28575">
              <a:solidFill>
                <a:schemeClr val="bg2"/>
              </a:solidFill>
              <a:round/>
              <a:headEnd/>
              <a:tailEnd/>
            </a:ln>
          </p:spPr>
          <p:txBody>
            <a:bodyPr wrap="none" lIns="0" tIns="0" rIns="0" bIns="0" anchor="ctr"/>
            <a:lstStyle/>
            <a:p>
              <a:endParaRPr lang="en-US"/>
            </a:p>
          </p:txBody>
        </p:sp>
        <p:sp>
          <p:nvSpPr>
            <p:cNvPr id="15384" name="Line 10"/>
            <p:cNvSpPr>
              <a:spLocks noChangeShapeType="1"/>
            </p:cNvSpPr>
            <p:nvPr/>
          </p:nvSpPr>
          <p:spPr bwMode="auto">
            <a:xfrm flipV="1">
              <a:off x="3316" y="2164"/>
              <a:ext cx="68" cy="81"/>
            </a:xfrm>
            <a:prstGeom prst="line">
              <a:avLst/>
            </a:prstGeom>
            <a:noFill/>
            <a:ln w="28575">
              <a:solidFill>
                <a:schemeClr val="bg2"/>
              </a:solidFill>
              <a:round/>
              <a:headEnd/>
              <a:tailEnd/>
            </a:ln>
          </p:spPr>
          <p:txBody>
            <a:bodyPr wrap="none" lIns="0" tIns="0" rIns="0" bIns="0" anchor="ctr"/>
            <a:lstStyle/>
            <a:p>
              <a:endParaRPr lang="en-US"/>
            </a:p>
          </p:txBody>
        </p:sp>
        <p:sp>
          <p:nvSpPr>
            <p:cNvPr id="15385" name="Line 11"/>
            <p:cNvSpPr>
              <a:spLocks noChangeShapeType="1"/>
            </p:cNvSpPr>
            <p:nvPr/>
          </p:nvSpPr>
          <p:spPr bwMode="auto">
            <a:xfrm flipV="1">
              <a:off x="3250" y="2156"/>
              <a:ext cx="58" cy="83"/>
            </a:xfrm>
            <a:prstGeom prst="line">
              <a:avLst/>
            </a:prstGeom>
            <a:noFill/>
            <a:ln w="28575">
              <a:solidFill>
                <a:schemeClr val="bg2"/>
              </a:solidFill>
              <a:round/>
              <a:headEnd/>
              <a:tailEnd/>
            </a:ln>
          </p:spPr>
          <p:txBody>
            <a:bodyPr wrap="none" lIns="0" tIns="0" rIns="0" bIns="0" anchor="ctr"/>
            <a:lstStyle/>
            <a:p>
              <a:endParaRPr lang="en-US"/>
            </a:p>
          </p:txBody>
        </p:sp>
        <p:sp>
          <p:nvSpPr>
            <p:cNvPr id="15386" name="Line 12"/>
            <p:cNvSpPr>
              <a:spLocks noChangeShapeType="1"/>
            </p:cNvSpPr>
            <p:nvPr/>
          </p:nvSpPr>
          <p:spPr bwMode="auto">
            <a:xfrm flipV="1">
              <a:off x="3190" y="2152"/>
              <a:ext cx="42" cy="73"/>
            </a:xfrm>
            <a:prstGeom prst="line">
              <a:avLst/>
            </a:prstGeom>
            <a:noFill/>
            <a:ln w="28575">
              <a:solidFill>
                <a:schemeClr val="bg2"/>
              </a:solidFill>
              <a:round/>
              <a:headEnd/>
              <a:tailEnd/>
            </a:ln>
          </p:spPr>
          <p:txBody>
            <a:bodyPr wrap="none" lIns="0" tIns="0" rIns="0" bIns="0" anchor="ctr"/>
            <a:lstStyle/>
            <a:p>
              <a:endParaRPr lang="en-US"/>
            </a:p>
          </p:txBody>
        </p:sp>
        <p:sp>
          <p:nvSpPr>
            <p:cNvPr id="15387" name="Line 13"/>
            <p:cNvSpPr>
              <a:spLocks noChangeShapeType="1"/>
            </p:cNvSpPr>
            <p:nvPr/>
          </p:nvSpPr>
          <p:spPr bwMode="auto">
            <a:xfrm flipV="1">
              <a:off x="3132" y="2153"/>
              <a:ext cx="31" cy="68"/>
            </a:xfrm>
            <a:prstGeom prst="line">
              <a:avLst/>
            </a:prstGeom>
            <a:noFill/>
            <a:ln w="28575">
              <a:solidFill>
                <a:schemeClr val="bg2"/>
              </a:solidFill>
              <a:round/>
              <a:headEnd/>
              <a:tailEnd/>
            </a:ln>
          </p:spPr>
          <p:txBody>
            <a:bodyPr wrap="none" lIns="0" tIns="0" rIns="0" bIns="0" anchor="ctr"/>
            <a:lstStyle/>
            <a:p>
              <a:endParaRPr lang="en-US"/>
            </a:p>
          </p:txBody>
        </p:sp>
        <p:sp>
          <p:nvSpPr>
            <p:cNvPr id="15388" name="Line 14"/>
            <p:cNvSpPr>
              <a:spLocks noChangeShapeType="1"/>
            </p:cNvSpPr>
            <p:nvPr/>
          </p:nvSpPr>
          <p:spPr bwMode="auto">
            <a:xfrm flipV="1">
              <a:off x="3072" y="2132"/>
              <a:ext cx="28" cy="82"/>
            </a:xfrm>
            <a:prstGeom prst="line">
              <a:avLst/>
            </a:prstGeom>
            <a:noFill/>
            <a:ln w="28575">
              <a:solidFill>
                <a:schemeClr val="bg2"/>
              </a:solidFill>
              <a:round/>
              <a:headEnd/>
              <a:tailEnd/>
            </a:ln>
          </p:spPr>
          <p:txBody>
            <a:bodyPr wrap="none" lIns="0" tIns="0" rIns="0" bIns="0" anchor="ctr"/>
            <a:lstStyle/>
            <a:p>
              <a:endParaRPr lang="en-US"/>
            </a:p>
          </p:txBody>
        </p:sp>
        <p:sp>
          <p:nvSpPr>
            <p:cNvPr id="15389" name="Line 15"/>
            <p:cNvSpPr>
              <a:spLocks noChangeShapeType="1"/>
            </p:cNvSpPr>
            <p:nvPr/>
          </p:nvSpPr>
          <p:spPr bwMode="auto">
            <a:xfrm flipV="1">
              <a:off x="3009" y="2148"/>
              <a:ext cx="15" cy="66"/>
            </a:xfrm>
            <a:prstGeom prst="line">
              <a:avLst/>
            </a:prstGeom>
            <a:noFill/>
            <a:ln w="28575">
              <a:solidFill>
                <a:schemeClr val="bg2"/>
              </a:solidFill>
              <a:round/>
              <a:headEnd/>
              <a:tailEnd/>
            </a:ln>
          </p:spPr>
          <p:txBody>
            <a:bodyPr wrap="none" lIns="0" tIns="0" rIns="0" bIns="0" anchor="ctr"/>
            <a:lstStyle/>
            <a:p>
              <a:endParaRPr lang="en-US"/>
            </a:p>
          </p:txBody>
        </p:sp>
        <p:sp>
          <p:nvSpPr>
            <p:cNvPr id="15390" name="Line 16"/>
            <p:cNvSpPr>
              <a:spLocks noChangeShapeType="1"/>
            </p:cNvSpPr>
            <p:nvPr/>
          </p:nvSpPr>
          <p:spPr bwMode="auto">
            <a:xfrm flipV="1">
              <a:off x="2943" y="2136"/>
              <a:ext cx="9" cy="82"/>
            </a:xfrm>
            <a:prstGeom prst="line">
              <a:avLst/>
            </a:prstGeom>
            <a:noFill/>
            <a:ln w="28575">
              <a:solidFill>
                <a:schemeClr val="bg2"/>
              </a:solidFill>
              <a:round/>
              <a:headEnd/>
              <a:tailEnd/>
            </a:ln>
          </p:spPr>
          <p:txBody>
            <a:bodyPr wrap="none" lIns="0" tIns="0" rIns="0" bIns="0" anchor="ctr"/>
            <a:lstStyle/>
            <a:p>
              <a:endParaRPr lang="en-US"/>
            </a:p>
          </p:txBody>
        </p:sp>
        <p:sp>
          <p:nvSpPr>
            <p:cNvPr id="15391" name="Line 17"/>
            <p:cNvSpPr>
              <a:spLocks noChangeShapeType="1"/>
            </p:cNvSpPr>
            <p:nvPr/>
          </p:nvSpPr>
          <p:spPr bwMode="auto">
            <a:xfrm flipV="1">
              <a:off x="3826" y="2348"/>
              <a:ext cx="194" cy="70"/>
            </a:xfrm>
            <a:prstGeom prst="line">
              <a:avLst/>
            </a:prstGeom>
            <a:noFill/>
            <a:ln w="28575">
              <a:solidFill>
                <a:schemeClr val="bg2"/>
              </a:solidFill>
              <a:round/>
              <a:headEnd/>
              <a:tailEnd/>
            </a:ln>
          </p:spPr>
          <p:txBody>
            <a:bodyPr wrap="none" lIns="0" tIns="0" rIns="0" bIns="0" anchor="ctr"/>
            <a:lstStyle/>
            <a:p>
              <a:endParaRPr lang="en-US"/>
            </a:p>
          </p:txBody>
        </p:sp>
        <p:sp>
          <p:nvSpPr>
            <p:cNvPr id="15392" name="Line 18"/>
            <p:cNvSpPr>
              <a:spLocks noChangeShapeType="1"/>
            </p:cNvSpPr>
            <p:nvPr/>
          </p:nvSpPr>
          <p:spPr bwMode="auto">
            <a:xfrm flipV="1">
              <a:off x="3766" y="2308"/>
              <a:ext cx="178" cy="76"/>
            </a:xfrm>
            <a:prstGeom prst="line">
              <a:avLst/>
            </a:prstGeom>
            <a:noFill/>
            <a:ln w="28575">
              <a:solidFill>
                <a:schemeClr val="bg2"/>
              </a:solidFill>
              <a:round/>
              <a:headEnd/>
              <a:tailEnd/>
            </a:ln>
          </p:spPr>
          <p:txBody>
            <a:bodyPr wrap="none" lIns="0" tIns="0" rIns="0" bIns="0" anchor="ctr"/>
            <a:lstStyle/>
            <a:p>
              <a:endParaRPr lang="en-US"/>
            </a:p>
          </p:txBody>
        </p:sp>
        <p:sp>
          <p:nvSpPr>
            <p:cNvPr id="15393" name="Line 19"/>
            <p:cNvSpPr>
              <a:spLocks noChangeShapeType="1"/>
            </p:cNvSpPr>
            <p:nvPr/>
          </p:nvSpPr>
          <p:spPr bwMode="auto">
            <a:xfrm flipV="1">
              <a:off x="3710" y="2284"/>
              <a:ext cx="142" cy="70"/>
            </a:xfrm>
            <a:prstGeom prst="line">
              <a:avLst/>
            </a:prstGeom>
            <a:noFill/>
            <a:ln w="28575">
              <a:solidFill>
                <a:schemeClr val="bg2"/>
              </a:solidFill>
              <a:round/>
              <a:headEnd/>
              <a:tailEnd/>
            </a:ln>
          </p:spPr>
          <p:txBody>
            <a:bodyPr wrap="none" lIns="0" tIns="0" rIns="0" bIns="0" anchor="ctr"/>
            <a:lstStyle/>
            <a:p>
              <a:endParaRPr lang="en-US"/>
            </a:p>
          </p:txBody>
        </p:sp>
        <p:sp>
          <p:nvSpPr>
            <p:cNvPr id="15394" name="Line 20"/>
            <p:cNvSpPr>
              <a:spLocks noChangeShapeType="1"/>
            </p:cNvSpPr>
            <p:nvPr/>
          </p:nvSpPr>
          <p:spPr bwMode="auto">
            <a:xfrm flipV="1">
              <a:off x="3645" y="2256"/>
              <a:ext cx="123" cy="70"/>
            </a:xfrm>
            <a:prstGeom prst="line">
              <a:avLst/>
            </a:prstGeom>
            <a:noFill/>
            <a:ln w="28575">
              <a:solidFill>
                <a:schemeClr val="bg2"/>
              </a:solidFill>
              <a:round/>
              <a:headEnd/>
              <a:tailEnd/>
            </a:ln>
          </p:spPr>
          <p:txBody>
            <a:bodyPr wrap="none" lIns="0" tIns="0" rIns="0" bIns="0" anchor="ctr"/>
            <a:lstStyle/>
            <a:p>
              <a:endParaRPr lang="en-US"/>
            </a:p>
          </p:txBody>
        </p:sp>
        <p:sp>
          <p:nvSpPr>
            <p:cNvPr id="15395" name="Line 21"/>
            <p:cNvSpPr>
              <a:spLocks noChangeShapeType="1"/>
            </p:cNvSpPr>
            <p:nvPr/>
          </p:nvSpPr>
          <p:spPr bwMode="auto">
            <a:xfrm flipV="1">
              <a:off x="3568" y="2224"/>
              <a:ext cx="128" cy="84"/>
            </a:xfrm>
            <a:prstGeom prst="line">
              <a:avLst/>
            </a:prstGeom>
            <a:noFill/>
            <a:ln w="28575">
              <a:solidFill>
                <a:schemeClr val="bg2"/>
              </a:solidFill>
              <a:round/>
              <a:headEnd/>
              <a:tailEnd/>
            </a:ln>
          </p:spPr>
          <p:txBody>
            <a:bodyPr wrap="none" lIns="0" tIns="0" rIns="0" bIns="0" anchor="ctr"/>
            <a:lstStyle/>
            <a:p>
              <a:endParaRPr lang="en-US"/>
            </a:p>
          </p:txBody>
        </p:sp>
        <p:sp>
          <p:nvSpPr>
            <p:cNvPr id="15396" name="Line 22"/>
            <p:cNvSpPr>
              <a:spLocks noChangeShapeType="1"/>
            </p:cNvSpPr>
            <p:nvPr/>
          </p:nvSpPr>
          <p:spPr bwMode="auto">
            <a:xfrm flipH="1" flipV="1">
              <a:off x="2160" y="2212"/>
              <a:ext cx="98" cy="74"/>
            </a:xfrm>
            <a:prstGeom prst="line">
              <a:avLst/>
            </a:prstGeom>
            <a:noFill/>
            <a:ln w="28575">
              <a:solidFill>
                <a:schemeClr val="bg2"/>
              </a:solidFill>
              <a:round/>
              <a:headEnd/>
              <a:tailEnd/>
            </a:ln>
          </p:spPr>
          <p:txBody>
            <a:bodyPr wrap="none" lIns="0" tIns="0" rIns="0" bIns="0" anchor="ctr"/>
            <a:lstStyle/>
            <a:p>
              <a:endParaRPr lang="en-US"/>
            </a:p>
          </p:txBody>
        </p:sp>
        <p:sp>
          <p:nvSpPr>
            <p:cNvPr id="15397" name="Line 23"/>
            <p:cNvSpPr>
              <a:spLocks noChangeShapeType="1"/>
            </p:cNvSpPr>
            <p:nvPr/>
          </p:nvSpPr>
          <p:spPr bwMode="auto">
            <a:xfrm flipH="1" flipV="1">
              <a:off x="2240" y="2196"/>
              <a:ext cx="91" cy="80"/>
            </a:xfrm>
            <a:prstGeom prst="line">
              <a:avLst/>
            </a:prstGeom>
            <a:noFill/>
            <a:ln w="28575">
              <a:solidFill>
                <a:schemeClr val="bg2"/>
              </a:solidFill>
              <a:round/>
              <a:headEnd/>
              <a:tailEnd/>
            </a:ln>
          </p:spPr>
          <p:txBody>
            <a:bodyPr wrap="none" lIns="0" tIns="0" rIns="0" bIns="0" anchor="ctr"/>
            <a:lstStyle/>
            <a:p>
              <a:endParaRPr lang="en-US"/>
            </a:p>
          </p:txBody>
        </p:sp>
        <p:sp>
          <p:nvSpPr>
            <p:cNvPr id="15398" name="Line 24"/>
            <p:cNvSpPr>
              <a:spLocks noChangeShapeType="1"/>
            </p:cNvSpPr>
            <p:nvPr/>
          </p:nvSpPr>
          <p:spPr bwMode="auto">
            <a:xfrm flipH="1" flipV="1">
              <a:off x="2312" y="2184"/>
              <a:ext cx="77" cy="78"/>
            </a:xfrm>
            <a:prstGeom prst="line">
              <a:avLst/>
            </a:prstGeom>
            <a:noFill/>
            <a:ln w="28575">
              <a:solidFill>
                <a:schemeClr val="bg2"/>
              </a:solidFill>
              <a:round/>
              <a:headEnd/>
              <a:tailEnd/>
            </a:ln>
          </p:spPr>
          <p:txBody>
            <a:bodyPr wrap="none" lIns="0" tIns="0" rIns="0" bIns="0" anchor="ctr"/>
            <a:lstStyle/>
            <a:p>
              <a:endParaRPr lang="en-US"/>
            </a:p>
          </p:txBody>
        </p:sp>
        <p:sp>
          <p:nvSpPr>
            <p:cNvPr id="15399" name="Line 25"/>
            <p:cNvSpPr>
              <a:spLocks noChangeShapeType="1"/>
            </p:cNvSpPr>
            <p:nvPr/>
          </p:nvSpPr>
          <p:spPr bwMode="auto">
            <a:xfrm flipH="1" flipV="1">
              <a:off x="2384" y="2164"/>
              <a:ext cx="68" cy="81"/>
            </a:xfrm>
            <a:prstGeom prst="line">
              <a:avLst/>
            </a:prstGeom>
            <a:noFill/>
            <a:ln w="28575">
              <a:solidFill>
                <a:schemeClr val="bg2"/>
              </a:solidFill>
              <a:round/>
              <a:headEnd/>
              <a:tailEnd/>
            </a:ln>
          </p:spPr>
          <p:txBody>
            <a:bodyPr wrap="none" lIns="0" tIns="0" rIns="0" bIns="0" anchor="ctr"/>
            <a:lstStyle/>
            <a:p>
              <a:endParaRPr lang="en-US"/>
            </a:p>
          </p:txBody>
        </p:sp>
        <p:sp>
          <p:nvSpPr>
            <p:cNvPr id="15400" name="Line 26"/>
            <p:cNvSpPr>
              <a:spLocks noChangeShapeType="1"/>
            </p:cNvSpPr>
            <p:nvPr/>
          </p:nvSpPr>
          <p:spPr bwMode="auto">
            <a:xfrm flipH="1" flipV="1">
              <a:off x="2460" y="2156"/>
              <a:ext cx="58" cy="83"/>
            </a:xfrm>
            <a:prstGeom prst="line">
              <a:avLst/>
            </a:prstGeom>
            <a:noFill/>
            <a:ln w="28575">
              <a:solidFill>
                <a:schemeClr val="bg2"/>
              </a:solidFill>
              <a:round/>
              <a:headEnd/>
              <a:tailEnd/>
            </a:ln>
          </p:spPr>
          <p:txBody>
            <a:bodyPr wrap="none" lIns="0" tIns="0" rIns="0" bIns="0" anchor="ctr"/>
            <a:lstStyle/>
            <a:p>
              <a:endParaRPr lang="en-US"/>
            </a:p>
          </p:txBody>
        </p:sp>
        <p:sp>
          <p:nvSpPr>
            <p:cNvPr id="15401" name="Line 27"/>
            <p:cNvSpPr>
              <a:spLocks noChangeShapeType="1"/>
            </p:cNvSpPr>
            <p:nvPr/>
          </p:nvSpPr>
          <p:spPr bwMode="auto">
            <a:xfrm flipH="1" flipV="1">
              <a:off x="2536" y="2152"/>
              <a:ext cx="42" cy="73"/>
            </a:xfrm>
            <a:prstGeom prst="line">
              <a:avLst/>
            </a:prstGeom>
            <a:noFill/>
            <a:ln w="28575">
              <a:solidFill>
                <a:schemeClr val="bg2"/>
              </a:solidFill>
              <a:round/>
              <a:headEnd/>
              <a:tailEnd/>
            </a:ln>
          </p:spPr>
          <p:txBody>
            <a:bodyPr wrap="none" lIns="0" tIns="0" rIns="0" bIns="0" anchor="ctr"/>
            <a:lstStyle/>
            <a:p>
              <a:endParaRPr lang="en-US"/>
            </a:p>
          </p:txBody>
        </p:sp>
        <p:sp>
          <p:nvSpPr>
            <p:cNvPr id="15402" name="Line 28"/>
            <p:cNvSpPr>
              <a:spLocks noChangeShapeType="1"/>
            </p:cNvSpPr>
            <p:nvPr/>
          </p:nvSpPr>
          <p:spPr bwMode="auto">
            <a:xfrm flipH="1" flipV="1">
              <a:off x="2603" y="2150"/>
              <a:ext cx="33" cy="71"/>
            </a:xfrm>
            <a:prstGeom prst="line">
              <a:avLst/>
            </a:prstGeom>
            <a:noFill/>
            <a:ln w="28575">
              <a:solidFill>
                <a:schemeClr val="bg2"/>
              </a:solidFill>
              <a:round/>
              <a:headEnd/>
              <a:tailEnd/>
            </a:ln>
          </p:spPr>
          <p:txBody>
            <a:bodyPr wrap="none" lIns="0" tIns="0" rIns="0" bIns="0" anchor="ctr"/>
            <a:lstStyle/>
            <a:p>
              <a:endParaRPr lang="en-US"/>
            </a:p>
          </p:txBody>
        </p:sp>
        <p:sp>
          <p:nvSpPr>
            <p:cNvPr id="15403" name="Line 29"/>
            <p:cNvSpPr>
              <a:spLocks noChangeShapeType="1"/>
            </p:cNvSpPr>
            <p:nvPr/>
          </p:nvSpPr>
          <p:spPr bwMode="auto">
            <a:xfrm flipH="1" flipV="1">
              <a:off x="2668" y="2132"/>
              <a:ext cx="28" cy="82"/>
            </a:xfrm>
            <a:prstGeom prst="line">
              <a:avLst/>
            </a:prstGeom>
            <a:noFill/>
            <a:ln w="28575">
              <a:solidFill>
                <a:schemeClr val="bg2"/>
              </a:solidFill>
              <a:round/>
              <a:headEnd/>
              <a:tailEnd/>
            </a:ln>
          </p:spPr>
          <p:txBody>
            <a:bodyPr wrap="none" lIns="0" tIns="0" rIns="0" bIns="0" anchor="ctr"/>
            <a:lstStyle/>
            <a:p>
              <a:endParaRPr lang="en-US"/>
            </a:p>
          </p:txBody>
        </p:sp>
        <p:sp>
          <p:nvSpPr>
            <p:cNvPr id="15404" name="Line 30"/>
            <p:cNvSpPr>
              <a:spLocks noChangeShapeType="1"/>
            </p:cNvSpPr>
            <p:nvPr/>
          </p:nvSpPr>
          <p:spPr bwMode="auto">
            <a:xfrm flipH="1" flipV="1">
              <a:off x="2744" y="2148"/>
              <a:ext cx="15" cy="66"/>
            </a:xfrm>
            <a:prstGeom prst="line">
              <a:avLst/>
            </a:prstGeom>
            <a:noFill/>
            <a:ln w="28575">
              <a:solidFill>
                <a:schemeClr val="bg2"/>
              </a:solidFill>
              <a:round/>
              <a:headEnd/>
              <a:tailEnd/>
            </a:ln>
          </p:spPr>
          <p:txBody>
            <a:bodyPr wrap="none" lIns="0" tIns="0" rIns="0" bIns="0" anchor="ctr"/>
            <a:lstStyle/>
            <a:p>
              <a:endParaRPr lang="en-US"/>
            </a:p>
          </p:txBody>
        </p:sp>
        <p:sp>
          <p:nvSpPr>
            <p:cNvPr id="15405" name="Line 31"/>
            <p:cNvSpPr>
              <a:spLocks noChangeShapeType="1"/>
            </p:cNvSpPr>
            <p:nvPr/>
          </p:nvSpPr>
          <p:spPr bwMode="auto">
            <a:xfrm flipH="1" flipV="1">
              <a:off x="2816" y="2136"/>
              <a:ext cx="9" cy="82"/>
            </a:xfrm>
            <a:prstGeom prst="line">
              <a:avLst/>
            </a:prstGeom>
            <a:noFill/>
            <a:ln w="28575">
              <a:solidFill>
                <a:schemeClr val="bg2"/>
              </a:solidFill>
              <a:round/>
              <a:headEnd/>
              <a:tailEnd/>
            </a:ln>
          </p:spPr>
          <p:txBody>
            <a:bodyPr wrap="none" lIns="0" tIns="0" rIns="0" bIns="0" anchor="ctr"/>
            <a:lstStyle/>
            <a:p>
              <a:endParaRPr lang="en-US"/>
            </a:p>
          </p:txBody>
        </p:sp>
        <p:sp>
          <p:nvSpPr>
            <p:cNvPr id="15406" name="Line 32"/>
            <p:cNvSpPr>
              <a:spLocks noChangeShapeType="1"/>
            </p:cNvSpPr>
            <p:nvPr/>
          </p:nvSpPr>
          <p:spPr bwMode="auto">
            <a:xfrm flipH="1" flipV="1">
              <a:off x="1748" y="2348"/>
              <a:ext cx="194" cy="70"/>
            </a:xfrm>
            <a:prstGeom prst="line">
              <a:avLst/>
            </a:prstGeom>
            <a:noFill/>
            <a:ln w="28575">
              <a:solidFill>
                <a:schemeClr val="bg2"/>
              </a:solidFill>
              <a:round/>
              <a:headEnd/>
              <a:tailEnd/>
            </a:ln>
          </p:spPr>
          <p:txBody>
            <a:bodyPr wrap="none" lIns="0" tIns="0" rIns="0" bIns="0" anchor="ctr"/>
            <a:lstStyle/>
            <a:p>
              <a:endParaRPr lang="en-US"/>
            </a:p>
          </p:txBody>
        </p:sp>
        <p:sp>
          <p:nvSpPr>
            <p:cNvPr id="15407" name="Line 33"/>
            <p:cNvSpPr>
              <a:spLocks noChangeShapeType="1"/>
            </p:cNvSpPr>
            <p:nvPr/>
          </p:nvSpPr>
          <p:spPr bwMode="auto">
            <a:xfrm flipH="1" flipV="1">
              <a:off x="1824" y="2308"/>
              <a:ext cx="178" cy="76"/>
            </a:xfrm>
            <a:prstGeom prst="line">
              <a:avLst/>
            </a:prstGeom>
            <a:noFill/>
            <a:ln w="28575">
              <a:solidFill>
                <a:schemeClr val="bg2"/>
              </a:solidFill>
              <a:round/>
              <a:headEnd/>
              <a:tailEnd/>
            </a:ln>
          </p:spPr>
          <p:txBody>
            <a:bodyPr wrap="none" lIns="0" tIns="0" rIns="0" bIns="0" anchor="ctr"/>
            <a:lstStyle/>
            <a:p>
              <a:endParaRPr lang="en-US"/>
            </a:p>
          </p:txBody>
        </p:sp>
        <p:sp>
          <p:nvSpPr>
            <p:cNvPr id="15408" name="Line 34"/>
            <p:cNvSpPr>
              <a:spLocks noChangeShapeType="1"/>
            </p:cNvSpPr>
            <p:nvPr/>
          </p:nvSpPr>
          <p:spPr bwMode="auto">
            <a:xfrm flipH="1" flipV="1">
              <a:off x="1916" y="2284"/>
              <a:ext cx="142" cy="70"/>
            </a:xfrm>
            <a:prstGeom prst="line">
              <a:avLst/>
            </a:prstGeom>
            <a:noFill/>
            <a:ln w="28575">
              <a:solidFill>
                <a:schemeClr val="bg2"/>
              </a:solidFill>
              <a:round/>
              <a:headEnd/>
              <a:tailEnd/>
            </a:ln>
          </p:spPr>
          <p:txBody>
            <a:bodyPr wrap="none" lIns="0" tIns="0" rIns="0" bIns="0" anchor="ctr"/>
            <a:lstStyle/>
            <a:p>
              <a:endParaRPr lang="en-US"/>
            </a:p>
          </p:txBody>
        </p:sp>
        <p:sp>
          <p:nvSpPr>
            <p:cNvPr id="15409" name="Line 35"/>
            <p:cNvSpPr>
              <a:spLocks noChangeShapeType="1"/>
            </p:cNvSpPr>
            <p:nvPr/>
          </p:nvSpPr>
          <p:spPr bwMode="auto">
            <a:xfrm flipH="1" flipV="1">
              <a:off x="2000" y="2256"/>
              <a:ext cx="123" cy="70"/>
            </a:xfrm>
            <a:prstGeom prst="line">
              <a:avLst/>
            </a:prstGeom>
            <a:noFill/>
            <a:ln w="28575">
              <a:solidFill>
                <a:schemeClr val="bg2"/>
              </a:solidFill>
              <a:round/>
              <a:headEnd/>
              <a:tailEnd/>
            </a:ln>
          </p:spPr>
          <p:txBody>
            <a:bodyPr wrap="none" lIns="0" tIns="0" rIns="0" bIns="0" anchor="ctr"/>
            <a:lstStyle/>
            <a:p>
              <a:endParaRPr lang="en-US"/>
            </a:p>
          </p:txBody>
        </p:sp>
        <p:sp>
          <p:nvSpPr>
            <p:cNvPr id="15410" name="Line 36"/>
            <p:cNvSpPr>
              <a:spLocks noChangeShapeType="1"/>
            </p:cNvSpPr>
            <p:nvPr/>
          </p:nvSpPr>
          <p:spPr bwMode="auto">
            <a:xfrm flipH="1" flipV="1">
              <a:off x="2072" y="2224"/>
              <a:ext cx="128" cy="84"/>
            </a:xfrm>
            <a:prstGeom prst="line">
              <a:avLst/>
            </a:prstGeom>
            <a:noFill/>
            <a:ln w="28575">
              <a:solidFill>
                <a:schemeClr val="bg2"/>
              </a:solidFill>
              <a:round/>
              <a:headEnd/>
              <a:tailEnd/>
            </a:ln>
          </p:spPr>
          <p:txBody>
            <a:bodyPr wrap="none" lIns="0" tIns="0" rIns="0" bIns="0" anchor="ctr"/>
            <a:lstStyle/>
            <a:p>
              <a:endParaRPr lang="en-US"/>
            </a:p>
          </p:txBody>
        </p:sp>
        <p:sp>
          <p:nvSpPr>
            <p:cNvPr id="15411" name="Arc 37"/>
            <p:cNvSpPr>
              <a:spLocks/>
            </p:cNvSpPr>
            <p:nvPr/>
          </p:nvSpPr>
          <p:spPr bwMode="auto">
            <a:xfrm>
              <a:off x="1878" y="2212"/>
              <a:ext cx="2011" cy="552"/>
            </a:xfrm>
            <a:custGeom>
              <a:avLst/>
              <a:gdLst>
                <a:gd name="T0" fmla="*/ 0 w 35572"/>
                <a:gd name="T1" fmla="*/ 0 h 21600"/>
                <a:gd name="T2" fmla="*/ 0 w 35572"/>
                <a:gd name="T3" fmla="*/ 0 h 21600"/>
                <a:gd name="T4" fmla="*/ 0 w 35572"/>
                <a:gd name="T5" fmla="*/ 0 h 21600"/>
                <a:gd name="T6" fmla="*/ 0 60000 65536"/>
                <a:gd name="T7" fmla="*/ 0 60000 65536"/>
                <a:gd name="T8" fmla="*/ 0 60000 65536"/>
                <a:gd name="T9" fmla="*/ 0 w 35572"/>
                <a:gd name="T10" fmla="*/ 0 h 21600"/>
                <a:gd name="T11" fmla="*/ 35572 w 35572"/>
                <a:gd name="T12" fmla="*/ 21600 h 21600"/>
              </a:gdLst>
              <a:ahLst/>
              <a:cxnLst>
                <a:cxn ang="T6">
                  <a:pos x="T0" y="T1"/>
                </a:cxn>
                <a:cxn ang="T7">
                  <a:pos x="T2" y="T3"/>
                </a:cxn>
                <a:cxn ang="T8">
                  <a:pos x="T4" y="T5"/>
                </a:cxn>
              </a:cxnLst>
              <a:rect l="T9" t="T10" r="T11" b="T12"/>
              <a:pathLst>
                <a:path w="35572" h="21600" fill="none" extrusionOk="0">
                  <a:moveTo>
                    <a:pt x="-1" y="9372"/>
                  </a:moveTo>
                  <a:cubicBezTo>
                    <a:pt x="4028" y="3505"/>
                    <a:pt x="10688" y="-1"/>
                    <a:pt x="17806" y="0"/>
                  </a:cubicBezTo>
                  <a:cubicBezTo>
                    <a:pt x="24898" y="0"/>
                    <a:pt x="31538" y="3481"/>
                    <a:pt x="35572" y="9314"/>
                  </a:cubicBezTo>
                </a:path>
                <a:path w="35572" h="21600" stroke="0" extrusionOk="0">
                  <a:moveTo>
                    <a:pt x="-1" y="9372"/>
                  </a:moveTo>
                  <a:cubicBezTo>
                    <a:pt x="4028" y="3505"/>
                    <a:pt x="10688" y="-1"/>
                    <a:pt x="17806" y="0"/>
                  </a:cubicBezTo>
                  <a:cubicBezTo>
                    <a:pt x="24898" y="0"/>
                    <a:pt x="31538" y="3481"/>
                    <a:pt x="35572" y="9314"/>
                  </a:cubicBezTo>
                  <a:lnTo>
                    <a:pt x="17806" y="21600"/>
                  </a:lnTo>
                  <a:close/>
                </a:path>
              </a:pathLst>
            </a:custGeom>
            <a:noFill/>
            <a:ln w="38100">
              <a:solidFill>
                <a:schemeClr val="bg2"/>
              </a:solidFill>
              <a:round/>
              <a:headEnd/>
              <a:tailEnd/>
            </a:ln>
          </p:spPr>
          <p:txBody>
            <a:bodyPr wrap="none" lIns="0" tIns="0" rIns="0" bIns="0" anchor="ctr"/>
            <a:lstStyle/>
            <a:p>
              <a:endParaRPr lang="en-US"/>
            </a:p>
          </p:txBody>
        </p:sp>
        <p:grpSp>
          <p:nvGrpSpPr>
            <p:cNvPr id="3" name="Group 38"/>
            <p:cNvGrpSpPr>
              <a:grpSpLocks/>
            </p:cNvGrpSpPr>
            <p:nvPr/>
          </p:nvGrpSpPr>
          <p:grpSpPr bwMode="auto">
            <a:xfrm>
              <a:off x="2880" y="2047"/>
              <a:ext cx="1376" cy="380"/>
              <a:chOff x="2880" y="2047"/>
              <a:chExt cx="1376" cy="380"/>
            </a:xfrm>
          </p:grpSpPr>
          <p:sp>
            <p:nvSpPr>
              <p:cNvPr id="15430" name="Line 39"/>
              <p:cNvSpPr>
                <a:spLocks noChangeShapeType="1"/>
              </p:cNvSpPr>
              <p:nvPr/>
            </p:nvSpPr>
            <p:spPr bwMode="auto">
              <a:xfrm flipV="1">
                <a:off x="2882" y="2047"/>
                <a:ext cx="0" cy="96"/>
              </a:xfrm>
              <a:prstGeom prst="line">
                <a:avLst/>
              </a:prstGeom>
              <a:noFill/>
              <a:ln w="12700">
                <a:solidFill>
                  <a:schemeClr val="bg2"/>
                </a:solidFill>
                <a:round/>
                <a:headEnd/>
                <a:tailEnd/>
              </a:ln>
            </p:spPr>
            <p:txBody>
              <a:bodyPr wrap="none" lIns="0" tIns="0" rIns="0" bIns="0" anchor="ctr"/>
              <a:lstStyle/>
              <a:p>
                <a:endParaRPr lang="en-US"/>
              </a:p>
            </p:txBody>
          </p:sp>
          <p:sp>
            <p:nvSpPr>
              <p:cNvPr id="15431" name="Line 40"/>
              <p:cNvSpPr>
                <a:spLocks noChangeShapeType="1"/>
              </p:cNvSpPr>
              <p:nvPr/>
            </p:nvSpPr>
            <p:spPr bwMode="auto">
              <a:xfrm flipV="1">
                <a:off x="2987" y="2047"/>
                <a:ext cx="0" cy="90"/>
              </a:xfrm>
              <a:prstGeom prst="line">
                <a:avLst/>
              </a:prstGeom>
              <a:noFill/>
              <a:ln w="12700">
                <a:solidFill>
                  <a:schemeClr val="bg2"/>
                </a:solidFill>
                <a:round/>
                <a:headEnd/>
                <a:tailEnd/>
              </a:ln>
            </p:spPr>
            <p:txBody>
              <a:bodyPr wrap="none" lIns="0" tIns="0" rIns="0" bIns="0" anchor="ctr"/>
              <a:lstStyle/>
              <a:p>
                <a:endParaRPr lang="en-US"/>
              </a:p>
            </p:txBody>
          </p:sp>
          <p:sp>
            <p:nvSpPr>
              <p:cNvPr id="15432" name="Line 41"/>
              <p:cNvSpPr>
                <a:spLocks noChangeShapeType="1"/>
              </p:cNvSpPr>
              <p:nvPr/>
            </p:nvSpPr>
            <p:spPr bwMode="auto">
              <a:xfrm flipV="1">
                <a:off x="3093" y="2054"/>
                <a:ext cx="0" cy="84"/>
              </a:xfrm>
              <a:prstGeom prst="line">
                <a:avLst/>
              </a:prstGeom>
              <a:noFill/>
              <a:ln w="12700">
                <a:solidFill>
                  <a:schemeClr val="bg2"/>
                </a:solidFill>
                <a:round/>
                <a:headEnd/>
                <a:tailEnd/>
              </a:ln>
            </p:spPr>
            <p:txBody>
              <a:bodyPr wrap="none" lIns="0" tIns="0" rIns="0" bIns="0" anchor="ctr"/>
              <a:lstStyle/>
              <a:p>
                <a:endParaRPr lang="en-US"/>
              </a:p>
            </p:txBody>
          </p:sp>
          <p:sp>
            <p:nvSpPr>
              <p:cNvPr id="15433" name="Line 42"/>
              <p:cNvSpPr>
                <a:spLocks noChangeShapeType="1"/>
              </p:cNvSpPr>
              <p:nvPr/>
            </p:nvSpPr>
            <p:spPr bwMode="auto">
              <a:xfrm flipV="1">
                <a:off x="3198" y="2059"/>
                <a:ext cx="0" cy="94"/>
              </a:xfrm>
              <a:prstGeom prst="line">
                <a:avLst/>
              </a:prstGeom>
              <a:noFill/>
              <a:ln w="12700">
                <a:solidFill>
                  <a:schemeClr val="bg2"/>
                </a:solidFill>
                <a:round/>
                <a:headEnd/>
                <a:tailEnd/>
              </a:ln>
            </p:spPr>
            <p:txBody>
              <a:bodyPr wrap="none" lIns="0" tIns="0" rIns="0" bIns="0" anchor="ctr"/>
              <a:lstStyle/>
              <a:p>
                <a:endParaRPr lang="en-US"/>
              </a:p>
            </p:txBody>
          </p:sp>
          <p:sp>
            <p:nvSpPr>
              <p:cNvPr id="15434" name="Line 43"/>
              <p:cNvSpPr>
                <a:spLocks noChangeShapeType="1"/>
              </p:cNvSpPr>
              <p:nvPr/>
            </p:nvSpPr>
            <p:spPr bwMode="auto">
              <a:xfrm flipV="1">
                <a:off x="3304" y="2069"/>
                <a:ext cx="0" cy="87"/>
              </a:xfrm>
              <a:prstGeom prst="line">
                <a:avLst/>
              </a:prstGeom>
              <a:noFill/>
              <a:ln w="12700">
                <a:solidFill>
                  <a:schemeClr val="bg2"/>
                </a:solidFill>
                <a:round/>
                <a:headEnd/>
                <a:tailEnd/>
              </a:ln>
            </p:spPr>
            <p:txBody>
              <a:bodyPr wrap="none" lIns="0" tIns="0" rIns="0" bIns="0" anchor="ctr"/>
              <a:lstStyle/>
              <a:p>
                <a:endParaRPr lang="en-US"/>
              </a:p>
            </p:txBody>
          </p:sp>
          <p:sp>
            <p:nvSpPr>
              <p:cNvPr id="15435" name="Line 44"/>
              <p:cNvSpPr>
                <a:spLocks noChangeShapeType="1"/>
              </p:cNvSpPr>
              <p:nvPr/>
            </p:nvSpPr>
            <p:spPr bwMode="auto">
              <a:xfrm flipV="1">
                <a:off x="3409" y="2083"/>
                <a:ext cx="0" cy="92"/>
              </a:xfrm>
              <a:prstGeom prst="line">
                <a:avLst/>
              </a:prstGeom>
              <a:noFill/>
              <a:ln w="12700">
                <a:solidFill>
                  <a:schemeClr val="bg2"/>
                </a:solidFill>
                <a:round/>
                <a:headEnd/>
                <a:tailEnd/>
              </a:ln>
            </p:spPr>
            <p:txBody>
              <a:bodyPr wrap="none" lIns="0" tIns="0" rIns="0" bIns="0" anchor="ctr"/>
              <a:lstStyle/>
              <a:p>
                <a:endParaRPr lang="en-US"/>
              </a:p>
            </p:txBody>
          </p:sp>
          <p:sp>
            <p:nvSpPr>
              <p:cNvPr id="15436" name="Line 45"/>
              <p:cNvSpPr>
                <a:spLocks noChangeShapeType="1"/>
              </p:cNvSpPr>
              <p:nvPr/>
            </p:nvSpPr>
            <p:spPr bwMode="auto">
              <a:xfrm flipV="1">
                <a:off x="3515" y="2099"/>
                <a:ext cx="0" cy="91"/>
              </a:xfrm>
              <a:prstGeom prst="line">
                <a:avLst/>
              </a:prstGeom>
              <a:noFill/>
              <a:ln w="12700">
                <a:solidFill>
                  <a:schemeClr val="bg2"/>
                </a:solidFill>
                <a:round/>
                <a:headEnd/>
                <a:tailEnd/>
              </a:ln>
            </p:spPr>
            <p:txBody>
              <a:bodyPr wrap="none" lIns="0" tIns="0" rIns="0" bIns="0" anchor="ctr"/>
              <a:lstStyle/>
              <a:p>
                <a:endParaRPr lang="en-US"/>
              </a:p>
            </p:txBody>
          </p:sp>
          <p:sp>
            <p:nvSpPr>
              <p:cNvPr id="15437" name="Line 46"/>
              <p:cNvSpPr>
                <a:spLocks noChangeShapeType="1"/>
              </p:cNvSpPr>
              <p:nvPr/>
            </p:nvSpPr>
            <p:spPr bwMode="auto">
              <a:xfrm flipV="1">
                <a:off x="3620" y="2119"/>
                <a:ext cx="0" cy="99"/>
              </a:xfrm>
              <a:prstGeom prst="line">
                <a:avLst/>
              </a:prstGeom>
              <a:noFill/>
              <a:ln w="12700">
                <a:solidFill>
                  <a:schemeClr val="bg2"/>
                </a:solidFill>
                <a:round/>
                <a:headEnd/>
                <a:tailEnd/>
              </a:ln>
            </p:spPr>
            <p:txBody>
              <a:bodyPr wrap="none" lIns="0" tIns="0" rIns="0" bIns="0" anchor="ctr"/>
              <a:lstStyle/>
              <a:p>
                <a:endParaRPr lang="en-US"/>
              </a:p>
            </p:txBody>
          </p:sp>
          <p:sp>
            <p:nvSpPr>
              <p:cNvPr id="15438" name="Line 47"/>
              <p:cNvSpPr>
                <a:spLocks noChangeShapeType="1"/>
              </p:cNvSpPr>
              <p:nvPr/>
            </p:nvSpPr>
            <p:spPr bwMode="auto">
              <a:xfrm flipV="1">
                <a:off x="3726" y="2143"/>
                <a:ext cx="0" cy="93"/>
              </a:xfrm>
              <a:prstGeom prst="line">
                <a:avLst/>
              </a:prstGeom>
              <a:noFill/>
              <a:ln w="12700">
                <a:solidFill>
                  <a:schemeClr val="bg2"/>
                </a:solidFill>
                <a:round/>
                <a:headEnd/>
                <a:tailEnd/>
              </a:ln>
            </p:spPr>
            <p:txBody>
              <a:bodyPr wrap="none" lIns="0" tIns="0" rIns="0" bIns="0" anchor="ctr"/>
              <a:lstStyle/>
              <a:p>
                <a:endParaRPr lang="en-US"/>
              </a:p>
            </p:txBody>
          </p:sp>
          <p:sp>
            <p:nvSpPr>
              <p:cNvPr id="15439" name="Line 48"/>
              <p:cNvSpPr>
                <a:spLocks noChangeShapeType="1"/>
              </p:cNvSpPr>
              <p:nvPr/>
            </p:nvSpPr>
            <p:spPr bwMode="auto">
              <a:xfrm flipV="1">
                <a:off x="3831" y="2167"/>
                <a:ext cx="0" cy="101"/>
              </a:xfrm>
              <a:prstGeom prst="line">
                <a:avLst/>
              </a:prstGeom>
              <a:noFill/>
              <a:ln w="12700">
                <a:solidFill>
                  <a:schemeClr val="bg2"/>
                </a:solidFill>
                <a:round/>
                <a:headEnd/>
                <a:tailEnd/>
              </a:ln>
            </p:spPr>
            <p:txBody>
              <a:bodyPr wrap="none" lIns="0" tIns="0" rIns="0" bIns="0" anchor="ctr"/>
              <a:lstStyle/>
              <a:p>
                <a:endParaRPr lang="en-US"/>
              </a:p>
            </p:txBody>
          </p:sp>
          <p:sp>
            <p:nvSpPr>
              <p:cNvPr id="15440" name="Line 49"/>
              <p:cNvSpPr>
                <a:spLocks noChangeShapeType="1"/>
              </p:cNvSpPr>
              <p:nvPr/>
            </p:nvSpPr>
            <p:spPr bwMode="auto">
              <a:xfrm flipV="1">
                <a:off x="3937" y="2199"/>
                <a:ext cx="0" cy="109"/>
              </a:xfrm>
              <a:prstGeom prst="line">
                <a:avLst/>
              </a:prstGeom>
              <a:noFill/>
              <a:ln w="12700">
                <a:solidFill>
                  <a:schemeClr val="bg2"/>
                </a:solidFill>
                <a:round/>
                <a:headEnd/>
                <a:tailEnd/>
              </a:ln>
            </p:spPr>
            <p:txBody>
              <a:bodyPr wrap="none" lIns="0" tIns="0" rIns="0" bIns="0" anchor="ctr"/>
              <a:lstStyle/>
              <a:p>
                <a:endParaRPr lang="en-US"/>
              </a:p>
            </p:txBody>
          </p:sp>
          <p:sp>
            <p:nvSpPr>
              <p:cNvPr id="15441" name="Line 50"/>
              <p:cNvSpPr>
                <a:spLocks noChangeShapeType="1"/>
              </p:cNvSpPr>
              <p:nvPr/>
            </p:nvSpPr>
            <p:spPr bwMode="auto">
              <a:xfrm flipV="1">
                <a:off x="4042" y="2243"/>
                <a:ext cx="0" cy="110"/>
              </a:xfrm>
              <a:prstGeom prst="line">
                <a:avLst/>
              </a:prstGeom>
              <a:noFill/>
              <a:ln w="12700">
                <a:solidFill>
                  <a:schemeClr val="bg2"/>
                </a:solidFill>
                <a:round/>
                <a:headEnd/>
                <a:tailEnd/>
              </a:ln>
            </p:spPr>
            <p:txBody>
              <a:bodyPr wrap="none" lIns="0" tIns="0" rIns="0" bIns="0" anchor="ctr"/>
              <a:lstStyle/>
              <a:p>
                <a:endParaRPr lang="en-US"/>
              </a:p>
            </p:txBody>
          </p:sp>
          <p:sp>
            <p:nvSpPr>
              <p:cNvPr id="15442" name="Line 51"/>
              <p:cNvSpPr>
                <a:spLocks noChangeShapeType="1"/>
              </p:cNvSpPr>
              <p:nvPr/>
            </p:nvSpPr>
            <p:spPr bwMode="auto">
              <a:xfrm flipV="1">
                <a:off x="4148" y="2286"/>
                <a:ext cx="0" cy="139"/>
              </a:xfrm>
              <a:prstGeom prst="line">
                <a:avLst/>
              </a:prstGeom>
              <a:noFill/>
              <a:ln w="12700">
                <a:solidFill>
                  <a:schemeClr val="bg2"/>
                </a:solidFill>
                <a:round/>
                <a:headEnd/>
                <a:tailEnd/>
              </a:ln>
            </p:spPr>
            <p:txBody>
              <a:bodyPr wrap="none" lIns="0" tIns="0" rIns="0" bIns="0" anchor="ctr"/>
              <a:lstStyle/>
              <a:p>
                <a:endParaRPr lang="en-US"/>
              </a:p>
            </p:txBody>
          </p:sp>
          <p:sp>
            <p:nvSpPr>
              <p:cNvPr id="15443" name="Line 52"/>
              <p:cNvSpPr>
                <a:spLocks noChangeShapeType="1"/>
              </p:cNvSpPr>
              <p:nvPr/>
            </p:nvSpPr>
            <p:spPr bwMode="auto">
              <a:xfrm flipV="1">
                <a:off x="4254" y="2335"/>
                <a:ext cx="0" cy="89"/>
              </a:xfrm>
              <a:prstGeom prst="line">
                <a:avLst/>
              </a:prstGeom>
              <a:noFill/>
              <a:ln w="12700">
                <a:solidFill>
                  <a:schemeClr val="bg2"/>
                </a:solidFill>
                <a:round/>
                <a:headEnd/>
                <a:tailEnd/>
              </a:ln>
            </p:spPr>
            <p:txBody>
              <a:bodyPr wrap="none" lIns="0" tIns="0" rIns="0" bIns="0" anchor="ctr"/>
              <a:lstStyle/>
              <a:p>
                <a:endParaRPr lang="en-US"/>
              </a:p>
            </p:txBody>
          </p:sp>
          <p:sp>
            <p:nvSpPr>
              <p:cNvPr id="15444" name="Freeform 53"/>
              <p:cNvSpPr>
                <a:spLocks/>
              </p:cNvSpPr>
              <p:nvPr/>
            </p:nvSpPr>
            <p:spPr bwMode="auto">
              <a:xfrm>
                <a:off x="2880" y="2052"/>
                <a:ext cx="1374" cy="342"/>
              </a:xfrm>
              <a:custGeom>
                <a:avLst/>
                <a:gdLst>
                  <a:gd name="T0" fmla="*/ 1374 w 1374"/>
                  <a:gd name="T1" fmla="*/ 287 h 342"/>
                  <a:gd name="T2" fmla="*/ 1268 w 1374"/>
                  <a:gd name="T3" fmla="*/ 342 h 342"/>
                  <a:gd name="T4" fmla="*/ 1161 w 1374"/>
                  <a:gd name="T5" fmla="*/ 189 h 342"/>
                  <a:gd name="T6" fmla="*/ 1056 w 1374"/>
                  <a:gd name="T7" fmla="*/ 243 h 342"/>
                  <a:gd name="T8" fmla="*/ 951 w 1374"/>
                  <a:gd name="T9" fmla="*/ 120 h 342"/>
                  <a:gd name="T10" fmla="*/ 846 w 1374"/>
                  <a:gd name="T11" fmla="*/ 177 h 342"/>
                  <a:gd name="T12" fmla="*/ 740 w 1374"/>
                  <a:gd name="T13" fmla="*/ 69 h 342"/>
                  <a:gd name="T14" fmla="*/ 635 w 1374"/>
                  <a:gd name="T15" fmla="*/ 129 h 342"/>
                  <a:gd name="T16" fmla="*/ 528 w 1374"/>
                  <a:gd name="T17" fmla="*/ 33 h 342"/>
                  <a:gd name="T18" fmla="*/ 423 w 1374"/>
                  <a:gd name="T19" fmla="*/ 98 h 342"/>
                  <a:gd name="T20" fmla="*/ 318 w 1374"/>
                  <a:gd name="T21" fmla="*/ 11 h 342"/>
                  <a:gd name="T22" fmla="*/ 210 w 1374"/>
                  <a:gd name="T23" fmla="*/ 80 h 342"/>
                  <a:gd name="T24" fmla="*/ 107 w 1374"/>
                  <a:gd name="T25" fmla="*/ 0 h 342"/>
                  <a:gd name="T26" fmla="*/ 0 w 1374"/>
                  <a:gd name="T27" fmla="*/ 72 h 3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74"/>
                  <a:gd name="T43" fmla="*/ 0 h 342"/>
                  <a:gd name="T44" fmla="*/ 1374 w 1374"/>
                  <a:gd name="T45" fmla="*/ 342 h 34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74" h="342">
                    <a:moveTo>
                      <a:pt x="1374" y="287"/>
                    </a:moveTo>
                    <a:lnTo>
                      <a:pt x="1268" y="342"/>
                    </a:lnTo>
                    <a:lnTo>
                      <a:pt x="1161" y="189"/>
                    </a:lnTo>
                    <a:lnTo>
                      <a:pt x="1056" y="243"/>
                    </a:lnTo>
                    <a:lnTo>
                      <a:pt x="951" y="120"/>
                    </a:lnTo>
                    <a:lnTo>
                      <a:pt x="846" y="177"/>
                    </a:lnTo>
                    <a:lnTo>
                      <a:pt x="740" y="69"/>
                    </a:lnTo>
                    <a:lnTo>
                      <a:pt x="635" y="129"/>
                    </a:lnTo>
                    <a:lnTo>
                      <a:pt x="528" y="33"/>
                    </a:lnTo>
                    <a:lnTo>
                      <a:pt x="423" y="98"/>
                    </a:lnTo>
                    <a:lnTo>
                      <a:pt x="318" y="11"/>
                    </a:lnTo>
                    <a:lnTo>
                      <a:pt x="210" y="80"/>
                    </a:lnTo>
                    <a:lnTo>
                      <a:pt x="107" y="0"/>
                    </a:lnTo>
                    <a:lnTo>
                      <a:pt x="0" y="72"/>
                    </a:lnTo>
                  </a:path>
                </a:pathLst>
              </a:custGeom>
              <a:noFill/>
              <a:ln w="12700" cap="flat" cmpd="sng">
                <a:solidFill>
                  <a:schemeClr val="bg2"/>
                </a:solidFill>
                <a:prstDash val="solid"/>
                <a:round/>
                <a:headEnd type="none" w="med" len="med"/>
                <a:tailEnd type="none" w="med" len="med"/>
              </a:ln>
            </p:spPr>
            <p:txBody>
              <a:bodyPr wrap="none" lIns="0" tIns="0" rIns="0" bIns="0" anchor="ctr"/>
              <a:lstStyle/>
              <a:p>
                <a:endParaRPr lang="en-US"/>
              </a:p>
            </p:txBody>
          </p:sp>
          <p:sp>
            <p:nvSpPr>
              <p:cNvPr id="15445" name="Freeform 54"/>
              <p:cNvSpPr>
                <a:spLocks/>
              </p:cNvSpPr>
              <p:nvPr/>
            </p:nvSpPr>
            <p:spPr bwMode="auto">
              <a:xfrm>
                <a:off x="2882" y="2051"/>
                <a:ext cx="1374" cy="376"/>
              </a:xfrm>
              <a:custGeom>
                <a:avLst/>
                <a:gdLst>
                  <a:gd name="T0" fmla="*/ 0 w 1374"/>
                  <a:gd name="T1" fmla="*/ 0 h 376"/>
                  <a:gd name="T2" fmla="*/ 108 w 1374"/>
                  <a:gd name="T3" fmla="*/ 72 h 376"/>
                  <a:gd name="T4" fmla="*/ 211 w 1374"/>
                  <a:gd name="T5" fmla="*/ 6 h 376"/>
                  <a:gd name="T6" fmla="*/ 313 w 1374"/>
                  <a:gd name="T7" fmla="*/ 90 h 376"/>
                  <a:gd name="T8" fmla="*/ 423 w 1374"/>
                  <a:gd name="T9" fmla="*/ 24 h 376"/>
                  <a:gd name="T10" fmla="*/ 528 w 1374"/>
                  <a:gd name="T11" fmla="*/ 114 h 376"/>
                  <a:gd name="T12" fmla="*/ 634 w 1374"/>
                  <a:gd name="T13" fmla="*/ 52 h 376"/>
                  <a:gd name="T14" fmla="*/ 738 w 1374"/>
                  <a:gd name="T15" fmla="*/ 154 h 376"/>
                  <a:gd name="T16" fmla="*/ 843 w 1374"/>
                  <a:gd name="T17" fmla="*/ 96 h 376"/>
                  <a:gd name="T18" fmla="*/ 949 w 1374"/>
                  <a:gd name="T19" fmla="*/ 210 h 376"/>
                  <a:gd name="T20" fmla="*/ 1056 w 1374"/>
                  <a:gd name="T21" fmla="*/ 156 h 376"/>
                  <a:gd name="T22" fmla="*/ 1161 w 1374"/>
                  <a:gd name="T23" fmla="*/ 289 h 376"/>
                  <a:gd name="T24" fmla="*/ 1266 w 1374"/>
                  <a:gd name="T25" fmla="*/ 238 h 376"/>
                  <a:gd name="T26" fmla="*/ 1374 w 1374"/>
                  <a:gd name="T27" fmla="*/ 376 h 3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74"/>
                  <a:gd name="T43" fmla="*/ 0 h 376"/>
                  <a:gd name="T44" fmla="*/ 1374 w 1374"/>
                  <a:gd name="T45" fmla="*/ 376 h 3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74" h="376">
                    <a:moveTo>
                      <a:pt x="0" y="0"/>
                    </a:moveTo>
                    <a:lnTo>
                      <a:pt x="108" y="72"/>
                    </a:lnTo>
                    <a:lnTo>
                      <a:pt x="211" y="6"/>
                    </a:lnTo>
                    <a:lnTo>
                      <a:pt x="313" y="90"/>
                    </a:lnTo>
                    <a:lnTo>
                      <a:pt x="423" y="24"/>
                    </a:lnTo>
                    <a:lnTo>
                      <a:pt x="528" y="114"/>
                    </a:lnTo>
                    <a:lnTo>
                      <a:pt x="634" y="52"/>
                    </a:lnTo>
                    <a:lnTo>
                      <a:pt x="738" y="154"/>
                    </a:lnTo>
                    <a:lnTo>
                      <a:pt x="843" y="96"/>
                    </a:lnTo>
                    <a:lnTo>
                      <a:pt x="949" y="210"/>
                    </a:lnTo>
                    <a:lnTo>
                      <a:pt x="1056" y="156"/>
                    </a:lnTo>
                    <a:lnTo>
                      <a:pt x="1161" y="289"/>
                    </a:lnTo>
                    <a:lnTo>
                      <a:pt x="1266" y="238"/>
                    </a:lnTo>
                    <a:lnTo>
                      <a:pt x="1374" y="376"/>
                    </a:lnTo>
                  </a:path>
                </a:pathLst>
              </a:custGeom>
              <a:noFill/>
              <a:ln w="12700" cap="flat" cmpd="sng">
                <a:solidFill>
                  <a:schemeClr val="bg2"/>
                </a:solidFill>
                <a:prstDash val="solid"/>
                <a:round/>
                <a:headEnd type="none" w="med" len="med"/>
                <a:tailEnd type="none" w="med" len="med"/>
              </a:ln>
            </p:spPr>
            <p:txBody>
              <a:bodyPr wrap="none" lIns="0" tIns="0" rIns="0" bIns="0" anchor="ctr"/>
              <a:lstStyle/>
              <a:p>
                <a:endParaRPr lang="en-US"/>
              </a:p>
            </p:txBody>
          </p:sp>
        </p:grpSp>
        <p:grpSp>
          <p:nvGrpSpPr>
            <p:cNvPr id="4" name="Group 55"/>
            <p:cNvGrpSpPr>
              <a:grpSpLocks/>
            </p:cNvGrpSpPr>
            <p:nvPr/>
          </p:nvGrpSpPr>
          <p:grpSpPr bwMode="auto">
            <a:xfrm flipH="1">
              <a:off x="1509" y="2047"/>
              <a:ext cx="1376" cy="380"/>
              <a:chOff x="2880" y="2047"/>
              <a:chExt cx="1376" cy="380"/>
            </a:xfrm>
          </p:grpSpPr>
          <p:sp>
            <p:nvSpPr>
              <p:cNvPr id="15414" name="Line 56"/>
              <p:cNvSpPr>
                <a:spLocks noChangeShapeType="1"/>
              </p:cNvSpPr>
              <p:nvPr/>
            </p:nvSpPr>
            <p:spPr bwMode="auto">
              <a:xfrm flipV="1">
                <a:off x="2882" y="2047"/>
                <a:ext cx="0" cy="96"/>
              </a:xfrm>
              <a:prstGeom prst="line">
                <a:avLst/>
              </a:prstGeom>
              <a:noFill/>
              <a:ln w="12700">
                <a:solidFill>
                  <a:schemeClr val="bg2"/>
                </a:solidFill>
                <a:round/>
                <a:headEnd/>
                <a:tailEnd/>
              </a:ln>
            </p:spPr>
            <p:txBody>
              <a:bodyPr wrap="none" lIns="0" tIns="0" rIns="0" bIns="0" anchor="ctr"/>
              <a:lstStyle/>
              <a:p>
                <a:endParaRPr lang="en-US"/>
              </a:p>
            </p:txBody>
          </p:sp>
          <p:sp>
            <p:nvSpPr>
              <p:cNvPr id="15415" name="Line 57"/>
              <p:cNvSpPr>
                <a:spLocks noChangeShapeType="1"/>
              </p:cNvSpPr>
              <p:nvPr/>
            </p:nvSpPr>
            <p:spPr bwMode="auto">
              <a:xfrm flipV="1">
                <a:off x="2987" y="2047"/>
                <a:ext cx="0" cy="90"/>
              </a:xfrm>
              <a:prstGeom prst="line">
                <a:avLst/>
              </a:prstGeom>
              <a:noFill/>
              <a:ln w="12700">
                <a:solidFill>
                  <a:schemeClr val="bg2"/>
                </a:solidFill>
                <a:round/>
                <a:headEnd/>
                <a:tailEnd/>
              </a:ln>
            </p:spPr>
            <p:txBody>
              <a:bodyPr wrap="none" lIns="0" tIns="0" rIns="0" bIns="0" anchor="ctr"/>
              <a:lstStyle/>
              <a:p>
                <a:endParaRPr lang="en-US"/>
              </a:p>
            </p:txBody>
          </p:sp>
          <p:sp>
            <p:nvSpPr>
              <p:cNvPr id="15416" name="Line 58"/>
              <p:cNvSpPr>
                <a:spLocks noChangeShapeType="1"/>
              </p:cNvSpPr>
              <p:nvPr/>
            </p:nvSpPr>
            <p:spPr bwMode="auto">
              <a:xfrm flipV="1">
                <a:off x="3093" y="2054"/>
                <a:ext cx="0" cy="84"/>
              </a:xfrm>
              <a:prstGeom prst="line">
                <a:avLst/>
              </a:prstGeom>
              <a:noFill/>
              <a:ln w="12700">
                <a:solidFill>
                  <a:schemeClr val="bg2"/>
                </a:solidFill>
                <a:round/>
                <a:headEnd/>
                <a:tailEnd/>
              </a:ln>
            </p:spPr>
            <p:txBody>
              <a:bodyPr wrap="none" lIns="0" tIns="0" rIns="0" bIns="0" anchor="ctr"/>
              <a:lstStyle/>
              <a:p>
                <a:endParaRPr lang="en-US"/>
              </a:p>
            </p:txBody>
          </p:sp>
          <p:sp>
            <p:nvSpPr>
              <p:cNvPr id="15417" name="Line 59"/>
              <p:cNvSpPr>
                <a:spLocks noChangeShapeType="1"/>
              </p:cNvSpPr>
              <p:nvPr/>
            </p:nvSpPr>
            <p:spPr bwMode="auto">
              <a:xfrm flipV="1">
                <a:off x="3198" y="2059"/>
                <a:ext cx="0" cy="94"/>
              </a:xfrm>
              <a:prstGeom prst="line">
                <a:avLst/>
              </a:prstGeom>
              <a:noFill/>
              <a:ln w="12700">
                <a:solidFill>
                  <a:schemeClr val="bg2"/>
                </a:solidFill>
                <a:round/>
                <a:headEnd/>
                <a:tailEnd/>
              </a:ln>
            </p:spPr>
            <p:txBody>
              <a:bodyPr wrap="none" lIns="0" tIns="0" rIns="0" bIns="0" anchor="ctr"/>
              <a:lstStyle/>
              <a:p>
                <a:endParaRPr lang="en-US"/>
              </a:p>
            </p:txBody>
          </p:sp>
          <p:sp>
            <p:nvSpPr>
              <p:cNvPr id="15418" name="Line 60"/>
              <p:cNvSpPr>
                <a:spLocks noChangeShapeType="1"/>
              </p:cNvSpPr>
              <p:nvPr/>
            </p:nvSpPr>
            <p:spPr bwMode="auto">
              <a:xfrm flipV="1">
                <a:off x="3304" y="2069"/>
                <a:ext cx="0" cy="87"/>
              </a:xfrm>
              <a:prstGeom prst="line">
                <a:avLst/>
              </a:prstGeom>
              <a:noFill/>
              <a:ln w="12700">
                <a:solidFill>
                  <a:schemeClr val="bg2"/>
                </a:solidFill>
                <a:round/>
                <a:headEnd/>
                <a:tailEnd/>
              </a:ln>
            </p:spPr>
            <p:txBody>
              <a:bodyPr wrap="none" lIns="0" tIns="0" rIns="0" bIns="0" anchor="ctr"/>
              <a:lstStyle/>
              <a:p>
                <a:endParaRPr lang="en-US"/>
              </a:p>
            </p:txBody>
          </p:sp>
          <p:sp>
            <p:nvSpPr>
              <p:cNvPr id="15419" name="Line 61"/>
              <p:cNvSpPr>
                <a:spLocks noChangeShapeType="1"/>
              </p:cNvSpPr>
              <p:nvPr/>
            </p:nvSpPr>
            <p:spPr bwMode="auto">
              <a:xfrm flipV="1">
                <a:off x="3409" y="2083"/>
                <a:ext cx="0" cy="92"/>
              </a:xfrm>
              <a:prstGeom prst="line">
                <a:avLst/>
              </a:prstGeom>
              <a:noFill/>
              <a:ln w="12700">
                <a:solidFill>
                  <a:schemeClr val="bg2"/>
                </a:solidFill>
                <a:round/>
                <a:headEnd/>
                <a:tailEnd/>
              </a:ln>
            </p:spPr>
            <p:txBody>
              <a:bodyPr wrap="none" lIns="0" tIns="0" rIns="0" bIns="0" anchor="ctr"/>
              <a:lstStyle/>
              <a:p>
                <a:endParaRPr lang="en-US"/>
              </a:p>
            </p:txBody>
          </p:sp>
          <p:sp>
            <p:nvSpPr>
              <p:cNvPr id="15420" name="Line 62"/>
              <p:cNvSpPr>
                <a:spLocks noChangeShapeType="1"/>
              </p:cNvSpPr>
              <p:nvPr/>
            </p:nvSpPr>
            <p:spPr bwMode="auto">
              <a:xfrm flipV="1">
                <a:off x="3515" y="2099"/>
                <a:ext cx="0" cy="91"/>
              </a:xfrm>
              <a:prstGeom prst="line">
                <a:avLst/>
              </a:prstGeom>
              <a:noFill/>
              <a:ln w="12700">
                <a:solidFill>
                  <a:schemeClr val="bg2"/>
                </a:solidFill>
                <a:round/>
                <a:headEnd/>
                <a:tailEnd/>
              </a:ln>
            </p:spPr>
            <p:txBody>
              <a:bodyPr wrap="none" lIns="0" tIns="0" rIns="0" bIns="0" anchor="ctr"/>
              <a:lstStyle/>
              <a:p>
                <a:endParaRPr lang="en-US"/>
              </a:p>
            </p:txBody>
          </p:sp>
          <p:sp>
            <p:nvSpPr>
              <p:cNvPr id="15421" name="Line 63"/>
              <p:cNvSpPr>
                <a:spLocks noChangeShapeType="1"/>
              </p:cNvSpPr>
              <p:nvPr/>
            </p:nvSpPr>
            <p:spPr bwMode="auto">
              <a:xfrm flipV="1">
                <a:off x="3620" y="2119"/>
                <a:ext cx="0" cy="99"/>
              </a:xfrm>
              <a:prstGeom prst="line">
                <a:avLst/>
              </a:prstGeom>
              <a:noFill/>
              <a:ln w="12700">
                <a:solidFill>
                  <a:schemeClr val="bg2"/>
                </a:solidFill>
                <a:round/>
                <a:headEnd/>
                <a:tailEnd/>
              </a:ln>
            </p:spPr>
            <p:txBody>
              <a:bodyPr wrap="none" lIns="0" tIns="0" rIns="0" bIns="0" anchor="ctr"/>
              <a:lstStyle/>
              <a:p>
                <a:endParaRPr lang="en-US"/>
              </a:p>
            </p:txBody>
          </p:sp>
          <p:sp>
            <p:nvSpPr>
              <p:cNvPr id="15422" name="Line 64"/>
              <p:cNvSpPr>
                <a:spLocks noChangeShapeType="1"/>
              </p:cNvSpPr>
              <p:nvPr/>
            </p:nvSpPr>
            <p:spPr bwMode="auto">
              <a:xfrm flipV="1">
                <a:off x="3726" y="2143"/>
                <a:ext cx="0" cy="93"/>
              </a:xfrm>
              <a:prstGeom prst="line">
                <a:avLst/>
              </a:prstGeom>
              <a:noFill/>
              <a:ln w="12700">
                <a:solidFill>
                  <a:schemeClr val="bg2"/>
                </a:solidFill>
                <a:round/>
                <a:headEnd/>
                <a:tailEnd/>
              </a:ln>
            </p:spPr>
            <p:txBody>
              <a:bodyPr wrap="none" lIns="0" tIns="0" rIns="0" bIns="0" anchor="ctr"/>
              <a:lstStyle/>
              <a:p>
                <a:endParaRPr lang="en-US"/>
              </a:p>
            </p:txBody>
          </p:sp>
          <p:sp>
            <p:nvSpPr>
              <p:cNvPr id="15423" name="Line 65"/>
              <p:cNvSpPr>
                <a:spLocks noChangeShapeType="1"/>
              </p:cNvSpPr>
              <p:nvPr/>
            </p:nvSpPr>
            <p:spPr bwMode="auto">
              <a:xfrm flipV="1">
                <a:off x="3831" y="2167"/>
                <a:ext cx="0" cy="101"/>
              </a:xfrm>
              <a:prstGeom prst="line">
                <a:avLst/>
              </a:prstGeom>
              <a:noFill/>
              <a:ln w="12700">
                <a:solidFill>
                  <a:schemeClr val="bg2"/>
                </a:solidFill>
                <a:round/>
                <a:headEnd/>
                <a:tailEnd/>
              </a:ln>
            </p:spPr>
            <p:txBody>
              <a:bodyPr wrap="none" lIns="0" tIns="0" rIns="0" bIns="0" anchor="ctr"/>
              <a:lstStyle/>
              <a:p>
                <a:endParaRPr lang="en-US"/>
              </a:p>
            </p:txBody>
          </p:sp>
          <p:sp>
            <p:nvSpPr>
              <p:cNvPr id="15424" name="Line 66"/>
              <p:cNvSpPr>
                <a:spLocks noChangeShapeType="1"/>
              </p:cNvSpPr>
              <p:nvPr/>
            </p:nvSpPr>
            <p:spPr bwMode="auto">
              <a:xfrm flipV="1">
                <a:off x="3937" y="2199"/>
                <a:ext cx="0" cy="109"/>
              </a:xfrm>
              <a:prstGeom prst="line">
                <a:avLst/>
              </a:prstGeom>
              <a:noFill/>
              <a:ln w="12700">
                <a:solidFill>
                  <a:schemeClr val="bg2"/>
                </a:solidFill>
                <a:round/>
                <a:headEnd/>
                <a:tailEnd/>
              </a:ln>
            </p:spPr>
            <p:txBody>
              <a:bodyPr wrap="none" lIns="0" tIns="0" rIns="0" bIns="0" anchor="ctr"/>
              <a:lstStyle/>
              <a:p>
                <a:endParaRPr lang="en-US"/>
              </a:p>
            </p:txBody>
          </p:sp>
          <p:sp>
            <p:nvSpPr>
              <p:cNvPr id="15425" name="Line 67"/>
              <p:cNvSpPr>
                <a:spLocks noChangeShapeType="1"/>
              </p:cNvSpPr>
              <p:nvPr/>
            </p:nvSpPr>
            <p:spPr bwMode="auto">
              <a:xfrm flipV="1">
                <a:off x="4042" y="2243"/>
                <a:ext cx="0" cy="110"/>
              </a:xfrm>
              <a:prstGeom prst="line">
                <a:avLst/>
              </a:prstGeom>
              <a:noFill/>
              <a:ln w="12700">
                <a:solidFill>
                  <a:schemeClr val="bg2"/>
                </a:solidFill>
                <a:round/>
                <a:headEnd/>
                <a:tailEnd/>
              </a:ln>
            </p:spPr>
            <p:txBody>
              <a:bodyPr wrap="none" lIns="0" tIns="0" rIns="0" bIns="0" anchor="ctr"/>
              <a:lstStyle/>
              <a:p>
                <a:endParaRPr lang="en-US"/>
              </a:p>
            </p:txBody>
          </p:sp>
          <p:sp>
            <p:nvSpPr>
              <p:cNvPr id="15426" name="Line 68"/>
              <p:cNvSpPr>
                <a:spLocks noChangeShapeType="1"/>
              </p:cNvSpPr>
              <p:nvPr/>
            </p:nvSpPr>
            <p:spPr bwMode="auto">
              <a:xfrm flipV="1">
                <a:off x="4148" y="2286"/>
                <a:ext cx="0" cy="139"/>
              </a:xfrm>
              <a:prstGeom prst="line">
                <a:avLst/>
              </a:prstGeom>
              <a:noFill/>
              <a:ln w="12700">
                <a:solidFill>
                  <a:schemeClr val="bg2"/>
                </a:solidFill>
                <a:round/>
                <a:headEnd/>
                <a:tailEnd/>
              </a:ln>
            </p:spPr>
            <p:txBody>
              <a:bodyPr wrap="none" lIns="0" tIns="0" rIns="0" bIns="0" anchor="ctr"/>
              <a:lstStyle/>
              <a:p>
                <a:endParaRPr lang="en-US"/>
              </a:p>
            </p:txBody>
          </p:sp>
          <p:sp>
            <p:nvSpPr>
              <p:cNvPr id="15427" name="Line 69"/>
              <p:cNvSpPr>
                <a:spLocks noChangeShapeType="1"/>
              </p:cNvSpPr>
              <p:nvPr/>
            </p:nvSpPr>
            <p:spPr bwMode="auto">
              <a:xfrm flipV="1">
                <a:off x="4254" y="2335"/>
                <a:ext cx="0" cy="89"/>
              </a:xfrm>
              <a:prstGeom prst="line">
                <a:avLst/>
              </a:prstGeom>
              <a:noFill/>
              <a:ln w="12700">
                <a:solidFill>
                  <a:schemeClr val="bg2"/>
                </a:solidFill>
                <a:round/>
                <a:headEnd/>
                <a:tailEnd/>
              </a:ln>
            </p:spPr>
            <p:txBody>
              <a:bodyPr wrap="none" lIns="0" tIns="0" rIns="0" bIns="0" anchor="ctr"/>
              <a:lstStyle/>
              <a:p>
                <a:endParaRPr lang="en-US"/>
              </a:p>
            </p:txBody>
          </p:sp>
          <p:sp>
            <p:nvSpPr>
              <p:cNvPr id="15428" name="Freeform 70"/>
              <p:cNvSpPr>
                <a:spLocks/>
              </p:cNvSpPr>
              <p:nvPr/>
            </p:nvSpPr>
            <p:spPr bwMode="auto">
              <a:xfrm>
                <a:off x="2880" y="2052"/>
                <a:ext cx="1374" cy="342"/>
              </a:xfrm>
              <a:custGeom>
                <a:avLst/>
                <a:gdLst>
                  <a:gd name="T0" fmla="*/ 1374 w 1374"/>
                  <a:gd name="T1" fmla="*/ 287 h 342"/>
                  <a:gd name="T2" fmla="*/ 1268 w 1374"/>
                  <a:gd name="T3" fmla="*/ 342 h 342"/>
                  <a:gd name="T4" fmla="*/ 1161 w 1374"/>
                  <a:gd name="T5" fmla="*/ 189 h 342"/>
                  <a:gd name="T6" fmla="*/ 1056 w 1374"/>
                  <a:gd name="T7" fmla="*/ 243 h 342"/>
                  <a:gd name="T8" fmla="*/ 951 w 1374"/>
                  <a:gd name="T9" fmla="*/ 120 h 342"/>
                  <a:gd name="T10" fmla="*/ 846 w 1374"/>
                  <a:gd name="T11" fmla="*/ 177 h 342"/>
                  <a:gd name="T12" fmla="*/ 740 w 1374"/>
                  <a:gd name="T13" fmla="*/ 69 h 342"/>
                  <a:gd name="T14" fmla="*/ 635 w 1374"/>
                  <a:gd name="T15" fmla="*/ 129 h 342"/>
                  <a:gd name="T16" fmla="*/ 528 w 1374"/>
                  <a:gd name="T17" fmla="*/ 33 h 342"/>
                  <a:gd name="T18" fmla="*/ 423 w 1374"/>
                  <a:gd name="T19" fmla="*/ 98 h 342"/>
                  <a:gd name="T20" fmla="*/ 318 w 1374"/>
                  <a:gd name="T21" fmla="*/ 11 h 342"/>
                  <a:gd name="T22" fmla="*/ 210 w 1374"/>
                  <a:gd name="T23" fmla="*/ 80 h 342"/>
                  <a:gd name="T24" fmla="*/ 107 w 1374"/>
                  <a:gd name="T25" fmla="*/ 0 h 342"/>
                  <a:gd name="T26" fmla="*/ 0 w 1374"/>
                  <a:gd name="T27" fmla="*/ 72 h 3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74"/>
                  <a:gd name="T43" fmla="*/ 0 h 342"/>
                  <a:gd name="T44" fmla="*/ 1374 w 1374"/>
                  <a:gd name="T45" fmla="*/ 342 h 34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74" h="342">
                    <a:moveTo>
                      <a:pt x="1374" y="287"/>
                    </a:moveTo>
                    <a:lnTo>
                      <a:pt x="1268" y="342"/>
                    </a:lnTo>
                    <a:lnTo>
                      <a:pt x="1161" y="189"/>
                    </a:lnTo>
                    <a:lnTo>
                      <a:pt x="1056" y="243"/>
                    </a:lnTo>
                    <a:lnTo>
                      <a:pt x="951" y="120"/>
                    </a:lnTo>
                    <a:lnTo>
                      <a:pt x="846" y="177"/>
                    </a:lnTo>
                    <a:lnTo>
                      <a:pt x="740" y="69"/>
                    </a:lnTo>
                    <a:lnTo>
                      <a:pt x="635" y="129"/>
                    </a:lnTo>
                    <a:lnTo>
                      <a:pt x="528" y="33"/>
                    </a:lnTo>
                    <a:lnTo>
                      <a:pt x="423" y="98"/>
                    </a:lnTo>
                    <a:lnTo>
                      <a:pt x="318" y="11"/>
                    </a:lnTo>
                    <a:lnTo>
                      <a:pt x="210" y="80"/>
                    </a:lnTo>
                    <a:lnTo>
                      <a:pt x="107" y="0"/>
                    </a:lnTo>
                    <a:lnTo>
                      <a:pt x="0" y="72"/>
                    </a:lnTo>
                  </a:path>
                </a:pathLst>
              </a:custGeom>
              <a:noFill/>
              <a:ln w="12700" cap="flat" cmpd="sng">
                <a:solidFill>
                  <a:schemeClr val="bg2"/>
                </a:solidFill>
                <a:prstDash val="solid"/>
                <a:round/>
                <a:headEnd type="none" w="med" len="med"/>
                <a:tailEnd type="none" w="med" len="med"/>
              </a:ln>
            </p:spPr>
            <p:txBody>
              <a:bodyPr wrap="none" lIns="0" tIns="0" rIns="0" bIns="0" anchor="ctr"/>
              <a:lstStyle/>
              <a:p>
                <a:endParaRPr lang="en-US"/>
              </a:p>
            </p:txBody>
          </p:sp>
          <p:sp>
            <p:nvSpPr>
              <p:cNvPr id="15429" name="Freeform 71"/>
              <p:cNvSpPr>
                <a:spLocks/>
              </p:cNvSpPr>
              <p:nvPr/>
            </p:nvSpPr>
            <p:spPr bwMode="auto">
              <a:xfrm>
                <a:off x="2882" y="2051"/>
                <a:ext cx="1374" cy="376"/>
              </a:xfrm>
              <a:custGeom>
                <a:avLst/>
                <a:gdLst>
                  <a:gd name="T0" fmla="*/ 0 w 1374"/>
                  <a:gd name="T1" fmla="*/ 0 h 376"/>
                  <a:gd name="T2" fmla="*/ 108 w 1374"/>
                  <a:gd name="T3" fmla="*/ 72 h 376"/>
                  <a:gd name="T4" fmla="*/ 211 w 1374"/>
                  <a:gd name="T5" fmla="*/ 6 h 376"/>
                  <a:gd name="T6" fmla="*/ 313 w 1374"/>
                  <a:gd name="T7" fmla="*/ 90 h 376"/>
                  <a:gd name="T8" fmla="*/ 423 w 1374"/>
                  <a:gd name="T9" fmla="*/ 24 h 376"/>
                  <a:gd name="T10" fmla="*/ 528 w 1374"/>
                  <a:gd name="T11" fmla="*/ 114 h 376"/>
                  <a:gd name="T12" fmla="*/ 634 w 1374"/>
                  <a:gd name="T13" fmla="*/ 52 h 376"/>
                  <a:gd name="T14" fmla="*/ 738 w 1374"/>
                  <a:gd name="T15" fmla="*/ 154 h 376"/>
                  <a:gd name="T16" fmla="*/ 843 w 1374"/>
                  <a:gd name="T17" fmla="*/ 96 h 376"/>
                  <a:gd name="T18" fmla="*/ 949 w 1374"/>
                  <a:gd name="T19" fmla="*/ 210 h 376"/>
                  <a:gd name="T20" fmla="*/ 1056 w 1374"/>
                  <a:gd name="T21" fmla="*/ 156 h 376"/>
                  <a:gd name="T22" fmla="*/ 1161 w 1374"/>
                  <a:gd name="T23" fmla="*/ 289 h 376"/>
                  <a:gd name="T24" fmla="*/ 1266 w 1374"/>
                  <a:gd name="T25" fmla="*/ 238 h 376"/>
                  <a:gd name="T26" fmla="*/ 1374 w 1374"/>
                  <a:gd name="T27" fmla="*/ 376 h 3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74"/>
                  <a:gd name="T43" fmla="*/ 0 h 376"/>
                  <a:gd name="T44" fmla="*/ 1374 w 1374"/>
                  <a:gd name="T45" fmla="*/ 376 h 3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74" h="376">
                    <a:moveTo>
                      <a:pt x="0" y="0"/>
                    </a:moveTo>
                    <a:lnTo>
                      <a:pt x="108" y="72"/>
                    </a:lnTo>
                    <a:lnTo>
                      <a:pt x="211" y="6"/>
                    </a:lnTo>
                    <a:lnTo>
                      <a:pt x="313" y="90"/>
                    </a:lnTo>
                    <a:lnTo>
                      <a:pt x="423" y="24"/>
                    </a:lnTo>
                    <a:lnTo>
                      <a:pt x="528" y="114"/>
                    </a:lnTo>
                    <a:lnTo>
                      <a:pt x="634" y="52"/>
                    </a:lnTo>
                    <a:lnTo>
                      <a:pt x="738" y="154"/>
                    </a:lnTo>
                    <a:lnTo>
                      <a:pt x="843" y="96"/>
                    </a:lnTo>
                    <a:lnTo>
                      <a:pt x="949" y="210"/>
                    </a:lnTo>
                    <a:lnTo>
                      <a:pt x="1056" y="156"/>
                    </a:lnTo>
                    <a:lnTo>
                      <a:pt x="1161" y="289"/>
                    </a:lnTo>
                    <a:lnTo>
                      <a:pt x="1266" y="238"/>
                    </a:lnTo>
                    <a:lnTo>
                      <a:pt x="1374" y="376"/>
                    </a:lnTo>
                  </a:path>
                </a:pathLst>
              </a:custGeom>
              <a:noFill/>
              <a:ln w="12700" cap="flat" cmpd="sng">
                <a:solidFill>
                  <a:schemeClr val="bg2"/>
                </a:solidFill>
                <a:prstDash val="solid"/>
                <a:round/>
                <a:headEnd type="none" w="med" len="med"/>
                <a:tailEnd type="none" w="med" len="med"/>
              </a:ln>
            </p:spPr>
            <p:txBody>
              <a:bodyPr wrap="none" lIns="0" tIns="0" rIns="0" bIns="0" anchor="ctr"/>
              <a:lstStyle/>
              <a:p>
                <a:endParaRPr lang="en-US"/>
              </a:p>
            </p:txBody>
          </p:sp>
        </p:grpSp>
      </p:grpSp>
      <p:sp>
        <p:nvSpPr>
          <p:cNvPr id="15364" name="AutoShape 76"/>
          <p:cNvSpPr>
            <a:spLocks noChangeArrowheads="1"/>
          </p:cNvSpPr>
          <p:nvPr/>
        </p:nvSpPr>
        <p:spPr bwMode="auto">
          <a:xfrm>
            <a:off x="5573713" y="3598863"/>
            <a:ext cx="3225800" cy="1281112"/>
          </a:xfrm>
          <a:prstGeom prst="roundRect">
            <a:avLst>
              <a:gd name="adj" fmla="val 50000"/>
            </a:avLst>
          </a:prstGeom>
          <a:solidFill>
            <a:srgbClr val="1D77D1"/>
          </a:solidFill>
          <a:ln w="57150" algn="ctr">
            <a:solidFill>
              <a:srgbClr val="005596"/>
            </a:solidFill>
            <a:round/>
            <a:headEnd/>
            <a:tailEnd/>
          </a:ln>
        </p:spPr>
        <p:txBody>
          <a:bodyPr wrap="none" anchor="ctr"/>
          <a:lstStyle/>
          <a:p>
            <a:pPr defTabSz="457200"/>
            <a:endParaRPr lang="en-US">
              <a:solidFill>
                <a:srgbClr val="000000"/>
              </a:solidFill>
            </a:endParaRPr>
          </a:p>
        </p:txBody>
      </p:sp>
      <p:sp>
        <p:nvSpPr>
          <p:cNvPr id="15365" name="Rectangle 78"/>
          <p:cNvSpPr>
            <a:spLocks noChangeArrowheads="1"/>
          </p:cNvSpPr>
          <p:nvPr/>
        </p:nvSpPr>
        <p:spPr bwMode="gray">
          <a:xfrm>
            <a:off x="6038850" y="3775075"/>
            <a:ext cx="2293938" cy="1152525"/>
          </a:xfrm>
          <a:prstGeom prst="rect">
            <a:avLst/>
          </a:prstGeom>
          <a:noFill/>
          <a:ln w="9525">
            <a:noFill/>
            <a:miter lim="800000"/>
            <a:headEnd/>
            <a:tailEnd/>
          </a:ln>
        </p:spPr>
        <p:txBody>
          <a:bodyPr wrap="none" lIns="0" tIns="0" rIns="0" bIns="0">
            <a:spAutoFit/>
          </a:bodyPr>
          <a:lstStyle/>
          <a:p>
            <a:pPr algn="ctr">
              <a:lnSpc>
                <a:spcPct val="90000"/>
              </a:lnSpc>
              <a:spcBef>
                <a:spcPct val="50000"/>
              </a:spcBef>
              <a:buClr>
                <a:srgbClr val="005596"/>
              </a:buClr>
              <a:buFont typeface="Wingdings" charset="2"/>
              <a:buNone/>
            </a:pPr>
            <a:r>
              <a:rPr lang="en-US" sz="2800" b="1">
                <a:solidFill>
                  <a:srgbClr val="FFFFFF"/>
                </a:solidFill>
              </a:rPr>
              <a:t>The</a:t>
            </a:r>
            <a:br>
              <a:rPr lang="en-US" sz="2800" b="1">
                <a:solidFill>
                  <a:srgbClr val="FFFFFF"/>
                </a:solidFill>
              </a:rPr>
            </a:br>
            <a:r>
              <a:rPr lang="en-US" sz="2800" b="1">
                <a:solidFill>
                  <a:srgbClr val="FFFFFF"/>
                </a:solidFill>
              </a:rPr>
              <a:t>Private Cloud</a:t>
            </a:r>
            <a:br>
              <a:rPr lang="en-US" sz="2800" b="1">
                <a:solidFill>
                  <a:srgbClr val="FFFFFF"/>
                </a:solidFill>
              </a:rPr>
            </a:br>
            <a:endParaRPr lang="en-US" sz="2800" b="1">
              <a:solidFill>
                <a:srgbClr val="FFFFFF"/>
              </a:solidFill>
            </a:endParaRPr>
          </a:p>
        </p:txBody>
      </p:sp>
      <p:sp>
        <p:nvSpPr>
          <p:cNvPr id="15366" name="AutoShape 99"/>
          <p:cNvSpPr>
            <a:spLocks noChangeArrowheads="1"/>
          </p:cNvSpPr>
          <p:nvPr/>
        </p:nvSpPr>
        <p:spPr bwMode="gray">
          <a:xfrm>
            <a:off x="412750" y="3598863"/>
            <a:ext cx="3225800" cy="1281112"/>
          </a:xfrm>
          <a:prstGeom prst="roundRect">
            <a:avLst>
              <a:gd name="adj" fmla="val 50000"/>
            </a:avLst>
          </a:prstGeom>
          <a:solidFill>
            <a:srgbClr val="756BB1"/>
          </a:solidFill>
          <a:ln w="57150" algn="ctr">
            <a:solidFill>
              <a:srgbClr val="584D91"/>
            </a:solidFill>
            <a:round/>
            <a:headEnd/>
            <a:tailEnd/>
          </a:ln>
        </p:spPr>
        <p:txBody>
          <a:bodyPr tIns="0" bIns="0" anchor="ctr"/>
          <a:lstStyle/>
          <a:p>
            <a:pPr defTabSz="457200"/>
            <a:endParaRPr lang="en-US">
              <a:solidFill>
                <a:srgbClr val="000000"/>
              </a:solidFill>
            </a:endParaRPr>
          </a:p>
        </p:txBody>
      </p:sp>
      <p:sp>
        <p:nvSpPr>
          <p:cNvPr id="15367" name="Rectangle 75"/>
          <p:cNvSpPr>
            <a:spLocks noChangeArrowheads="1"/>
          </p:cNvSpPr>
          <p:nvPr/>
        </p:nvSpPr>
        <p:spPr bwMode="gray">
          <a:xfrm>
            <a:off x="1316038" y="3854450"/>
            <a:ext cx="1420812" cy="768350"/>
          </a:xfrm>
          <a:prstGeom prst="rect">
            <a:avLst/>
          </a:prstGeom>
          <a:noFill/>
          <a:ln w="9525">
            <a:noFill/>
            <a:miter lim="800000"/>
            <a:headEnd/>
            <a:tailEnd/>
          </a:ln>
        </p:spPr>
        <p:txBody>
          <a:bodyPr wrap="none" lIns="0" tIns="0" rIns="0" bIns="0">
            <a:spAutoFit/>
          </a:bodyPr>
          <a:lstStyle/>
          <a:p>
            <a:pPr algn="ctr">
              <a:lnSpc>
                <a:spcPct val="90000"/>
              </a:lnSpc>
              <a:spcBef>
                <a:spcPct val="50000"/>
              </a:spcBef>
              <a:buClr>
                <a:srgbClr val="005596"/>
              </a:buClr>
              <a:buFont typeface="Wingdings" charset="2"/>
              <a:buNone/>
            </a:pPr>
            <a:r>
              <a:rPr lang="en-US" sz="2800" b="1">
                <a:solidFill>
                  <a:srgbClr val="FFFFFF"/>
                </a:solidFill>
              </a:rPr>
              <a:t>Today’s</a:t>
            </a:r>
            <a:br>
              <a:rPr lang="en-US" sz="2800" b="1">
                <a:solidFill>
                  <a:srgbClr val="FFFFFF"/>
                </a:solidFill>
              </a:rPr>
            </a:br>
            <a:r>
              <a:rPr lang="en-US" sz="2800" b="1">
                <a:solidFill>
                  <a:srgbClr val="FFFFFF"/>
                </a:solidFill>
              </a:rPr>
              <a:t>IT World</a:t>
            </a:r>
          </a:p>
        </p:txBody>
      </p:sp>
      <p:sp>
        <p:nvSpPr>
          <p:cNvPr id="15368" name="Rectangle 35"/>
          <p:cNvSpPr>
            <a:spLocks noChangeArrowheads="1"/>
          </p:cNvSpPr>
          <p:nvPr/>
        </p:nvSpPr>
        <p:spPr bwMode="auto">
          <a:xfrm>
            <a:off x="4445000" y="3971925"/>
            <a:ext cx="304800" cy="182563"/>
          </a:xfrm>
          <a:prstGeom prst="rect">
            <a:avLst/>
          </a:prstGeom>
          <a:noFill/>
          <a:ln w="38100" algn="ctr">
            <a:noFill/>
            <a:miter lim="800000"/>
            <a:headEnd/>
            <a:tailEnd/>
          </a:ln>
        </p:spPr>
        <p:txBody>
          <a:bodyPr wrap="none" lIns="0" tIns="0" rIns="0" bIns="0">
            <a:spAutoFit/>
          </a:bodyPr>
          <a:lstStyle/>
          <a:p>
            <a:pPr algn="ctr"/>
            <a:r>
              <a:rPr lang="en-US" sz="1200" b="1">
                <a:solidFill>
                  <a:srgbClr val="FFFFFF"/>
                </a:solidFill>
              </a:rPr>
              <a:t>THE</a:t>
            </a:r>
          </a:p>
        </p:txBody>
      </p:sp>
      <p:sp>
        <p:nvSpPr>
          <p:cNvPr id="15369" name="Rectangle 35"/>
          <p:cNvSpPr>
            <a:spLocks noChangeArrowheads="1"/>
          </p:cNvSpPr>
          <p:nvPr/>
        </p:nvSpPr>
        <p:spPr bwMode="auto">
          <a:xfrm>
            <a:off x="3903663" y="4090988"/>
            <a:ext cx="1385887" cy="427037"/>
          </a:xfrm>
          <a:prstGeom prst="rect">
            <a:avLst/>
          </a:prstGeom>
          <a:noFill/>
          <a:ln w="38100" algn="ctr">
            <a:noFill/>
            <a:miter lim="800000"/>
            <a:headEnd/>
            <a:tailEnd/>
          </a:ln>
        </p:spPr>
        <p:txBody>
          <a:bodyPr wrap="none" lIns="0" tIns="0" rIns="0" bIns="0">
            <a:spAutoFit/>
          </a:bodyPr>
          <a:lstStyle/>
          <a:p>
            <a:pPr algn="ctr"/>
            <a:r>
              <a:rPr lang="en-US" sz="2800" b="1">
                <a:solidFill>
                  <a:srgbClr val="FFFFFF"/>
                </a:solidFill>
              </a:rPr>
              <a:t>Journey</a:t>
            </a:r>
          </a:p>
        </p:txBody>
      </p:sp>
      <p:sp>
        <p:nvSpPr>
          <p:cNvPr id="15370" name="Rectangle 35"/>
          <p:cNvSpPr>
            <a:spLocks noChangeArrowheads="1"/>
          </p:cNvSpPr>
          <p:nvPr/>
        </p:nvSpPr>
        <p:spPr bwMode="auto">
          <a:xfrm>
            <a:off x="4445000" y="2425700"/>
            <a:ext cx="304800" cy="182563"/>
          </a:xfrm>
          <a:prstGeom prst="rect">
            <a:avLst/>
          </a:prstGeom>
          <a:noFill/>
          <a:ln w="38100" algn="ctr">
            <a:noFill/>
            <a:miter lim="800000"/>
            <a:headEnd/>
            <a:tailEnd/>
          </a:ln>
        </p:spPr>
        <p:txBody>
          <a:bodyPr wrap="none" lIns="0" tIns="0" rIns="0" bIns="0">
            <a:spAutoFit/>
          </a:bodyPr>
          <a:lstStyle/>
          <a:p>
            <a:pPr algn="ctr"/>
            <a:r>
              <a:rPr lang="en-US" sz="1200" b="1">
                <a:solidFill>
                  <a:srgbClr val="000000"/>
                </a:solidFill>
              </a:rPr>
              <a:t>THE</a:t>
            </a:r>
          </a:p>
        </p:txBody>
      </p:sp>
      <p:sp>
        <p:nvSpPr>
          <p:cNvPr id="15371" name="Rectangle 35"/>
          <p:cNvSpPr>
            <a:spLocks noChangeArrowheads="1"/>
          </p:cNvSpPr>
          <p:nvPr/>
        </p:nvSpPr>
        <p:spPr bwMode="auto">
          <a:xfrm>
            <a:off x="4037013" y="2554288"/>
            <a:ext cx="1127125" cy="427037"/>
          </a:xfrm>
          <a:prstGeom prst="rect">
            <a:avLst/>
          </a:prstGeom>
          <a:noFill/>
          <a:ln w="38100" algn="ctr">
            <a:noFill/>
            <a:miter lim="800000"/>
            <a:headEnd/>
            <a:tailEnd/>
          </a:ln>
        </p:spPr>
        <p:txBody>
          <a:bodyPr wrap="none" lIns="0" tIns="0" rIns="0" bIns="0">
            <a:spAutoFit/>
          </a:bodyPr>
          <a:lstStyle/>
          <a:p>
            <a:pPr algn="ctr"/>
            <a:r>
              <a:rPr lang="en-US" sz="2800" b="1">
                <a:solidFill>
                  <a:srgbClr val="000000"/>
                </a:solidFill>
              </a:rPr>
              <a:t>Bridge</a:t>
            </a:r>
          </a:p>
        </p:txBody>
      </p:sp>
      <p:sp>
        <p:nvSpPr>
          <p:cNvPr id="15372" name="Rectangle 82"/>
          <p:cNvSpPr>
            <a:spLocks noChangeArrowheads="1"/>
          </p:cNvSpPr>
          <p:nvPr/>
        </p:nvSpPr>
        <p:spPr bwMode="gray">
          <a:xfrm>
            <a:off x="315913" y="2957513"/>
            <a:ext cx="1562100" cy="495300"/>
          </a:xfrm>
          <a:prstGeom prst="rect">
            <a:avLst/>
          </a:prstGeom>
          <a:noFill/>
          <a:ln w="9525">
            <a:noFill/>
            <a:miter lim="800000"/>
            <a:headEnd/>
            <a:tailEnd/>
          </a:ln>
        </p:spPr>
        <p:txBody>
          <a:bodyPr wrap="none" lIns="0" tIns="0" rIns="0" bIns="0">
            <a:spAutoFit/>
          </a:bodyPr>
          <a:lstStyle/>
          <a:p>
            <a:pPr>
              <a:lnSpc>
                <a:spcPct val="90000"/>
              </a:lnSpc>
              <a:spcBef>
                <a:spcPct val="50000"/>
              </a:spcBef>
              <a:buClr>
                <a:schemeClr val="tx2"/>
              </a:buClr>
              <a:buFont typeface="Wingdings" charset="2"/>
              <a:buNone/>
            </a:pPr>
            <a:r>
              <a:rPr lang="en-US" b="1"/>
              <a:t>where</a:t>
            </a:r>
            <a:br>
              <a:rPr lang="en-US" b="1"/>
            </a:br>
            <a:r>
              <a:rPr lang="en-US" b="1"/>
              <a:t>customers are</a:t>
            </a:r>
          </a:p>
        </p:txBody>
      </p:sp>
      <p:sp>
        <p:nvSpPr>
          <p:cNvPr id="15373" name="Rectangle 83"/>
          <p:cNvSpPr>
            <a:spLocks noChangeArrowheads="1"/>
          </p:cNvSpPr>
          <p:nvPr/>
        </p:nvSpPr>
        <p:spPr bwMode="gray">
          <a:xfrm>
            <a:off x="6094413" y="5022850"/>
            <a:ext cx="2184400" cy="823913"/>
          </a:xfrm>
          <a:prstGeom prst="rect">
            <a:avLst/>
          </a:prstGeom>
          <a:noFill/>
          <a:ln w="9525">
            <a:noFill/>
            <a:miter lim="800000"/>
            <a:headEnd/>
            <a:tailEnd/>
          </a:ln>
        </p:spPr>
        <p:txBody>
          <a:bodyPr wrap="none" lIns="0" tIns="0" rIns="0" bIns="0">
            <a:spAutoFit/>
          </a:bodyPr>
          <a:lstStyle/>
          <a:p>
            <a:pPr algn="ctr">
              <a:lnSpc>
                <a:spcPct val="90000"/>
              </a:lnSpc>
              <a:spcBef>
                <a:spcPct val="50000"/>
              </a:spcBef>
              <a:buClr>
                <a:schemeClr val="tx2"/>
              </a:buClr>
              <a:buFont typeface="Wingdings" charset="2"/>
              <a:buNone/>
            </a:pPr>
            <a:r>
              <a:rPr lang="en-US" sz="2000" b="1"/>
              <a:t>of fully automated</a:t>
            </a:r>
            <a:br>
              <a:rPr lang="en-US" sz="2000" b="1"/>
            </a:br>
            <a:r>
              <a:rPr lang="en-US" sz="2000" b="1"/>
              <a:t>and virtualized</a:t>
            </a:r>
            <a:br>
              <a:rPr lang="en-US" sz="2000" b="1"/>
            </a:br>
            <a:r>
              <a:rPr lang="en-US" sz="2000" b="1"/>
              <a:t>data centers</a:t>
            </a:r>
          </a:p>
        </p:txBody>
      </p:sp>
      <p:sp>
        <p:nvSpPr>
          <p:cNvPr id="15374" name="TextBox 18"/>
          <p:cNvSpPr txBox="1">
            <a:spLocks noChangeArrowheads="1"/>
          </p:cNvSpPr>
          <p:nvPr/>
        </p:nvSpPr>
        <p:spPr bwMode="auto">
          <a:xfrm flipH="1">
            <a:off x="4760913" y="5922963"/>
            <a:ext cx="3517900" cy="609600"/>
          </a:xfrm>
          <a:prstGeom prst="rect">
            <a:avLst/>
          </a:prstGeom>
          <a:noFill/>
          <a:ln w="9525">
            <a:noFill/>
            <a:miter lim="800000"/>
            <a:headEnd/>
            <a:tailEnd/>
          </a:ln>
        </p:spPr>
        <p:txBody>
          <a:bodyPr wrap="none" lIns="0" tIns="0" rIns="0" bIns="0">
            <a:spAutoFit/>
          </a:bodyPr>
          <a:lstStyle/>
          <a:p>
            <a:pPr algn="r"/>
            <a:r>
              <a:rPr lang="en-US" sz="2000" b="1">
                <a:solidFill>
                  <a:schemeClr val="hlink"/>
                </a:solidFill>
                <a:latin typeface="Century Gothic" pitchFamily="34" charset="0"/>
              </a:rPr>
              <a:t>Unprecedented levels</a:t>
            </a:r>
            <a:br>
              <a:rPr lang="en-US" sz="2000" b="1">
                <a:solidFill>
                  <a:schemeClr val="hlink"/>
                </a:solidFill>
                <a:latin typeface="Century Gothic" pitchFamily="34" charset="0"/>
              </a:rPr>
            </a:br>
            <a:r>
              <a:rPr lang="en-US" sz="2000" b="1">
                <a:solidFill>
                  <a:schemeClr val="hlink"/>
                </a:solidFill>
                <a:latin typeface="Century Gothic" pitchFamily="34" charset="0"/>
              </a:rPr>
              <a:t>of efficiency, control, choice</a:t>
            </a:r>
          </a:p>
        </p:txBody>
      </p:sp>
      <p:sp>
        <p:nvSpPr>
          <p:cNvPr id="15375" name="Text Box 85"/>
          <p:cNvSpPr txBox="1">
            <a:spLocks noChangeArrowheads="1"/>
          </p:cNvSpPr>
          <p:nvPr/>
        </p:nvSpPr>
        <p:spPr bwMode="gray">
          <a:xfrm>
            <a:off x="400050" y="5022850"/>
            <a:ext cx="3255963" cy="823913"/>
          </a:xfrm>
          <a:prstGeom prst="rect">
            <a:avLst/>
          </a:prstGeom>
          <a:noFill/>
          <a:ln w="9525" algn="ctr">
            <a:noFill/>
            <a:miter lim="800000"/>
            <a:headEnd/>
            <a:tailEnd/>
          </a:ln>
        </p:spPr>
        <p:txBody>
          <a:bodyPr wrap="none" lIns="0" tIns="0" rIns="0" bIns="0">
            <a:spAutoFit/>
          </a:bodyPr>
          <a:lstStyle/>
          <a:p>
            <a:pPr algn="ctr">
              <a:lnSpc>
                <a:spcPct val="90000"/>
              </a:lnSpc>
              <a:spcBef>
                <a:spcPct val="50000"/>
              </a:spcBef>
              <a:buClr>
                <a:schemeClr val="tx2"/>
              </a:buClr>
              <a:buFont typeface="Wingdings" charset="2"/>
              <a:buNone/>
            </a:pPr>
            <a:r>
              <a:rPr lang="en-US" sz="2000" b="1"/>
              <a:t>Increasing complexity,</a:t>
            </a:r>
            <a:br>
              <a:rPr lang="en-US" sz="2000" b="1"/>
            </a:br>
            <a:r>
              <a:rPr lang="en-US" sz="2000" b="1"/>
              <a:t>inflexibility, and cost of</a:t>
            </a:r>
            <a:br>
              <a:rPr lang="en-US" sz="2000" b="1"/>
            </a:br>
            <a:r>
              <a:rPr lang="en-US" sz="2000" b="1"/>
              <a:t>traditional IT environments</a:t>
            </a:r>
          </a:p>
        </p:txBody>
      </p:sp>
      <p:sp>
        <p:nvSpPr>
          <p:cNvPr id="15376" name="Rectangle 72"/>
          <p:cNvSpPr>
            <a:spLocks noGrp="1" noChangeArrowheads="1"/>
          </p:cNvSpPr>
          <p:nvPr>
            <p:ph type="title"/>
          </p:nvPr>
        </p:nvSpPr>
        <p:spPr bwMode="auto">
          <a:xfrm>
            <a:off x="234950" y="1128713"/>
            <a:ext cx="8225482" cy="657225"/>
          </a:xfrm>
          <a:prstGeom prst="rect">
            <a:avLst/>
          </a:prstGeom>
          <a:noFill/>
          <a:ln>
            <a:miter lim="800000"/>
            <a:headEnd/>
            <a:tailEnd/>
          </a:ln>
        </p:spPr>
        <p:txBody>
          <a:bodyPr>
            <a:normAutofit fontScale="90000"/>
          </a:bodyPr>
          <a:lstStyle/>
          <a:p>
            <a:pPr eaLnBrk="1" hangingPunct="1"/>
            <a:r>
              <a:rPr lang="en-US" i="1" dirty="0" smtClean="0">
                <a:solidFill>
                  <a:schemeClr val="accent2"/>
                </a:solidFill>
              </a:rPr>
              <a:t>Build the Bridge to the Private Cloud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884238" y="4319588"/>
            <a:ext cx="3413125" cy="569912"/>
          </a:xfrm>
          <a:prstGeom prst="rightArrow">
            <a:avLst>
              <a:gd name="adj1" fmla="val 78571"/>
              <a:gd name="adj2" fmla="val 50000"/>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p>
        </p:txBody>
      </p:sp>
      <p:sp>
        <p:nvSpPr>
          <p:cNvPr id="3" name="Right Arrow 2"/>
          <p:cNvSpPr/>
          <p:nvPr/>
        </p:nvSpPr>
        <p:spPr>
          <a:xfrm>
            <a:off x="868363" y="3524250"/>
            <a:ext cx="3413125" cy="569913"/>
          </a:xfrm>
          <a:prstGeom prst="rightArrow">
            <a:avLst>
              <a:gd name="adj1" fmla="val 78571"/>
              <a:gd name="adj2" fmla="val 50000"/>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p>
        </p:txBody>
      </p:sp>
      <p:sp>
        <p:nvSpPr>
          <p:cNvPr id="4" name="Right Arrow 3"/>
          <p:cNvSpPr/>
          <p:nvPr/>
        </p:nvSpPr>
        <p:spPr>
          <a:xfrm>
            <a:off x="877888" y="2717800"/>
            <a:ext cx="3413125" cy="571500"/>
          </a:xfrm>
          <a:prstGeom prst="rightArrow">
            <a:avLst>
              <a:gd name="adj1" fmla="val 78571"/>
              <a:gd name="adj2" fmla="val 50000"/>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p>
        </p:txBody>
      </p:sp>
      <p:sp>
        <p:nvSpPr>
          <p:cNvPr id="16389" name="Rectangle 5"/>
          <p:cNvSpPr txBox="1">
            <a:spLocks noChangeArrowheads="1"/>
          </p:cNvSpPr>
          <p:nvPr/>
        </p:nvSpPr>
        <p:spPr bwMode="gray">
          <a:xfrm>
            <a:off x="1131888" y="3687763"/>
            <a:ext cx="2794000" cy="274637"/>
          </a:xfrm>
          <a:prstGeom prst="rect">
            <a:avLst/>
          </a:prstGeom>
          <a:noFill/>
          <a:ln w="9525">
            <a:noFill/>
            <a:miter lim="800000"/>
            <a:headEnd/>
            <a:tailEnd/>
          </a:ln>
        </p:spPr>
        <p:txBody>
          <a:bodyPr wrap="none" lIns="0" tIns="0" rIns="0" bIns="0">
            <a:spAutoFit/>
          </a:bodyPr>
          <a:lstStyle/>
          <a:p>
            <a:pPr>
              <a:lnSpc>
                <a:spcPct val="90000"/>
              </a:lnSpc>
              <a:spcBef>
                <a:spcPct val="50000"/>
              </a:spcBef>
              <a:buClr>
                <a:srgbClr val="005596"/>
              </a:buClr>
              <a:buFont typeface="Arial" charset="0"/>
              <a:buNone/>
            </a:pPr>
            <a:r>
              <a:rPr lang="en-US" sz="2000" b="1">
                <a:solidFill>
                  <a:schemeClr val="bg1"/>
                </a:solidFill>
              </a:rPr>
              <a:t>It's operated differently</a:t>
            </a:r>
            <a:endParaRPr lang="en-US" sz="2000">
              <a:solidFill>
                <a:schemeClr val="bg1"/>
              </a:solidFill>
            </a:endParaRPr>
          </a:p>
        </p:txBody>
      </p:sp>
      <p:sp>
        <p:nvSpPr>
          <p:cNvPr id="16390" name="TextBox 3"/>
          <p:cNvSpPr txBox="1">
            <a:spLocks noChangeArrowheads="1"/>
          </p:cNvSpPr>
          <p:nvPr/>
        </p:nvSpPr>
        <p:spPr bwMode="auto">
          <a:xfrm>
            <a:off x="4333875" y="2662238"/>
            <a:ext cx="4810125" cy="665162"/>
          </a:xfrm>
          <a:prstGeom prst="rect">
            <a:avLst/>
          </a:prstGeom>
          <a:noFill/>
          <a:ln w="25400" algn="ctr">
            <a:noFill/>
            <a:miter lim="800000"/>
            <a:headEnd/>
            <a:tailEnd/>
          </a:ln>
        </p:spPr>
        <p:txBody>
          <a:bodyPr lIns="0" tIns="0" rIns="0" bIns="0">
            <a:spAutoFit/>
          </a:bodyPr>
          <a:lstStyle/>
          <a:p>
            <a:pPr defTabSz="457200">
              <a:lnSpc>
                <a:spcPct val="90000"/>
              </a:lnSpc>
            </a:pPr>
            <a:r>
              <a:rPr lang="en-US" b="1">
                <a:solidFill>
                  <a:srgbClr val="000000"/>
                </a:solidFill>
              </a:rPr>
              <a:t>Dynamic pools of virtualized resources</a:t>
            </a:r>
          </a:p>
        </p:txBody>
      </p:sp>
      <p:sp>
        <p:nvSpPr>
          <p:cNvPr id="16391" name="TextBox 6"/>
          <p:cNvSpPr txBox="1">
            <a:spLocks noChangeArrowheads="1"/>
          </p:cNvSpPr>
          <p:nvPr/>
        </p:nvSpPr>
        <p:spPr bwMode="auto">
          <a:xfrm>
            <a:off x="4333875" y="3489325"/>
            <a:ext cx="4214813" cy="665163"/>
          </a:xfrm>
          <a:prstGeom prst="rect">
            <a:avLst/>
          </a:prstGeom>
          <a:noFill/>
          <a:ln w="25400" algn="ctr">
            <a:noFill/>
            <a:miter lim="800000"/>
            <a:headEnd/>
            <a:tailEnd/>
          </a:ln>
        </p:spPr>
        <p:txBody>
          <a:bodyPr lIns="0" tIns="0" rIns="0" bIns="0">
            <a:spAutoFit/>
          </a:bodyPr>
          <a:lstStyle/>
          <a:p>
            <a:pPr>
              <a:lnSpc>
                <a:spcPct val="90000"/>
              </a:lnSpc>
              <a:spcBef>
                <a:spcPct val="50000"/>
              </a:spcBef>
              <a:buClr>
                <a:srgbClr val="005596"/>
              </a:buClr>
              <a:buFont typeface="Arial" charset="0"/>
              <a:buNone/>
            </a:pPr>
            <a:r>
              <a:rPr lang="en-US" b="1"/>
              <a:t>Highly automated low-touch and zero-touch models</a:t>
            </a:r>
            <a:endParaRPr lang="en-US" b="1">
              <a:solidFill>
                <a:srgbClr val="005596"/>
              </a:solidFill>
            </a:endParaRPr>
          </a:p>
        </p:txBody>
      </p:sp>
      <p:sp>
        <p:nvSpPr>
          <p:cNvPr id="16392" name="Oval 12"/>
          <p:cNvSpPr>
            <a:spLocks noChangeArrowheads="1"/>
          </p:cNvSpPr>
          <p:nvPr/>
        </p:nvSpPr>
        <p:spPr bwMode="gray">
          <a:xfrm>
            <a:off x="188913" y="2690813"/>
            <a:ext cx="628650" cy="628650"/>
          </a:xfrm>
          <a:prstGeom prst="ellipse">
            <a:avLst/>
          </a:prstGeom>
          <a:solidFill>
            <a:srgbClr val="FFC425"/>
          </a:solidFill>
          <a:ln w="38100" algn="ctr">
            <a:solidFill>
              <a:schemeClr val="accent2"/>
            </a:solidFill>
            <a:round/>
            <a:headEnd/>
            <a:tailEnd/>
          </a:ln>
        </p:spPr>
        <p:txBody>
          <a:bodyPr tIns="0" bIns="0" anchor="ctr"/>
          <a:lstStyle/>
          <a:p>
            <a:pPr defTabSz="457200"/>
            <a:endParaRPr lang="en-US">
              <a:solidFill>
                <a:srgbClr val="000000"/>
              </a:solidFill>
            </a:endParaRPr>
          </a:p>
        </p:txBody>
      </p:sp>
      <p:sp>
        <p:nvSpPr>
          <p:cNvPr id="16393" name="Rectangle 5"/>
          <p:cNvSpPr txBox="1">
            <a:spLocks noChangeArrowheads="1"/>
          </p:cNvSpPr>
          <p:nvPr/>
        </p:nvSpPr>
        <p:spPr bwMode="gray">
          <a:xfrm>
            <a:off x="306388" y="2724150"/>
            <a:ext cx="373062" cy="603250"/>
          </a:xfrm>
          <a:prstGeom prst="rect">
            <a:avLst/>
          </a:prstGeom>
          <a:noFill/>
          <a:ln w="9525">
            <a:noFill/>
            <a:miter lim="800000"/>
            <a:headEnd/>
            <a:tailEnd/>
          </a:ln>
        </p:spPr>
        <p:txBody>
          <a:bodyPr wrap="none" lIns="0" tIns="0" rIns="0" bIns="0">
            <a:spAutoFit/>
          </a:bodyPr>
          <a:lstStyle/>
          <a:p>
            <a:pPr marL="457200" indent="-457200" algn="ctr">
              <a:lnSpc>
                <a:spcPct val="90000"/>
              </a:lnSpc>
              <a:spcBef>
                <a:spcPct val="50000"/>
              </a:spcBef>
              <a:buClr>
                <a:srgbClr val="005596"/>
              </a:buClr>
              <a:buFont typeface="Arial" charset="0"/>
              <a:buNone/>
            </a:pPr>
            <a:r>
              <a:rPr lang="en-US" sz="4400">
                <a:solidFill>
                  <a:schemeClr val="tx2"/>
                </a:solidFill>
                <a:latin typeface="Arial Black" charset="0"/>
              </a:rPr>
              <a:t>1</a:t>
            </a:r>
          </a:p>
        </p:txBody>
      </p:sp>
      <p:sp>
        <p:nvSpPr>
          <p:cNvPr id="16394" name="Oval 14"/>
          <p:cNvSpPr>
            <a:spLocks noChangeArrowheads="1"/>
          </p:cNvSpPr>
          <p:nvPr/>
        </p:nvSpPr>
        <p:spPr bwMode="gray">
          <a:xfrm>
            <a:off x="188913" y="3509963"/>
            <a:ext cx="628650" cy="628650"/>
          </a:xfrm>
          <a:prstGeom prst="ellipse">
            <a:avLst/>
          </a:prstGeom>
          <a:solidFill>
            <a:srgbClr val="FFC425"/>
          </a:solidFill>
          <a:ln w="38100" algn="ctr">
            <a:solidFill>
              <a:schemeClr val="accent2"/>
            </a:solidFill>
            <a:round/>
            <a:headEnd/>
            <a:tailEnd/>
          </a:ln>
        </p:spPr>
        <p:txBody>
          <a:bodyPr tIns="0" bIns="0" anchor="ctr"/>
          <a:lstStyle/>
          <a:p>
            <a:pPr defTabSz="457200"/>
            <a:endParaRPr lang="en-US">
              <a:solidFill>
                <a:srgbClr val="000000"/>
              </a:solidFill>
            </a:endParaRPr>
          </a:p>
        </p:txBody>
      </p:sp>
      <p:sp>
        <p:nvSpPr>
          <p:cNvPr id="16395" name="Rectangle 5"/>
          <p:cNvSpPr txBox="1">
            <a:spLocks noChangeArrowheads="1"/>
          </p:cNvSpPr>
          <p:nvPr/>
        </p:nvSpPr>
        <p:spPr bwMode="gray">
          <a:xfrm>
            <a:off x="315913" y="3552825"/>
            <a:ext cx="373062" cy="603250"/>
          </a:xfrm>
          <a:prstGeom prst="rect">
            <a:avLst/>
          </a:prstGeom>
          <a:noFill/>
          <a:ln w="9525">
            <a:noFill/>
            <a:miter lim="800000"/>
            <a:headEnd/>
            <a:tailEnd/>
          </a:ln>
        </p:spPr>
        <p:txBody>
          <a:bodyPr wrap="none" lIns="0" tIns="0" rIns="0" bIns="0">
            <a:spAutoFit/>
          </a:bodyPr>
          <a:lstStyle/>
          <a:p>
            <a:pPr marL="457200" indent="-457200" algn="ctr">
              <a:lnSpc>
                <a:spcPct val="90000"/>
              </a:lnSpc>
              <a:spcBef>
                <a:spcPct val="50000"/>
              </a:spcBef>
              <a:buClr>
                <a:srgbClr val="005596"/>
              </a:buClr>
              <a:buFont typeface="Arial" charset="0"/>
              <a:buNone/>
            </a:pPr>
            <a:r>
              <a:rPr lang="en-US" sz="4400">
                <a:solidFill>
                  <a:schemeClr val="tx2"/>
                </a:solidFill>
                <a:latin typeface="Arial Black" charset="0"/>
              </a:rPr>
              <a:t>2</a:t>
            </a:r>
          </a:p>
        </p:txBody>
      </p:sp>
      <p:sp>
        <p:nvSpPr>
          <p:cNvPr id="16396" name="Rectangle 5"/>
          <p:cNvSpPr txBox="1">
            <a:spLocks noChangeArrowheads="1"/>
          </p:cNvSpPr>
          <p:nvPr/>
        </p:nvSpPr>
        <p:spPr bwMode="gray">
          <a:xfrm>
            <a:off x="1276350" y="2878138"/>
            <a:ext cx="2255838" cy="274637"/>
          </a:xfrm>
          <a:prstGeom prst="rect">
            <a:avLst/>
          </a:prstGeom>
          <a:noFill/>
          <a:ln w="9525">
            <a:noFill/>
            <a:miter lim="800000"/>
            <a:headEnd/>
            <a:tailEnd/>
          </a:ln>
        </p:spPr>
        <p:txBody>
          <a:bodyPr wrap="none" lIns="0" tIns="0" rIns="0" bIns="0">
            <a:spAutoFit/>
          </a:bodyPr>
          <a:lstStyle/>
          <a:p>
            <a:pPr>
              <a:lnSpc>
                <a:spcPct val="90000"/>
              </a:lnSpc>
              <a:spcBef>
                <a:spcPct val="50000"/>
              </a:spcBef>
              <a:buClr>
                <a:srgbClr val="005596"/>
              </a:buClr>
              <a:buFont typeface="Arial" charset="0"/>
              <a:buNone/>
            </a:pPr>
            <a:r>
              <a:rPr lang="en-US" sz="2000" b="1">
                <a:solidFill>
                  <a:schemeClr val="bg1"/>
                </a:solidFill>
              </a:rPr>
              <a:t>It's built differently</a:t>
            </a:r>
          </a:p>
        </p:txBody>
      </p:sp>
      <p:sp>
        <p:nvSpPr>
          <p:cNvPr id="16397" name="Oval 12"/>
          <p:cNvSpPr>
            <a:spLocks noChangeArrowheads="1"/>
          </p:cNvSpPr>
          <p:nvPr/>
        </p:nvSpPr>
        <p:spPr bwMode="gray">
          <a:xfrm>
            <a:off x="188913" y="4295775"/>
            <a:ext cx="628650" cy="628650"/>
          </a:xfrm>
          <a:prstGeom prst="ellipse">
            <a:avLst/>
          </a:prstGeom>
          <a:solidFill>
            <a:srgbClr val="FFC425"/>
          </a:solidFill>
          <a:ln w="38100" algn="ctr">
            <a:solidFill>
              <a:schemeClr val="accent2"/>
            </a:solidFill>
            <a:round/>
            <a:headEnd/>
            <a:tailEnd/>
          </a:ln>
        </p:spPr>
        <p:txBody>
          <a:bodyPr tIns="0" bIns="0" anchor="ctr"/>
          <a:lstStyle/>
          <a:p>
            <a:pPr defTabSz="457200"/>
            <a:endParaRPr lang="en-US">
              <a:solidFill>
                <a:srgbClr val="000000"/>
              </a:solidFill>
            </a:endParaRPr>
          </a:p>
        </p:txBody>
      </p:sp>
      <p:sp>
        <p:nvSpPr>
          <p:cNvPr id="16398" name="Rectangle 5"/>
          <p:cNvSpPr txBox="1">
            <a:spLocks noChangeArrowheads="1"/>
          </p:cNvSpPr>
          <p:nvPr/>
        </p:nvSpPr>
        <p:spPr bwMode="gray">
          <a:xfrm>
            <a:off x="1003300" y="4446588"/>
            <a:ext cx="2992438" cy="304800"/>
          </a:xfrm>
          <a:prstGeom prst="rect">
            <a:avLst/>
          </a:prstGeom>
          <a:noFill/>
          <a:ln w="9525">
            <a:noFill/>
            <a:miter lim="800000"/>
            <a:headEnd/>
            <a:tailEnd/>
          </a:ln>
        </p:spPr>
        <p:txBody>
          <a:bodyPr wrap="none" lIns="0" tIns="0" rIns="0" bIns="0">
            <a:spAutoFit/>
          </a:bodyPr>
          <a:lstStyle/>
          <a:p>
            <a:r>
              <a:rPr lang="en-US" sz="2000" b="1">
                <a:solidFill>
                  <a:schemeClr val="bg1"/>
                </a:solidFill>
              </a:rPr>
              <a:t>It's consumed differently</a:t>
            </a:r>
            <a:endParaRPr lang="en-US" sz="2000">
              <a:solidFill>
                <a:schemeClr val="bg1"/>
              </a:solidFill>
            </a:endParaRPr>
          </a:p>
        </p:txBody>
      </p:sp>
      <p:sp>
        <p:nvSpPr>
          <p:cNvPr id="16399" name="Rectangle 5"/>
          <p:cNvSpPr txBox="1">
            <a:spLocks noChangeArrowheads="1"/>
          </p:cNvSpPr>
          <p:nvPr/>
        </p:nvSpPr>
        <p:spPr bwMode="gray">
          <a:xfrm>
            <a:off x="317500" y="4319588"/>
            <a:ext cx="373063" cy="603250"/>
          </a:xfrm>
          <a:prstGeom prst="rect">
            <a:avLst/>
          </a:prstGeom>
          <a:noFill/>
          <a:ln w="9525">
            <a:noFill/>
            <a:miter lim="800000"/>
            <a:headEnd/>
            <a:tailEnd/>
          </a:ln>
        </p:spPr>
        <p:txBody>
          <a:bodyPr wrap="none" lIns="0" tIns="0" rIns="0" bIns="0">
            <a:spAutoFit/>
          </a:bodyPr>
          <a:lstStyle/>
          <a:p>
            <a:pPr marL="457200" indent="-457200" algn="ctr">
              <a:lnSpc>
                <a:spcPct val="90000"/>
              </a:lnSpc>
              <a:spcBef>
                <a:spcPct val="50000"/>
              </a:spcBef>
              <a:buClr>
                <a:srgbClr val="005596"/>
              </a:buClr>
              <a:buFont typeface="Arial" charset="0"/>
              <a:buNone/>
            </a:pPr>
            <a:r>
              <a:rPr lang="en-US" sz="4400">
                <a:solidFill>
                  <a:schemeClr val="tx2"/>
                </a:solidFill>
                <a:latin typeface="Arial Black" charset="0"/>
              </a:rPr>
              <a:t>3</a:t>
            </a:r>
          </a:p>
        </p:txBody>
      </p:sp>
      <p:sp>
        <p:nvSpPr>
          <p:cNvPr id="16400" name="TextBox 16"/>
          <p:cNvSpPr txBox="1">
            <a:spLocks noChangeArrowheads="1"/>
          </p:cNvSpPr>
          <p:nvPr/>
        </p:nvSpPr>
        <p:spPr bwMode="auto">
          <a:xfrm>
            <a:off x="4359275" y="4264025"/>
            <a:ext cx="4448175" cy="665163"/>
          </a:xfrm>
          <a:prstGeom prst="rect">
            <a:avLst/>
          </a:prstGeom>
          <a:noFill/>
          <a:ln w="25400" algn="ctr">
            <a:noFill/>
            <a:miter lim="800000"/>
            <a:headEnd/>
            <a:tailEnd/>
          </a:ln>
        </p:spPr>
        <p:txBody>
          <a:bodyPr lIns="0" tIns="0" rIns="0" bIns="0">
            <a:spAutoFit/>
          </a:bodyPr>
          <a:lstStyle/>
          <a:p>
            <a:pPr>
              <a:lnSpc>
                <a:spcPct val="90000"/>
              </a:lnSpc>
              <a:spcBef>
                <a:spcPct val="50000"/>
              </a:spcBef>
              <a:buClr>
                <a:srgbClr val="005596"/>
              </a:buClr>
              <a:buFont typeface="Arial" charset="0"/>
              <a:buNone/>
            </a:pPr>
            <a:r>
              <a:rPr lang="en-US" b="1"/>
              <a:t>Convenient consumption, sometimes pay-as-you-go</a:t>
            </a:r>
            <a:endParaRPr lang="en-US" b="1">
              <a:solidFill>
                <a:srgbClr val="005596"/>
              </a:solidFill>
            </a:endParaRPr>
          </a:p>
        </p:txBody>
      </p:sp>
      <p:sp>
        <p:nvSpPr>
          <p:cNvPr id="16401" name="Freeform 2"/>
          <p:cNvSpPr>
            <a:spLocks/>
          </p:cNvSpPr>
          <p:nvPr/>
        </p:nvSpPr>
        <p:spPr bwMode="auto">
          <a:xfrm>
            <a:off x="7037388" y="4924425"/>
            <a:ext cx="1557337" cy="1000125"/>
          </a:xfrm>
          <a:custGeom>
            <a:avLst/>
            <a:gdLst>
              <a:gd name="T0" fmla="*/ 2147483647 w 377"/>
              <a:gd name="T1" fmla="*/ 2147483647 h 242"/>
              <a:gd name="T2" fmla="*/ 0 w 377"/>
              <a:gd name="T3" fmla="*/ 2147483647 h 242"/>
              <a:gd name="T4" fmla="*/ 2147483647 w 377"/>
              <a:gd name="T5" fmla="*/ 2147483647 h 242"/>
              <a:gd name="T6" fmla="*/ 2147483647 w 377"/>
              <a:gd name="T7" fmla="*/ 2147483647 h 242"/>
              <a:gd name="T8" fmla="*/ 2147483647 w 377"/>
              <a:gd name="T9" fmla="*/ 0 h 242"/>
              <a:gd name="T10" fmla="*/ 2147483647 w 377"/>
              <a:gd name="T11" fmla="*/ 2147483647 h 242"/>
              <a:gd name="T12" fmla="*/ 2147483647 w 377"/>
              <a:gd name="T13" fmla="*/ 2147483647 h 242"/>
              <a:gd name="T14" fmla="*/ 2147483647 w 377"/>
              <a:gd name="T15" fmla="*/ 2147483647 h 242"/>
              <a:gd name="T16" fmla="*/ 2147483647 w 377"/>
              <a:gd name="T17" fmla="*/ 2147483647 h 242"/>
              <a:gd name="T18" fmla="*/ 2147483647 w 377"/>
              <a:gd name="T19" fmla="*/ 2147483647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7"/>
              <a:gd name="T31" fmla="*/ 0 h 242"/>
              <a:gd name="T32" fmla="*/ 377 w 377"/>
              <a:gd name="T33" fmla="*/ 242 h 2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7" h="242">
                <a:moveTo>
                  <a:pt x="75" y="242"/>
                </a:moveTo>
                <a:cubicBezTo>
                  <a:pt x="34" y="242"/>
                  <a:pt x="0" y="208"/>
                  <a:pt x="0" y="166"/>
                </a:cubicBezTo>
                <a:cubicBezTo>
                  <a:pt x="0" y="125"/>
                  <a:pt x="34" y="91"/>
                  <a:pt x="75" y="91"/>
                </a:cubicBezTo>
                <a:cubicBezTo>
                  <a:pt x="80" y="91"/>
                  <a:pt x="86" y="91"/>
                  <a:pt x="91" y="92"/>
                </a:cubicBezTo>
                <a:cubicBezTo>
                  <a:pt x="94" y="41"/>
                  <a:pt x="137" y="0"/>
                  <a:pt x="189" y="0"/>
                </a:cubicBezTo>
                <a:cubicBezTo>
                  <a:pt x="240" y="0"/>
                  <a:pt x="283" y="41"/>
                  <a:pt x="286" y="92"/>
                </a:cubicBezTo>
                <a:cubicBezTo>
                  <a:pt x="291" y="91"/>
                  <a:pt x="297" y="91"/>
                  <a:pt x="302" y="91"/>
                </a:cubicBezTo>
                <a:cubicBezTo>
                  <a:pt x="343" y="91"/>
                  <a:pt x="377" y="125"/>
                  <a:pt x="377" y="166"/>
                </a:cubicBezTo>
                <a:cubicBezTo>
                  <a:pt x="377" y="208"/>
                  <a:pt x="343" y="242"/>
                  <a:pt x="302" y="242"/>
                </a:cubicBezTo>
                <a:cubicBezTo>
                  <a:pt x="302" y="242"/>
                  <a:pt x="75" y="242"/>
                  <a:pt x="75" y="242"/>
                </a:cubicBezTo>
                <a:close/>
              </a:path>
            </a:pathLst>
          </a:custGeom>
          <a:solidFill>
            <a:srgbClr val="60A5EA"/>
          </a:solidFill>
          <a:ln w="57150">
            <a:solidFill>
              <a:schemeClr val="bg1"/>
            </a:solidFill>
            <a:round/>
            <a:headEnd/>
            <a:tailEnd/>
          </a:ln>
        </p:spPr>
        <p:txBody>
          <a:bodyPr wrap="none" anchor="ctr"/>
          <a:lstStyle/>
          <a:p>
            <a:endParaRPr lang="en-US"/>
          </a:p>
        </p:txBody>
      </p:sp>
      <p:sp>
        <p:nvSpPr>
          <p:cNvPr id="16402" name="Freeform 3"/>
          <p:cNvSpPr>
            <a:spLocks/>
          </p:cNvSpPr>
          <p:nvPr/>
        </p:nvSpPr>
        <p:spPr bwMode="auto">
          <a:xfrm flipH="1">
            <a:off x="5762625" y="4924425"/>
            <a:ext cx="1557338" cy="1000125"/>
          </a:xfrm>
          <a:custGeom>
            <a:avLst/>
            <a:gdLst>
              <a:gd name="T0" fmla="*/ 2147483647 w 377"/>
              <a:gd name="T1" fmla="*/ 2147483647 h 242"/>
              <a:gd name="T2" fmla="*/ 0 w 377"/>
              <a:gd name="T3" fmla="*/ 2147483647 h 242"/>
              <a:gd name="T4" fmla="*/ 2147483647 w 377"/>
              <a:gd name="T5" fmla="*/ 2147483647 h 242"/>
              <a:gd name="T6" fmla="*/ 2147483647 w 377"/>
              <a:gd name="T7" fmla="*/ 2147483647 h 242"/>
              <a:gd name="T8" fmla="*/ 2147483647 w 377"/>
              <a:gd name="T9" fmla="*/ 0 h 242"/>
              <a:gd name="T10" fmla="*/ 2147483647 w 377"/>
              <a:gd name="T11" fmla="*/ 2147483647 h 242"/>
              <a:gd name="T12" fmla="*/ 2147483647 w 377"/>
              <a:gd name="T13" fmla="*/ 2147483647 h 242"/>
              <a:gd name="T14" fmla="*/ 2147483647 w 377"/>
              <a:gd name="T15" fmla="*/ 2147483647 h 242"/>
              <a:gd name="T16" fmla="*/ 2147483647 w 377"/>
              <a:gd name="T17" fmla="*/ 2147483647 h 242"/>
              <a:gd name="T18" fmla="*/ 2147483647 w 377"/>
              <a:gd name="T19" fmla="*/ 2147483647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7"/>
              <a:gd name="T31" fmla="*/ 0 h 242"/>
              <a:gd name="T32" fmla="*/ 377 w 377"/>
              <a:gd name="T33" fmla="*/ 242 h 2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7" h="242">
                <a:moveTo>
                  <a:pt x="75" y="242"/>
                </a:moveTo>
                <a:cubicBezTo>
                  <a:pt x="34" y="242"/>
                  <a:pt x="0" y="208"/>
                  <a:pt x="0" y="166"/>
                </a:cubicBezTo>
                <a:cubicBezTo>
                  <a:pt x="0" y="125"/>
                  <a:pt x="34" y="91"/>
                  <a:pt x="75" y="91"/>
                </a:cubicBezTo>
                <a:cubicBezTo>
                  <a:pt x="80" y="91"/>
                  <a:pt x="86" y="91"/>
                  <a:pt x="91" y="92"/>
                </a:cubicBezTo>
                <a:cubicBezTo>
                  <a:pt x="94" y="41"/>
                  <a:pt x="137" y="0"/>
                  <a:pt x="189" y="0"/>
                </a:cubicBezTo>
                <a:cubicBezTo>
                  <a:pt x="240" y="0"/>
                  <a:pt x="283" y="41"/>
                  <a:pt x="286" y="92"/>
                </a:cubicBezTo>
                <a:cubicBezTo>
                  <a:pt x="291" y="91"/>
                  <a:pt x="297" y="91"/>
                  <a:pt x="302" y="91"/>
                </a:cubicBezTo>
                <a:cubicBezTo>
                  <a:pt x="343" y="91"/>
                  <a:pt x="377" y="125"/>
                  <a:pt x="377" y="166"/>
                </a:cubicBezTo>
                <a:cubicBezTo>
                  <a:pt x="377" y="208"/>
                  <a:pt x="343" y="242"/>
                  <a:pt x="302" y="242"/>
                </a:cubicBezTo>
                <a:cubicBezTo>
                  <a:pt x="302" y="242"/>
                  <a:pt x="75" y="242"/>
                  <a:pt x="75" y="242"/>
                </a:cubicBezTo>
                <a:close/>
              </a:path>
            </a:pathLst>
          </a:custGeom>
          <a:solidFill>
            <a:srgbClr val="60A5EA"/>
          </a:solidFill>
          <a:ln w="57150">
            <a:solidFill>
              <a:schemeClr val="bg1"/>
            </a:solidFill>
            <a:round/>
            <a:headEnd/>
            <a:tailEnd/>
          </a:ln>
        </p:spPr>
        <p:txBody>
          <a:bodyPr wrap="none" anchor="ctr"/>
          <a:lstStyle/>
          <a:p>
            <a:endParaRPr lang="en-US"/>
          </a:p>
        </p:txBody>
      </p:sp>
      <p:sp>
        <p:nvSpPr>
          <p:cNvPr id="16403" name="Freeform 4"/>
          <p:cNvSpPr>
            <a:spLocks/>
          </p:cNvSpPr>
          <p:nvPr/>
        </p:nvSpPr>
        <p:spPr bwMode="auto">
          <a:xfrm>
            <a:off x="6029325" y="5238750"/>
            <a:ext cx="2298700" cy="1476375"/>
          </a:xfrm>
          <a:custGeom>
            <a:avLst/>
            <a:gdLst>
              <a:gd name="T0" fmla="*/ 2147483647 w 377"/>
              <a:gd name="T1" fmla="*/ 2147483647 h 242"/>
              <a:gd name="T2" fmla="*/ 0 w 377"/>
              <a:gd name="T3" fmla="*/ 2147483647 h 242"/>
              <a:gd name="T4" fmla="*/ 2147483647 w 377"/>
              <a:gd name="T5" fmla="*/ 2147483647 h 242"/>
              <a:gd name="T6" fmla="*/ 2147483647 w 377"/>
              <a:gd name="T7" fmla="*/ 2147483647 h 242"/>
              <a:gd name="T8" fmla="*/ 2147483647 w 377"/>
              <a:gd name="T9" fmla="*/ 0 h 242"/>
              <a:gd name="T10" fmla="*/ 2147483647 w 377"/>
              <a:gd name="T11" fmla="*/ 2147483647 h 242"/>
              <a:gd name="T12" fmla="*/ 2147483647 w 377"/>
              <a:gd name="T13" fmla="*/ 2147483647 h 242"/>
              <a:gd name="T14" fmla="*/ 2147483647 w 377"/>
              <a:gd name="T15" fmla="*/ 2147483647 h 242"/>
              <a:gd name="T16" fmla="*/ 2147483647 w 377"/>
              <a:gd name="T17" fmla="*/ 2147483647 h 242"/>
              <a:gd name="T18" fmla="*/ 2147483647 w 377"/>
              <a:gd name="T19" fmla="*/ 2147483647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7"/>
              <a:gd name="T31" fmla="*/ 0 h 242"/>
              <a:gd name="T32" fmla="*/ 377 w 377"/>
              <a:gd name="T33" fmla="*/ 242 h 2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7" h="242">
                <a:moveTo>
                  <a:pt x="75" y="242"/>
                </a:moveTo>
                <a:cubicBezTo>
                  <a:pt x="34" y="242"/>
                  <a:pt x="0" y="208"/>
                  <a:pt x="0" y="166"/>
                </a:cubicBezTo>
                <a:cubicBezTo>
                  <a:pt x="0" y="125"/>
                  <a:pt x="34" y="91"/>
                  <a:pt x="75" y="91"/>
                </a:cubicBezTo>
                <a:cubicBezTo>
                  <a:pt x="80" y="91"/>
                  <a:pt x="86" y="91"/>
                  <a:pt x="91" y="92"/>
                </a:cubicBezTo>
                <a:cubicBezTo>
                  <a:pt x="94" y="41"/>
                  <a:pt x="137" y="0"/>
                  <a:pt x="189" y="0"/>
                </a:cubicBezTo>
                <a:cubicBezTo>
                  <a:pt x="240" y="0"/>
                  <a:pt x="283" y="41"/>
                  <a:pt x="286" y="92"/>
                </a:cubicBezTo>
                <a:cubicBezTo>
                  <a:pt x="291" y="91"/>
                  <a:pt x="297" y="91"/>
                  <a:pt x="302" y="91"/>
                </a:cubicBezTo>
                <a:cubicBezTo>
                  <a:pt x="343" y="91"/>
                  <a:pt x="377" y="125"/>
                  <a:pt x="377" y="166"/>
                </a:cubicBezTo>
                <a:cubicBezTo>
                  <a:pt x="377" y="208"/>
                  <a:pt x="343" y="242"/>
                  <a:pt x="302" y="242"/>
                </a:cubicBezTo>
                <a:cubicBezTo>
                  <a:pt x="302" y="242"/>
                  <a:pt x="75" y="242"/>
                  <a:pt x="75" y="242"/>
                </a:cubicBezTo>
                <a:close/>
              </a:path>
            </a:pathLst>
          </a:custGeom>
          <a:solidFill>
            <a:srgbClr val="1C77D2"/>
          </a:solidFill>
          <a:ln w="76200">
            <a:solidFill>
              <a:schemeClr val="bg1"/>
            </a:solidFill>
            <a:round/>
            <a:headEnd/>
            <a:tailEnd/>
          </a:ln>
        </p:spPr>
        <p:txBody>
          <a:bodyPr wrap="none" anchor="ctr"/>
          <a:lstStyle/>
          <a:p>
            <a:endParaRPr lang="en-US"/>
          </a:p>
        </p:txBody>
      </p:sp>
      <p:sp>
        <p:nvSpPr>
          <p:cNvPr id="16404" name="Rectangle 24"/>
          <p:cNvSpPr>
            <a:spLocks noChangeArrowheads="1"/>
          </p:cNvSpPr>
          <p:nvPr/>
        </p:nvSpPr>
        <p:spPr bwMode="auto">
          <a:xfrm>
            <a:off x="6575425" y="5910263"/>
            <a:ext cx="1206500" cy="466725"/>
          </a:xfrm>
          <a:prstGeom prst="rect">
            <a:avLst/>
          </a:prstGeom>
          <a:noFill/>
          <a:ln w="9525" algn="ctr">
            <a:noFill/>
            <a:miter lim="800000"/>
            <a:headEnd/>
            <a:tailEnd/>
          </a:ln>
        </p:spPr>
        <p:txBody>
          <a:bodyPr wrap="none" lIns="0" tIns="0" rIns="0" bIns="0">
            <a:spAutoFit/>
          </a:bodyPr>
          <a:lstStyle/>
          <a:p>
            <a:pPr algn="ctr">
              <a:lnSpc>
                <a:spcPct val="85000"/>
              </a:lnSpc>
            </a:pPr>
            <a:r>
              <a:rPr lang="en-US" b="1">
                <a:solidFill>
                  <a:srgbClr val="FFFFFF"/>
                </a:solidFill>
              </a:rPr>
              <a:t>Cloud</a:t>
            </a:r>
            <a:br>
              <a:rPr lang="en-US" b="1">
                <a:solidFill>
                  <a:srgbClr val="FFFFFF"/>
                </a:solidFill>
              </a:rPr>
            </a:br>
            <a:r>
              <a:rPr lang="en-US" b="1">
                <a:solidFill>
                  <a:srgbClr val="FFFFFF"/>
                </a:solidFill>
              </a:rPr>
              <a:t>Computing</a:t>
            </a:r>
          </a:p>
        </p:txBody>
      </p:sp>
      <p:grpSp>
        <p:nvGrpSpPr>
          <p:cNvPr id="5" name="Group 16"/>
          <p:cNvGrpSpPr>
            <a:grpSpLocks/>
          </p:cNvGrpSpPr>
          <p:nvPr/>
        </p:nvGrpSpPr>
        <p:grpSpPr bwMode="auto">
          <a:xfrm>
            <a:off x="1381125" y="5078413"/>
            <a:ext cx="1169988" cy="1774825"/>
            <a:chOff x="870" y="2736"/>
            <a:chExt cx="737" cy="1118"/>
          </a:xfrm>
        </p:grpSpPr>
        <p:sp>
          <p:nvSpPr>
            <p:cNvPr id="16409" name="Freeform 5"/>
            <p:cNvSpPr>
              <a:spLocks/>
            </p:cNvSpPr>
            <p:nvPr/>
          </p:nvSpPr>
          <p:spPr bwMode="auto">
            <a:xfrm>
              <a:off x="870" y="2736"/>
              <a:ext cx="737" cy="1118"/>
            </a:xfrm>
            <a:custGeom>
              <a:avLst/>
              <a:gdLst>
                <a:gd name="T0" fmla="*/ 2 w 1375"/>
                <a:gd name="T1" fmla="*/ 0 h 2088"/>
                <a:gd name="T2" fmla="*/ 1 w 1375"/>
                <a:gd name="T3" fmla="*/ 1 h 2088"/>
                <a:gd name="T4" fmla="*/ 0 w 1375"/>
                <a:gd name="T5" fmla="*/ 3 h 2088"/>
                <a:gd name="T6" fmla="*/ 2 w 1375"/>
                <a:gd name="T7" fmla="*/ 4 h 2088"/>
                <a:gd name="T8" fmla="*/ 3 w 1375"/>
                <a:gd name="T9" fmla="*/ 3 h 2088"/>
                <a:gd name="T10" fmla="*/ 3 w 1375"/>
                <a:gd name="T11" fmla="*/ 1 h 2088"/>
                <a:gd name="T12" fmla="*/ 2 w 1375"/>
                <a:gd name="T13" fmla="*/ 0 h 2088"/>
                <a:gd name="T14" fmla="*/ 0 60000 65536"/>
                <a:gd name="T15" fmla="*/ 0 60000 65536"/>
                <a:gd name="T16" fmla="*/ 0 60000 65536"/>
                <a:gd name="T17" fmla="*/ 0 60000 65536"/>
                <a:gd name="T18" fmla="*/ 0 60000 65536"/>
                <a:gd name="T19" fmla="*/ 0 60000 65536"/>
                <a:gd name="T20" fmla="*/ 0 60000 65536"/>
                <a:gd name="T21" fmla="*/ 0 w 1375"/>
                <a:gd name="T22" fmla="*/ 0 h 2088"/>
                <a:gd name="T23" fmla="*/ 1375 w 1375"/>
                <a:gd name="T24" fmla="*/ 2088 h 20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75" h="2088">
                  <a:moveTo>
                    <a:pt x="687" y="0"/>
                  </a:moveTo>
                  <a:lnTo>
                    <a:pt x="4" y="397"/>
                  </a:lnTo>
                  <a:lnTo>
                    <a:pt x="0" y="1691"/>
                  </a:lnTo>
                  <a:lnTo>
                    <a:pt x="687" y="2088"/>
                  </a:lnTo>
                  <a:lnTo>
                    <a:pt x="1370" y="1691"/>
                  </a:lnTo>
                  <a:lnTo>
                    <a:pt x="1375" y="397"/>
                  </a:lnTo>
                  <a:lnTo>
                    <a:pt x="687" y="0"/>
                  </a:lnTo>
                  <a:close/>
                </a:path>
              </a:pathLst>
            </a:custGeom>
            <a:solidFill>
              <a:srgbClr val="B6BABB"/>
            </a:solidFill>
            <a:ln w="9525">
              <a:noFill/>
              <a:round/>
              <a:headEnd/>
              <a:tailEnd/>
            </a:ln>
          </p:spPr>
          <p:txBody>
            <a:bodyPr/>
            <a:lstStyle/>
            <a:p>
              <a:endParaRPr lang="en-US"/>
            </a:p>
          </p:txBody>
        </p:sp>
        <p:sp>
          <p:nvSpPr>
            <p:cNvPr id="16410" name="Freeform 6"/>
            <p:cNvSpPr>
              <a:spLocks/>
            </p:cNvSpPr>
            <p:nvPr/>
          </p:nvSpPr>
          <p:spPr bwMode="auto">
            <a:xfrm>
              <a:off x="920" y="2776"/>
              <a:ext cx="638" cy="404"/>
            </a:xfrm>
            <a:custGeom>
              <a:avLst/>
              <a:gdLst>
                <a:gd name="T0" fmla="*/ 2 w 1273"/>
                <a:gd name="T1" fmla="*/ 1 h 737"/>
                <a:gd name="T2" fmla="*/ 1 w 1273"/>
                <a:gd name="T3" fmla="*/ 2 h 737"/>
                <a:gd name="T4" fmla="*/ 0 w 1273"/>
                <a:gd name="T5" fmla="*/ 1 h 737"/>
                <a:gd name="T6" fmla="*/ 1 w 1273"/>
                <a:gd name="T7" fmla="*/ 0 h 737"/>
                <a:gd name="T8" fmla="*/ 2 w 1273"/>
                <a:gd name="T9" fmla="*/ 1 h 737"/>
                <a:gd name="T10" fmla="*/ 0 60000 65536"/>
                <a:gd name="T11" fmla="*/ 0 60000 65536"/>
                <a:gd name="T12" fmla="*/ 0 60000 65536"/>
                <a:gd name="T13" fmla="*/ 0 60000 65536"/>
                <a:gd name="T14" fmla="*/ 0 60000 65536"/>
                <a:gd name="T15" fmla="*/ 0 w 1273"/>
                <a:gd name="T16" fmla="*/ 0 h 737"/>
                <a:gd name="T17" fmla="*/ 1273 w 1273"/>
                <a:gd name="T18" fmla="*/ 737 h 737"/>
              </a:gdLst>
              <a:ahLst/>
              <a:cxnLst>
                <a:cxn ang="T10">
                  <a:pos x="T0" y="T1"/>
                </a:cxn>
                <a:cxn ang="T11">
                  <a:pos x="T2" y="T3"/>
                </a:cxn>
                <a:cxn ang="T12">
                  <a:pos x="T4" y="T5"/>
                </a:cxn>
                <a:cxn ang="T13">
                  <a:pos x="T6" y="T7"/>
                </a:cxn>
                <a:cxn ang="T14">
                  <a:pos x="T8" y="T9"/>
                </a:cxn>
              </a:cxnLst>
              <a:rect l="T15" t="T16" r="T17" b="T18"/>
              <a:pathLst>
                <a:path w="1273" h="737">
                  <a:moveTo>
                    <a:pt x="1273" y="369"/>
                  </a:moveTo>
                  <a:lnTo>
                    <a:pt x="638" y="737"/>
                  </a:lnTo>
                  <a:lnTo>
                    <a:pt x="0" y="369"/>
                  </a:lnTo>
                  <a:lnTo>
                    <a:pt x="635" y="0"/>
                  </a:lnTo>
                  <a:lnTo>
                    <a:pt x="1273" y="369"/>
                  </a:lnTo>
                  <a:close/>
                </a:path>
              </a:pathLst>
            </a:custGeom>
            <a:solidFill>
              <a:srgbClr val="D4D7DC"/>
            </a:solidFill>
            <a:ln w="9525">
              <a:noFill/>
              <a:round/>
              <a:headEnd/>
              <a:tailEnd/>
            </a:ln>
          </p:spPr>
          <p:txBody>
            <a:bodyPr/>
            <a:lstStyle/>
            <a:p>
              <a:endParaRPr lang="en-US"/>
            </a:p>
          </p:txBody>
        </p:sp>
        <p:sp>
          <p:nvSpPr>
            <p:cNvPr id="16411" name="Rectangle 7"/>
            <p:cNvSpPr>
              <a:spLocks noChangeArrowheads="1"/>
            </p:cNvSpPr>
            <p:nvPr/>
          </p:nvSpPr>
          <p:spPr bwMode="auto">
            <a:xfrm>
              <a:off x="871" y="3302"/>
              <a:ext cx="736" cy="352"/>
            </a:xfrm>
            <a:prstGeom prst="rect">
              <a:avLst/>
            </a:prstGeom>
            <a:noFill/>
            <a:ln w="9525" algn="ctr">
              <a:noFill/>
              <a:miter lim="800000"/>
              <a:headEnd/>
              <a:tailEnd/>
            </a:ln>
          </p:spPr>
          <p:txBody>
            <a:bodyPr>
              <a:spAutoFit/>
            </a:bodyPr>
            <a:lstStyle/>
            <a:p>
              <a:pPr algn="ctr">
                <a:lnSpc>
                  <a:spcPct val="85000"/>
                </a:lnSpc>
              </a:pPr>
              <a:r>
                <a:rPr lang="en-US" b="1">
                  <a:solidFill>
                    <a:srgbClr val="000000"/>
                  </a:solidFill>
                </a:rPr>
                <a:t>Data </a:t>
              </a:r>
              <a:br>
                <a:rPr lang="en-US" b="1">
                  <a:solidFill>
                    <a:srgbClr val="000000"/>
                  </a:solidFill>
                </a:rPr>
              </a:br>
              <a:r>
                <a:rPr lang="en-US" b="1">
                  <a:solidFill>
                    <a:srgbClr val="000000"/>
                  </a:solidFill>
                </a:rPr>
                <a:t>Center</a:t>
              </a:r>
            </a:p>
          </p:txBody>
        </p:sp>
      </p:grpSp>
      <p:sp>
        <p:nvSpPr>
          <p:cNvPr id="25" name="Right Arrow 24"/>
          <p:cNvSpPr/>
          <p:nvPr/>
        </p:nvSpPr>
        <p:spPr>
          <a:xfrm>
            <a:off x="3086100" y="5795963"/>
            <a:ext cx="2420938" cy="612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p>
        </p:txBody>
      </p:sp>
      <p:sp>
        <p:nvSpPr>
          <p:cNvPr id="16407" name="Title 2"/>
          <p:cNvSpPr>
            <a:spLocks/>
          </p:cNvSpPr>
          <p:nvPr/>
        </p:nvSpPr>
        <p:spPr bwMode="auto">
          <a:xfrm>
            <a:off x="160338" y="2344738"/>
            <a:ext cx="7489825" cy="331787"/>
          </a:xfrm>
          <a:prstGeom prst="rect">
            <a:avLst/>
          </a:prstGeom>
          <a:noFill/>
          <a:ln w="25400" algn="ctr">
            <a:noFill/>
            <a:miter lim="800000"/>
            <a:headEnd/>
            <a:tailEnd/>
          </a:ln>
        </p:spPr>
        <p:txBody>
          <a:bodyPr lIns="0" tIns="0" rIns="0" bIns="0">
            <a:spAutoFit/>
          </a:bodyPr>
          <a:lstStyle/>
          <a:p>
            <a:pPr defTabSz="457200">
              <a:lnSpc>
                <a:spcPct val="90000"/>
              </a:lnSpc>
            </a:pPr>
            <a:r>
              <a:rPr lang="en-US" b="1">
                <a:solidFill>
                  <a:schemeClr val="tx2"/>
                </a:solidFill>
              </a:rPr>
              <a:t>Customers Will Realize Unparalleled Savings</a:t>
            </a:r>
          </a:p>
        </p:txBody>
      </p:sp>
      <p:sp>
        <p:nvSpPr>
          <p:cNvPr id="16408" name="Title 2"/>
          <p:cNvSpPr>
            <a:spLocks noGrp="1"/>
          </p:cNvSpPr>
          <p:nvPr>
            <p:ph type="title"/>
          </p:nvPr>
        </p:nvSpPr>
        <p:spPr bwMode="auto">
          <a:xfrm>
            <a:off x="4763" y="332656"/>
            <a:ext cx="8743701" cy="1380257"/>
          </a:xfrm>
          <a:prstGeom prst="rect">
            <a:avLst/>
          </a:prstGeom>
          <a:noFill/>
          <a:ln>
            <a:miter lim="800000"/>
            <a:headEnd/>
            <a:tailEnd/>
          </a:ln>
        </p:spPr>
        <p:txBody>
          <a:bodyPr>
            <a:normAutofit fontScale="90000"/>
          </a:bodyPr>
          <a:lstStyle/>
          <a:p>
            <a:pPr eaLnBrk="1" hangingPunct="1"/>
            <a:r>
              <a:rPr lang="en-US" i="1" dirty="0" smtClean="0">
                <a:solidFill>
                  <a:schemeClr val="accent2"/>
                </a:solidFill>
              </a:rPr>
              <a:t>What’s the Promise of Cloud Computing?</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3"/>
          <p:cNvSpPr>
            <a:spLocks noChangeArrowheads="1"/>
          </p:cNvSpPr>
          <p:nvPr/>
        </p:nvSpPr>
        <p:spPr bwMode="auto">
          <a:xfrm rot="5400000" flipV="1">
            <a:off x="4777582" y="1797844"/>
            <a:ext cx="4171950" cy="4560887"/>
          </a:xfrm>
          <a:prstGeom prst="rect">
            <a:avLst/>
          </a:prstGeom>
          <a:gradFill rotWithShape="1">
            <a:gsLst>
              <a:gs pos="0">
                <a:srgbClr val="000000">
                  <a:alpha val="35001"/>
                </a:srgbClr>
              </a:gs>
              <a:gs pos="100000">
                <a:srgbClr val="000000">
                  <a:alpha val="0"/>
                </a:srgbClr>
              </a:gs>
            </a:gsLst>
            <a:lin ang="0" scaled="1"/>
          </a:gradFill>
          <a:ln w="9525">
            <a:noFill/>
            <a:miter lim="800000"/>
            <a:headEnd/>
            <a:tailEnd/>
          </a:ln>
        </p:spPr>
        <p:txBody>
          <a:bodyPr wrap="none" lIns="73017" tIns="36507" rIns="73017" bIns="36507" anchor="ctr"/>
          <a:lstStyle/>
          <a:p>
            <a:pPr algn="ctr"/>
            <a:endParaRPr lang="en-US" sz="1400" b="1">
              <a:solidFill>
                <a:srgbClr val="000000"/>
              </a:solidFill>
            </a:endParaRPr>
          </a:p>
        </p:txBody>
      </p:sp>
      <p:sp>
        <p:nvSpPr>
          <p:cNvPr id="17411" name="TextBox 72"/>
          <p:cNvSpPr txBox="1">
            <a:spLocks noChangeArrowheads="1"/>
          </p:cNvSpPr>
          <p:nvPr/>
        </p:nvSpPr>
        <p:spPr bwMode="auto">
          <a:xfrm>
            <a:off x="4686300" y="2054225"/>
            <a:ext cx="2009775" cy="338138"/>
          </a:xfrm>
          <a:prstGeom prst="rect">
            <a:avLst/>
          </a:prstGeom>
          <a:noFill/>
          <a:ln w="9525">
            <a:noFill/>
            <a:miter lim="800000"/>
            <a:headEnd/>
            <a:tailEnd/>
          </a:ln>
        </p:spPr>
        <p:txBody>
          <a:bodyPr wrap="none" lIns="91431" tIns="45716" rIns="91431" bIns="45716">
            <a:spAutoFit/>
          </a:bodyPr>
          <a:lstStyle/>
          <a:p>
            <a:r>
              <a:rPr lang="en-US" sz="1600" b="1"/>
              <a:t>Solution Packages</a:t>
            </a:r>
          </a:p>
        </p:txBody>
      </p:sp>
      <p:sp>
        <p:nvSpPr>
          <p:cNvPr id="17412" name="AutoShape 2"/>
          <p:cNvSpPr>
            <a:spLocks noChangeArrowheads="1"/>
          </p:cNvSpPr>
          <p:nvPr/>
        </p:nvSpPr>
        <p:spPr bwMode="auto">
          <a:xfrm rot="3547732">
            <a:off x="5890419" y="3567906"/>
            <a:ext cx="498475" cy="2112963"/>
          </a:xfrm>
          <a:prstGeom prst="triangle">
            <a:avLst>
              <a:gd name="adj" fmla="val 50000"/>
            </a:avLst>
          </a:prstGeom>
          <a:gradFill rotWithShape="1">
            <a:gsLst>
              <a:gs pos="0">
                <a:srgbClr val="000000">
                  <a:alpha val="0"/>
                </a:srgbClr>
              </a:gs>
              <a:gs pos="100000">
                <a:srgbClr val="000000">
                  <a:alpha val="35001"/>
                </a:srgbClr>
              </a:gs>
            </a:gsLst>
            <a:lin ang="5400000" scaled="1"/>
          </a:gradFill>
          <a:ln w="9525">
            <a:noFill/>
            <a:miter lim="800000"/>
            <a:headEnd/>
            <a:tailEnd/>
          </a:ln>
        </p:spPr>
        <p:txBody>
          <a:bodyPr wrap="none" lIns="73017" tIns="36507" rIns="73017" bIns="36507" anchor="ctr"/>
          <a:lstStyle/>
          <a:p>
            <a:pPr algn="ctr"/>
            <a:endParaRPr lang="en-US" sz="1400" b="1">
              <a:solidFill>
                <a:srgbClr val="000000"/>
              </a:solidFill>
            </a:endParaRPr>
          </a:p>
        </p:txBody>
      </p:sp>
      <p:sp>
        <p:nvSpPr>
          <p:cNvPr id="17413" name="AutoShape 3"/>
          <p:cNvSpPr>
            <a:spLocks noChangeArrowheads="1"/>
          </p:cNvSpPr>
          <p:nvPr/>
        </p:nvSpPr>
        <p:spPr bwMode="auto">
          <a:xfrm rot="5400000">
            <a:off x="5996781" y="3232945"/>
            <a:ext cx="498475" cy="2112962"/>
          </a:xfrm>
          <a:prstGeom prst="triangle">
            <a:avLst>
              <a:gd name="adj" fmla="val 50000"/>
            </a:avLst>
          </a:prstGeom>
          <a:gradFill rotWithShape="1">
            <a:gsLst>
              <a:gs pos="0">
                <a:srgbClr val="000000">
                  <a:alpha val="0"/>
                </a:srgbClr>
              </a:gs>
              <a:gs pos="100000">
                <a:srgbClr val="000000">
                  <a:alpha val="35001"/>
                </a:srgbClr>
              </a:gs>
            </a:gsLst>
            <a:lin ang="5400000" scaled="1"/>
          </a:gradFill>
          <a:ln w="9525">
            <a:noFill/>
            <a:miter lim="800000"/>
            <a:headEnd/>
            <a:tailEnd/>
          </a:ln>
        </p:spPr>
        <p:txBody>
          <a:bodyPr wrap="none" lIns="73017" tIns="36507" rIns="73017" bIns="36507" anchor="ctr"/>
          <a:lstStyle/>
          <a:p>
            <a:pPr algn="ctr"/>
            <a:endParaRPr lang="en-US" sz="1400" b="1">
              <a:solidFill>
                <a:srgbClr val="000000"/>
              </a:solidFill>
            </a:endParaRPr>
          </a:p>
        </p:txBody>
      </p:sp>
      <p:sp>
        <p:nvSpPr>
          <p:cNvPr id="17414" name="AutoShape 4"/>
          <p:cNvSpPr>
            <a:spLocks noChangeArrowheads="1"/>
          </p:cNvSpPr>
          <p:nvPr/>
        </p:nvSpPr>
        <p:spPr bwMode="auto">
          <a:xfrm rot="7030920">
            <a:off x="5920581" y="2824957"/>
            <a:ext cx="460375" cy="2112962"/>
          </a:xfrm>
          <a:prstGeom prst="triangle">
            <a:avLst>
              <a:gd name="adj" fmla="val 50000"/>
            </a:avLst>
          </a:prstGeom>
          <a:gradFill rotWithShape="1">
            <a:gsLst>
              <a:gs pos="0">
                <a:srgbClr val="000000">
                  <a:alpha val="0"/>
                </a:srgbClr>
              </a:gs>
              <a:gs pos="100000">
                <a:srgbClr val="000000">
                  <a:alpha val="35001"/>
                </a:srgbClr>
              </a:gs>
            </a:gsLst>
            <a:lin ang="5400000" scaled="1"/>
          </a:gradFill>
          <a:ln w="9525">
            <a:noFill/>
            <a:miter lim="800000"/>
            <a:headEnd/>
            <a:tailEnd/>
          </a:ln>
        </p:spPr>
        <p:txBody>
          <a:bodyPr wrap="none" lIns="73017" tIns="36507" rIns="73017" bIns="36507" anchor="ctr"/>
          <a:lstStyle/>
          <a:p>
            <a:pPr algn="ctr"/>
            <a:endParaRPr lang="en-US" sz="1400" b="1">
              <a:solidFill>
                <a:srgbClr val="000000"/>
              </a:solidFill>
            </a:endParaRPr>
          </a:p>
        </p:txBody>
      </p:sp>
      <p:sp>
        <p:nvSpPr>
          <p:cNvPr id="17440" name="Title 152"/>
          <p:cNvSpPr>
            <a:spLocks noGrp="1"/>
          </p:cNvSpPr>
          <p:nvPr>
            <p:ph type="title"/>
          </p:nvPr>
        </p:nvSpPr>
        <p:spPr bwMode="auto">
          <a:xfrm>
            <a:off x="6350" y="1187450"/>
            <a:ext cx="9137650" cy="514350"/>
          </a:xfrm>
          <a:prstGeom prst="rect">
            <a:avLst/>
          </a:prstGeom>
          <a:noFill/>
          <a:ln>
            <a:miter lim="800000"/>
            <a:headEnd/>
            <a:tailEnd/>
          </a:ln>
        </p:spPr>
        <p:txBody>
          <a:bodyPr>
            <a:normAutofit fontScale="90000"/>
          </a:bodyPr>
          <a:lstStyle/>
          <a:p>
            <a:pPr eaLnBrk="1" hangingPunct="1"/>
            <a:r>
              <a:rPr lang="en-US" i="1" smtClean="0">
                <a:solidFill>
                  <a:schemeClr val="accent2"/>
                </a:solidFill>
              </a:rPr>
              <a:t>Converged Infrastructure:  A New Way to Deliver IT</a:t>
            </a:r>
          </a:p>
        </p:txBody>
      </p:sp>
      <p:sp>
        <p:nvSpPr>
          <p:cNvPr id="17415" name="Content Placeholder 67"/>
          <p:cNvSpPr>
            <a:spLocks noGrp="1"/>
          </p:cNvSpPr>
          <p:nvPr>
            <p:ph idx="1"/>
          </p:nvPr>
        </p:nvSpPr>
        <p:spPr bwMode="auto">
          <a:xfrm>
            <a:off x="0" y="2319338"/>
            <a:ext cx="4622800" cy="3333750"/>
          </a:xfrm>
          <a:prstGeom prst="rect">
            <a:avLst/>
          </a:prstGeom>
          <a:noFill/>
          <a:ln>
            <a:miter lim="800000"/>
            <a:headEnd/>
            <a:tailEnd/>
          </a:ln>
        </p:spPr>
        <p:txBody>
          <a:bodyPr>
            <a:normAutofit/>
          </a:bodyPr>
          <a:lstStyle/>
          <a:p>
            <a:pPr eaLnBrk="1" hangingPunct="1"/>
            <a:r>
              <a:rPr lang="en-US" sz="2000" smtClean="0"/>
              <a:t>Rapid deployment model of virtualized infrastructure</a:t>
            </a:r>
          </a:p>
          <a:p>
            <a:pPr eaLnBrk="1" hangingPunct="1"/>
            <a:r>
              <a:rPr lang="en-US" sz="2000" smtClean="0"/>
              <a:t>Preintegrated and validated solutions reduce total cost of ownership (TCO) </a:t>
            </a:r>
          </a:p>
          <a:p>
            <a:pPr eaLnBrk="1" hangingPunct="1"/>
            <a:r>
              <a:rPr lang="en-US" sz="2000" smtClean="0"/>
              <a:t>Service level driven through predictable performance and operational characteristics</a:t>
            </a:r>
          </a:p>
          <a:p>
            <a:pPr eaLnBrk="1" hangingPunct="1"/>
            <a:r>
              <a:rPr lang="en-US" sz="2000" smtClean="0"/>
              <a:t>Improved compliance/security and reduced risk</a:t>
            </a:r>
            <a:endParaRPr lang="en-US" smtClean="0"/>
          </a:p>
        </p:txBody>
      </p:sp>
      <p:sp>
        <p:nvSpPr>
          <p:cNvPr id="17416" name="Rectangle 6"/>
          <p:cNvSpPr>
            <a:spLocks noChangeAspect="1" noChangeArrowheads="1"/>
          </p:cNvSpPr>
          <p:nvPr/>
        </p:nvSpPr>
        <p:spPr bwMode="auto">
          <a:xfrm>
            <a:off x="4840288" y="2903538"/>
            <a:ext cx="669925" cy="288925"/>
          </a:xfrm>
          <a:prstGeom prst="rect">
            <a:avLst/>
          </a:prstGeom>
          <a:noFill/>
          <a:ln w="9525">
            <a:noFill/>
            <a:miter lim="800000"/>
            <a:headEnd/>
            <a:tailEnd/>
          </a:ln>
        </p:spPr>
        <p:txBody>
          <a:bodyPr wrap="none" lIns="82116" tIns="41057" rIns="82116" bIns="41057"/>
          <a:lstStyle/>
          <a:p>
            <a:pPr algn="ctr" defTabSz="812800">
              <a:lnSpc>
                <a:spcPct val="90000"/>
              </a:lnSpc>
            </a:pPr>
            <a:r>
              <a:rPr lang="en-US" sz="1200" b="1"/>
              <a:t>Rich APIs</a:t>
            </a:r>
          </a:p>
        </p:txBody>
      </p:sp>
      <p:sp>
        <p:nvSpPr>
          <p:cNvPr id="17417" name="Rectangle 7"/>
          <p:cNvSpPr>
            <a:spLocks noChangeAspect="1" noChangeArrowheads="1"/>
          </p:cNvSpPr>
          <p:nvPr/>
        </p:nvSpPr>
        <p:spPr bwMode="auto">
          <a:xfrm>
            <a:off x="4906963" y="4716463"/>
            <a:ext cx="536575" cy="171450"/>
          </a:xfrm>
          <a:prstGeom prst="rect">
            <a:avLst/>
          </a:prstGeom>
          <a:noFill/>
          <a:ln w="9525">
            <a:noFill/>
            <a:miter lim="800000"/>
            <a:headEnd/>
            <a:tailEnd/>
          </a:ln>
        </p:spPr>
        <p:txBody>
          <a:bodyPr wrap="none" lIns="82116" tIns="41057" rIns="82116" bIns="41057"/>
          <a:lstStyle/>
          <a:p>
            <a:pPr algn="ctr" defTabSz="812800">
              <a:lnSpc>
                <a:spcPct val="90000"/>
              </a:lnSpc>
            </a:pPr>
            <a:r>
              <a:rPr lang="en-US" sz="1200" b="1"/>
              <a:t>Security</a:t>
            </a:r>
          </a:p>
        </p:txBody>
      </p:sp>
      <p:grpSp>
        <p:nvGrpSpPr>
          <p:cNvPr id="2" name="Group 8"/>
          <p:cNvGrpSpPr>
            <a:grpSpLocks noChangeAspect="1"/>
          </p:cNvGrpSpPr>
          <p:nvPr/>
        </p:nvGrpSpPr>
        <p:grpSpPr bwMode="auto">
          <a:xfrm>
            <a:off x="4929188" y="4945063"/>
            <a:ext cx="492125" cy="490537"/>
            <a:chOff x="4601" y="630"/>
            <a:chExt cx="888" cy="888"/>
          </a:xfrm>
        </p:grpSpPr>
        <p:sp>
          <p:nvSpPr>
            <p:cNvPr id="17469" name="Oval 9"/>
            <p:cNvSpPr>
              <a:spLocks noChangeAspect="1" noChangeArrowheads="1"/>
            </p:cNvSpPr>
            <p:nvPr/>
          </p:nvSpPr>
          <p:spPr bwMode="auto">
            <a:xfrm>
              <a:off x="4601" y="630"/>
              <a:ext cx="888" cy="888"/>
            </a:xfrm>
            <a:prstGeom prst="ellipse">
              <a:avLst/>
            </a:prstGeom>
            <a:gradFill rotWithShape="1">
              <a:gsLst>
                <a:gs pos="0">
                  <a:srgbClr val="18181A"/>
                </a:gs>
                <a:gs pos="100000">
                  <a:srgbClr val="343438"/>
                </a:gs>
              </a:gsLst>
              <a:lin ang="5400000" scaled="1"/>
            </a:gradFill>
            <a:ln w="25400">
              <a:solidFill>
                <a:srgbClr val="C0C0C0"/>
              </a:solidFill>
              <a:round/>
              <a:headEnd/>
              <a:tailEnd/>
            </a:ln>
          </p:spPr>
          <p:txBody>
            <a:bodyPr wrap="none" lIns="73025" tIns="36511" rIns="73025" bIns="36511" anchor="ctr"/>
            <a:lstStyle/>
            <a:p>
              <a:pPr algn="ctr">
                <a:spcBef>
                  <a:spcPct val="50000"/>
                </a:spcBef>
              </a:pPr>
              <a:endParaRPr lang="en-US" sz="1400" b="1">
                <a:solidFill>
                  <a:srgbClr val="5F5F65"/>
                </a:solidFill>
              </a:endParaRPr>
            </a:p>
          </p:txBody>
        </p:sp>
        <p:sp>
          <p:nvSpPr>
            <p:cNvPr id="17470" name="Oval 10"/>
            <p:cNvSpPr>
              <a:spLocks noChangeAspect="1" noChangeArrowheads="1"/>
            </p:cNvSpPr>
            <p:nvPr/>
          </p:nvSpPr>
          <p:spPr bwMode="auto">
            <a:xfrm>
              <a:off x="4663" y="692"/>
              <a:ext cx="764" cy="764"/>
            </a:xfrm>
            <a:prstGeom prst="ellipse">
              <a:avLst/>
            </a:prstGeom>
            <a:gradFill rotWithShape="1">
              <a:gsLst>
                <a:gs pos="0">
                  <a:schemeClr val="tx1">
                    <a:alpha val="26999"/>
                  </a:schemeClr>
                </a:gs>
                <a:gs pos="100000">
                  <a:schemeClr val="bg1">
                    <a:alpha val="0"/>
                  </a:schemeClr>
                </a:gs>
              </a:gsLst>
              <a:lin ang="5400000" scaled="1"/>
            </a:gradFill>
            <a:ln w="9525">
              <a:noFill/>
              <a:round/>
              <a:headEnd/>
              <a:tailEnd/>
            </a:ln>
          </p:spPr>
          <p:txBody>
            <a:bodyPr wrap="none" lIns="73025" tIns="36511" rIns="73025" bIns="36511" anchor="ctr"/>
            <a:lstStyle/>
            <a:p>
              <a:pPr algn="ctr">
                <a:spcBef>
                  <a:spcPct val="50000"/>
                </a:spcBef>
              </a:pPr>
              <a:endParaRPr lang="en-US" sz="1400" b="1">
                <a:solidFill>
                  <a:srgbClr val="5F5F65"/>
                </a:solidFill>
              </a:endParaRPr>
            </a:p>
          </p:txBody>
        </p:sp>
        <p:grpSp>
          <p:nvGrpSpPr>
            <p:cNvPr id="3" name="Group 11"/>
            <p:cNvGrpSpPr>
              <a:grpSpLocks noChangeAspect="1"/>
            </p:cNvGrpSpPr>
            <p:nvPr/>
          </p:nvGrpSpPr>
          <p:grpSpPr bwMode="auto">
            <a:xfrm>
              <a:off x="4859" y="792"/>
              <a:ext cx="372" cy="539"/>
              <a:chOff x="4008" y="535"/>
              <a:chExt cx="840" cy="1211"/>
            </a:xfrm>
          </p:grpSpPr>
          <p:sp>
            <p:nvSpPr>
              <p:cNvPr id="17472" name="AutoShape 12"/>
              <p:cNvSpPr>
                <a:spLocks noChangeAspect="1" noChangeArrowheads="1"/>
              </p:cNvSpPr>
              <p:nvPr/>
            </p:nvSpPr>
            <p:spPr bwMode="auto">
              <a:xfrm>
                <a:off x="4008" y="1020"/>
                <a:ext cx="840" cy="726"/>
              </a:xfrm>
              <a:prstGeom prst="roundRect">
                <a:avLst>
                  <a:gd name="adj" fmla="val 12532"/>
                </a:avLst>
              </a:prstGeom>
              <a:solidFill>
                <a:schemeClr val="bg1"/>
              </a:solidFill>
              <a:ln w="9525">
                <a:noFill/>
                <a:round/>
                <a:headEnd/>
                <a:tailEnd/>
              </a:ln>
            </p:spPr>
            <p:txBody>
              <a:bodyPr wrap="none" lIns="82124" tIns="41061" rIns="82124" bIns="41061" anchor="ctr"/>
              <a:lstStyle/>
              <a:p>
                <a:pPr algn="ctr">
                  <a:spcBef>
                    <a:spcPct val="50000"/>
                  </a:spcBef>
                </a:pPr>
                <a:endParaRPr lang="en-US" sz="1400" b="1">
                  <a:solidFill>
                    <a:srgbClr val="5F5F65"/>
                  </a:solidFill>
                </a:endParaRPr>
              </a:p>
            </p:txBody>
          </p:sp>
          <p:sp>
            <p:nvSpPr>
              <p:cNvPr id="17473" name="Freeform 13"/>
              <p:cNvSpPr>
                <a:spLocks noChangeAspect="1"/>
              </p:cNvSpPr>
              <p:nvPr/>
            </p:nvSpPr>
            <p:spPr bwMode="auto">
              <a:xfrm>
                <a:off x="4121" y="535"/>
                <a:ext cx="614" cy="593"/>
              </a:xfrm>
              <a:custGeom>
                <a:avLst/>
                <a:gdLst>
                  <a:gd name="T0" fmla="*/ 3937875 w 352"/>
                  <a:gd name="T1" fmla="*/ 0 h 340"/>
                  <a:gd name="T2" fmla="*/ 67254 w 352"/>
                  <a:gd name="T3" fmla="*/ 4230263 h 340"/>
                  <a:gd name="T4" fmla="*/ 67254 w 352"/>
                  <a:gd name="T5" fmla="*/ 7579357 h 340"/>
                  <a:gd name="T6" fmla="*/ 1079812 w 352"/>
                  <a:gd name="T7" fmla="*/ 7579357 h 340"/>
                  <a:gd name="T8" fmla="*/ 1079812 w 352"/>
                  <a:gd name="T9" fmla="*/ 4128993 h 340"/>
                  <a:gd name="T10" fmla="*/ 3937875 w 352"/>
                  <a:gd name="T11" fmla="*/ 995246 h 340"/>
                  <a:gd name="T12" fmla="*/ 6788314 w 352"/>
                  <a:gd name="T13" fmla="*/ 4128993 h 340"/>
                  <a:gd name="T14" fmla="*/ 6788314 w 352"/>
                  <a:gd name="T15" fmla="*/ 7579357 h 340"/>
                  <a:gd name="T16" fmla="*/ 7796636 w 352"/>
                  <a:gd name="T17" fmla="*/ 7579357 h 340"/>
                  <a:gd name="T18" fmla="*/ 7796636 w 352"/>
                  <a:gd name="T19" fmla="*/ 4230263 h 340"/>
                  <a:gd name="T20" fmla="*/ 3937875 w 352"/>
                  <a:gd name="T21" fmla="*/ 0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2"/>
                  <a:gd name="T34" fmla="*/ 0 h 340"/>
                  <a:gd name="T35" fmla="*/ 352 w 352"/>
                  <a:gd name="T36" fmla="*/ 340 h 3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2" h="340">
                    <a:moveTo>
                      <a:pt x="176" y="0"/>
                    </a:moveTo>
                    <a:cubicBezTo>
                      <a:pt x="0" y="0"/>
                      <a:pt x="3" y="190"/>
                      <a:pt x="3" y="190"/>
                    </a:cubicBezTo>
                    <a:cubicBezTo>
                      <a:pt x="3" y="340"/>
                      <a:pt x="3" y="340"/>
                      <a:pt x="3" y="340"/>
                    </a:cubicBezTo>
                    <a:cubicBezTo>
                      <a:pt x="48" y="340"/>
                      <a:pt x="48" y="340"/>
                      <a:pt x="48" y="340"/>
                    </a:cubicBezTo>
                    <a:cubicBezTo>
                      <a:pt x="48" y="185"/>
                      <a:pt x="48" y="185"/>
                      <a:pt x="48" y="185"/>
                    </a:cubicBezTo>
                    <a:cubicBezTo>
                      <a:pt x="48" y="185"/>
                      <a:pt x="46" y="45"/>
                      <a:pt x="176" y="45"/>
                    </a:cubicBezTo>
                    <a:cubicBezTo>
                      <a:pt x="306" y="45"/>
                      <a:pt x="304" y="185"/>
                      <a:pt x="304" y="185"/>
                    </a:cubicBezTo>
                    <a:cubicBezTo>
                      <a:pt x="304" y="340"/>
                      <a:pt x="304" y="340"/>
                      <a:pt x="304" y="340"/>
                    </a:cubicBezTo>
                    <a:cubicBezTo>
                      <a:pt x="349" y="340"/>
                      <a:pt x="349" y="340"/>
                      <a:pt x="349" y="340"/>
                    </a:cubicBezTo>
                    <a:cubicBezTo>
                      <a:pt x="349" y="190"/>
                      <a:pt x="349" y="190"/>
                      <a:pt x="349" y="190"/>
                    </a:cubicBezTo>
                    <a:cubicBezTo>
                      <a:pt x="349" y="190"/>
                      <a:pt x="352" y="0"/>
                      <a:pt x="176" y="0"/>
                    </a:cubicBezTo>
                    <a:close/>
                  </a:path>
                </a:pathLst>
              </a:custGeom>
              <a:solidFill>
                <a:schemeClr val="tx1"/>
              </a:solidFill>
              <a:ln w="38100">
                <a:solidFill>
                  <a:schemeClr val="bg1"/>
                </a:solidFill>
                <a:round/>
                <a:headEnd/>
                <a:tailEnd/>
              </a:ln>
            </p:spPr>
            <p:txBody>
              <a:bodyPr wrap="none"/>
              <a:lstStyle/>
              <a:p>
                <a:endParaRPr lang="en-US"/>
              </a:p>
            </p:txBody>
          </p:sp>
          <p:grpSp>
            <p:nvGrpSpPr>
              <p:cNvPr id="4" name="Group 14"/>
              <p:cNvGrpSpPr>
                <a:grpSpLocks noChangeAspect="1"/>
              </p:cNvGrpSpPr>
              <p:nvPr/>
            </p:nvGrpSpPr>
            <p:grpSpPr bwMode="auto">
              <a:xfrm>
                <a:off x="4305" y="1137"/>
                <a:ext cx="246" cy="429"/>
                <a:chOff x="4326" y="1212"/>
                <a:chExt cx="204" cy="354"/>
              </a:xfrm>
            </p:grpSpPr>
            <p:sp>
              <p:nvSpPr>
                <p:cNvPr id="17475" name="Oval 15"/>
                <p:cNvSpPr>
                  <a:spLocks noChangeAspect="1" noChangeArrowheads="1"/>
                </p:cNvSpPr>
                <p:nvPr/>
              </p:nvSpPr>
              <p:spPr bwMode="auto">
                <a:xfrm>
                  <a:off x="4338" y="1212"/>
                  <a:ext cx="180" cy="180"/>
                </a:xfrm>
                <a:prstGeom prst="ellipse">
                  <a:avLst/>
                </a:prstGeom>
                <a:gradFill rotWithShape="1">
                  <a:gsLst>
                    <a:gs pos="0">
                      <a:srgbClr val="002C3E"/>
                    </a:gs>
                    <a:gs pos="100000">
                      <a:srgbClr val="015F85"/>
                    </a:gs>
                  </a:gsLst>
                  <a:lin ang="5400000" scaled="1"/>
                </a:gradFill>
                <a:ln w="9525">
                  <a:noFill/>
                  <a:round/>
                  <a:headEnd/>
                  <a:tailEnd/>
                </a:ln>
              </p:spPr>
              <p:txBody>
                <a:bodyPr wrap="none" lIns="73025" tIns="36511" rIns="73025" bIns="36511" anchor="ctr"/>
                <a:lstStyle/>
                <a:p>
                  <a:pPr algn="ctr">
                    <a:spcBef>
                      <a:spcPct val="50000"/>
                    </a:spcBef>
                  </a:pPr>
                  <a:endParaRPr lang="en-US" sz="1400" b="1">
                    <a:solidFill>
                      <a:srgbClr val="5F5F65"/>
                    </a:solidFill>
                  </a:endParaRPr>
                </a:p>
              </p:txBody>
            </p:sp>
            <p:sp>
              <p:nvSpPr>
                <p:cNvPr id="17476" name="AutoShape 16"/>
                <p:cNvSpPr>
                  <a:spLocks noChangeAspect="1" noChangeArrowheads="1"/>
                </p:cNvSpPr>
                <p:nvPr/>
              </p:nvSpPr>
              <p:spPr bwMode="auto">
                <a:xfrm rot="10800000">
                  <a:off x="4326" y="1368"/>
                  <a:ext cx="204" cy="19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506 w 21600"/>
                    <a:gd name="T13" fmla="*/ 5455 h 21600"/>
                    <a:gd name="T14" fmla="*/ 16094 w 21600"/>
                    <a:gd name="T15" fmla="*/ 16145 h 21600"/>
                  </a:gdLst>
                  <a:ahLst/>
                  <a:cxnLst>
                    <a:cxn ang="T8">
                      <a:pos x="T0" y="T1"/>
                    </a:cxn>
                    <a:cxn ang="T9">
                      <a:pos x="T2" y="T3"/>
                    </a:cxn>
                    <a:cxn ang="T10">
                      <a:pos x="T4" y="T5"/>
                    </a:cxn>
                    <a:cxn ang="T11">
                      <a:pos x="T6" y="T7"/>
                    </a:cxn>
                  </a:cxnLst>
                  <a:rect l="T12" t="T13" r="T14" b="T15"/>
                  <a:pathLst>
                    <a:path w="21600" h="21600">
                      <a:moveTo>
                        <a:pt x="0" y="0"/>
                      </a:moveTo>
                      <a:lnTo>
                        <a:pt x="7305" y="21600"/>
                      </a:lnTo>
                      <a:lnTo>
                        <a:pt x="14295" y="21600"/>
                      </a:lnTo>
                      <a:lnTo>
                        <a:pt x="21600" y="0"/>
                      </a:lnTo>
                      <a:close/>
                    </a:path>
                  </a:pathLst>
                </a:custGeom>
                <a:gradFill rotWithShape="1">
                  <a:gsLst>
                    <a:gs pos="0">
                      <a:srgbClr val="002C3E"/>
                    </a:gs>
                    <a:gs pos="100000">
                      <a:srgbClr val="015F85"/>
                    </a:gs>
                  </a:gsLst>
                  <a:lin ang="5400000" scaled="1"/>
                </a:gradFill>
                <a:ln w="9525">
                  <a:noFill/>
                  <a:miter lim="800000"/>
                  <a:headEnd/>
                  <a:tailEnd/>
                </a:ln>
              </p:spPr>
              <p:txBody>
                <a:bodyPr wrap="none" lIns="73025" tIns="36511" rIns="73025" bIns="36511" anchor="ctr"/>
                <a:lstStyle/>
                <a:p>
                  <a:endParaRPr lang="en-US"/>
                </a:p>
              </p:txBody>
            </p:sp>
          </p:grpSp>
        </p:grpSp>
      </p:grpSp>
      <p:sp>
        <p:nvSpPr>
          <p:cNvPr id="17419" name="Rectangle 17"/>
          <p:cNvSpPr>
            <a:spLocks noChangeAspect="1" noChangeArrowheads="1"/>
          </p:cNvSpPr>
          <p:nvPr/>
        </p:nvSpPr>
        <p:spPr bwMode="auto">
          <a:xfrm>
            <a:off x="4787900" y="3665538"/>
            <a:ext cx="774700" cy="288925"/>
          </a:xfrm>
          <a:prstGeom prst="rect">
            <a:avLst/>
          </a:prstGeom>
          <a:noFill/>
          <a:ln w="9525">
            <a:noFill/>
            <a:miter lim="800000"/>
            <a:headEnd/>
            <a:tailEnd/>
          </a:ln>
        </p:spPr>
        <p:txBody>
          <a:bodyPr wrap="none" lIns="82116" tIns="41057" rIns="82116" bIns="41057"/>
          <a:lstStyle/>
          <a:p>
            <a:pPr algn="ctr" defTabSz="812800">
              <a:lnSpc>
                <a:spcPct val="90000"/>
              </a:lnSpc>
            </a:pPr>
            <a:r>
              <a:rPr lang="en-US" sz="1200" b="1"/>
              <a:t>Resource</a:t>
            </a:r>
            <a:br>
              <a:rPr lang="en-US" sz="1200" b="1"/>
            </a:br>
            <a:r>
              <a:rPr lang="en-US" sz="1200" b="1"/>
              <a:t>Management</a:t>
            </a:r>
          </a:p>
        </p:txBody>
      </p:sp>
      <p:grpSp>
        <p:nvGrpSpPr>
          <p:cNvPr id="5" name="Group 18"/>
          <p:cNvGrpSpPr>
            <a:grpSpLocks noChangeAspect="1"/>
          </p:cNvGrpSpPr>
          <p:nvPr/>
        </p:nvGrpSpPr>
        <p:grpSpPr bwMode="auto">
          <a:xfrm>
            <a:off x="4929188" y="4056063"/>
            <a:ext cx="492125" cy="490537"/>
            <a:chOff x="998" y="2739"/>
            <a:chExt cx="888" cy="888"/>
          </a:xfrm>
        </p:grpSpPr>
        <p:sp>
          <p:nvSpPr>
            <p:cNvPr id="17454" name="Oval 19"/>
            <p:cNvSpPr>
              <a:spLocks noChangeAspect="1" noChangeArrowheads="1"/>
            </p:cNvSpPr>
            <p:nvPr/>
          </p:nvSpPr>
          <p:spPr bwMode="auto">
            <a:xfrm>
              <a:off x="998" y="2739"/>
              <a:ext cx="888" cy="888"/>
            </a:xfrm>
            <a:prstGeom prst="ellipse">
              <a:avLst/>
            </a:prstGeom>
            <a:gradFill rotWithShape="1">
              <a:gsLst>
                <a:gs pos="0">
                  <a:srgbClr val="18181A"/>
                </a:gs>
                <a:gs pos="100000">
                  <a:srgbClr val="343438"/>
                </a:gs>
              </a:gsLst>
              <a:lin ang="5400000" scaled="1"/>
            </a:gradFill>
            <a:ln w="25400">
              <a:solidFill>
                <a:srgbClr val="C0C0C0"/>
              </a:solidFill>
              <a:round/>
              <a:headEnd/>
              <a:tailEnd/>
            </a:ln>
          </p:spPr>
          <p:txBody>
            <a:bodyPr wrap="none" lIns="73025" tIns="36511" rIns="73025" bIns="36511" anchor="ctr"/>
            <a:lstStyle/>
            <a:p>
              <a:pPr algn="ctr">
                <a:spcBef>
                  <a:spcPct val="50000"/>
                </a:spcBef>
              </a:pPr>
              <a:endParaRPr lang="en-US" sz="1400" b="1">
                <a:solidFill>
                  <a:srgbClr val="5F5F65"/>
                </a:solidFill>
              </a:endParaRPr>
            </a:p>
          </p:txBody>
        </p:sp>
        <p:sp>
          <p:nvSpPr>
            <p:cNvPr id="17455" name="Oval 20"/>
            <p:cNvSpPr>
              <a:spLocks noChangeAspect="1" noChangeArrowheads="1"/>
            </p:cNvSpPr>
            <p:nvPr/>
          </p:nvSpPr>
          <p:spPr bwMode="auto">
            <a:xfrm>
              <a:off x="1060" y="2801"/>
              <a:ext cx="764" cy="764"/>
            </a:xfrm>
            <a:prstGeom prst="ellipse">
              <a:avLst/>
            </a:prstGeom>
            <a:gradFill rotWithShape="1">
              <a:gsLst>
                <a:gs pos="0">
                  <a:schemeClr val="tx1">
                    <a:alpha val="26999"/>
                  </a:schemeClr>
                </a:gs>
                <a:gs pos="100000">
                  <a:schemeClr val="bg1">
                    <a:alpha val="0"/>
                  </a:schemeClr>
                </a:gs>
              </a:gsLst>
              <a:lin ang="5400000" scaled="1"/>
            </a:gradFill>
            <a:ln w="9525">
              <a:noFill/>
              <a:round/>
              <a:headEnd/>
              <a:tailEnd/>
            </a:ln>
          </p:spPr>
          <p:txBody>
            <a:bodyPr wrap="none" lIns="73025" tIns="36511" rIns="73025" bIns="36511" anchor="ctr"/>
            <a:lstStyle/>
            <a:p>
              <a:pPr algn="ctr">
                <a:spcBef>
                  <a:spcPct val="50000"/>
                </a:spcBef>
              </a:pPr>
              <a:endParaRPr lang="en-US" sz="1400" b="1">
                <a:solidFill>
                  <a:srgbClr val="5F5F65"/>
                </a:solidFill>
              </a:endParaRPr>
            </a:p>
          </p:txBody>
        </p:sp>
        <p:grpSp>
          <p:nvGrpSpPr>
            <p:cNvPr id="6" name="Group 21"/>
            <p:cNvGrpSpPr>
              <a:grpSpLocks noChangeAspect="1"/>
            </p:cNvGrpSpPr>
            <p:nvPr/>
          </p:nvGrpSpPr>
          <p:grpSpPr bwMode="auto">
            <a:xfrm>
              <a:off x="1158" y="2875"/>
              <a:ext cx="573" cy="612"/>
              <a:chOff x="1037" y="2516"/>
              <a:chExt cx="573" cy="612"/>
            </a:xfrm>
          </p:grpSpPr>
          <p:sp>
            <p:nvSpPr>
              <p:cNvPr id="17457" name="Line 22"/>
              <p:cNvSpPr>
                <a:spLocks noChangeAspect="1" noChangeShapeType="1"/>
              </p:cNvSpPr>
              <p:nvPr/>
            </p:nvSpPr>
            <p:spPr bwMode="auto">
              <a:xfrm>
                <a:off x="1326" y="2604"/>
                <a:ext cx="0" cy="437"/>
              </a:xfrm>
              <a:prstGeom prst="line">
                <a:avLst/>
              </a:prstGeom>
              <a:noFill/>
              <a:ln w="25400">
                <a:solidFill>
                  <a:schemeClr val="bg1"/>
                </a:solidFill>
                <a:round/>
                <a:headEnd/>
                <a:tailEnd/>
              </a:ln>
            </p:spPr>
            <p:txBody>
              <a:bodyPr wrap="none" lIns="82124" tIns="41061" rIns="82124" bIns="41061" anchor="ctr"/>
              <a:lstStyle/>
              <a:p>
                <a:endParaRPr lang="en-US"/>
              </a:p>
            </p:txBody>
          </p:sp>
          <p:sp>
            <p:nvSpPr>
              <p:cNvPr id="17458" name="Line 23"/>
              <p:cNvSpPr>
                <a:spLocks noChangeAspect="1" noChangeShapeType="1"/>
              </p:cNvSpPr>
              <p:nvPr/>
            </p:nvSpPr>
            <p:spPr bwMode="auto">
              <a:xfrm>
                <a:off x="1102" y="2698"/>
                <a:ext cx="219" cy="125"/>
              </a:xfrm>
              <a:prstGeom prst="line">
                <a:avLst/>
              </a:prstGeom>
              <a:noFill/>
              <a:ln w="25400">
                <a:solidFill>
                  <a:schemeClr val="bg1"/>
                </a:solidFill>
                <a:round/>
                <a:headEnd/>
                <a:tailEnd/>
              </a:ln>
            </p:spPr>
            <p:txBody>
              <a:bodyPr wrap="none" lIns="82124" tIns="41061" rIns="82124" bIns="41061" anchor="ctr"/>
              <a:lstStyle/>
              <a:p>
                <a:endParaRPr lang="en-US"/>
              </a:p>
            </p:txBody>
          </p:sp>
          <p:sp>
            <p:nvSpPr>
              <p:cNvPr id="17459" name="Line 24"/>
              <p:cNvSpPr>
                <a:spLocks noChangeAspect="1" noChangeShapeType="1"/>
              </p:cNvSpPr>
              <p:nvPr/>
            </p:nvSpPr>
            <p:spPr bwMode="auto">
              <a:xfrm flipH="1">
                <a:off x="1317" y="2702"/>
                <a:ext cx="219" cy="121"/>
              </a:xfrm>
              <a:prstGeom prst="line">
                <a:avLst/>
              </a:prstGeom>
              <a:noFill/>
              <a:ln w="25400">
                <a:solidFill>
                  <a:schemeClr val="bg1"/>
                </a:solidFill>
                <a:round/>
                <a:headEnd/>
                <a:tailEnd/>
              </a:ln>
            </p:spPr>
            <p:txBody>
              <a:bodyPr wrap="none" lIns="82124" tIns="41061" rIns="82124" bIns="41061" anchor="ctr"/>
              <a:lstStyle/>
              <a:p>
                <a:endParaRPr lang="en-US"/>
              </a:p>
            </p:txBody>
          </p:sp>
          <p:sp>
            <p:nvSpPr>
              <p:cNvPr id="17460" name="Line 25"/>
              <p:cNvSpPr>
                <a:spLocks noChangeAspect="1" noChangeShapeType="1"/>
              </p:cNvSpPr>
              <p:nvPr/>
            </p:nvSpPr>
            <p:spPr bwMode="auto">
              <a:xfrm flipV="1">
                <a:off x="1116" y="2832"/>
                <a:ext cx="219" cy="102"/>
              </a:xfrm>
              <a:prstGeom prst="line">
                <a:avLst/>
              </a:prstGeom>
              <a:noFill/>
              <a:ln w="25400">
                <a:solidFill>
                  <a:schemeClr val="bg1"/>
                </a:solidFill>
                <a:round/>
                <a:headEnd/>
                <a:tailEnd/>
              </a:ln>
            </p:spPr>
            <p:txBody>
              <a:bodyPr wrap="none" lIns="82124" tIns="41061" rIns="82124" bIns="41061" anchor="ctr"/>
              <a:lstStyle/>
              <a:p>
                <a:endParaRPr lang="en-US"/>
              </a:p>
            </p:txBody>
          </p:sp>
          <p:sp>
            <p:nvSpPr>
              <p:cNvPr id="17461" name="Line 26"/>
              <p:cNvSpPr>
                <a:spLocks noChangeAspect="1" noChangeShapeType="1"/>
              </p:cNvSpPr>
              <p:nvPr/>
            </p:nvSpPr>
            <p:spPr bwMode="auto">
              <a:xfrm flipH="1" flipV="1">
                <a:off x="1322" y="2832"/>
                <a:ext cx="205" cy="120"/>
              </a:xfrm>
              <a:prstGeom prst="line">
                <a:avLst/>
              </a:prstGeom>
              <a:noFill/>
              <a:ln w="25400">
                <a:solidFill>
                  <a:schemeClr val="bg1"/>
                </a:solidFill>
                <a:round/>
                <a:headEnd/>
                <a:tailEnd/>
              </a:ln>
            </p:spPr>
            <p:txBody>
              <a:bodyPr wrap="none" lIns="82124" tIns="41061" rIns="82124" bIns="41061" anchor="ctr"/>
              <a:lstStyle/>
              <a:p>
                <a:endParaRPr lang="en-US"/>
              </a:p>
            </p:txBody>
          </p:sp>
          <p:sp>
            <p:nvSpPr>
              <p:cNvPr id="17462" name="Oval 27"/>
              <p:cNvSpPr>
                <a:spLocks noChangeAspect="1" noChangeArrowheads="1"/>
              </p:cNvSpPr>
              <p:nvPr/>
            </p:nvSpPr>
            <p:spPr bwMode="auto">
              <a:xfrm>
                <a:off x="1037" y="2629"/>
                <a:ext cx="120" cy="120"/>
              </a:xfrm>
              <a:prstGeom prst="ellipse">
                <a:avLst/>
              </a:prstGeom>
              <a:solidFill>
                <a:srgbClr val="C0C0C0"/>
              </a:solidFill>
              <a:ln w="19050">
                <a:solidFill>
                  <a:schemeClr val="bg1"/>
                </a:solidFill>
                <a:round/>
                <a:headEnd/>
                <a:tailEnd/>
              </a:ln>
            </p:spPr>
            <p:txBody>
              <a:bodyPr wrap="none" lIns="73025" tIns="36511" rIns="73025" bIns="36511" anchor="ctr"/>
              <a:lstStyle/>
              <a:p>
                <a:pPr algn="ctr">
                  <a:spcBef>
                    <a:spcPct val="50000"/>
                  </a:spcBef>
                </a:pPr>
                <a:endParaRPr lang="en-US" sz="1400" b="1">
                  <a:solidFill>
                    <a:srgbClr val="5F5F65"/>
                  </a:solidFill>
                </a:endParaRPr>
              </a:p>
            </p:txBody>
          </p:sp>
          <p:sp>
            <p:nvSpPr>
              <p:cNvPr id="17463" name="Oval 28"/>
              <p:cNvSpPr>
                <a:spLocks noChangeAspect="1" noChangeArrowheads="1"/>
              </p:cNvSpPr>
              <p:nvPr/>
            </p:nvSpPr>
            <p:spPr bwMode="auto">
              <a:xfrm>
                <a:off x="1272" y="2516"/>
                <a:ext cx="120" cy="120"/>
              </a:xfrm>
              <a:prstGeom prst="ellipse">
                <a:avLst/>
              </a:prstGeom>
              <a:solidFill>
                <a:srgbClr val="C0C0C0"/>
              </a:solidFill>
              <a:ln w="19050">
                <a:solidFill>
                  <a:schemeClr val="bg1"/>
                </a:solidFill>
                <a:round/>
                <a:headEnd/>
                <a:tailEnd/>
              </a:ln>
            </p:spPr>
            <p:txBody>
              <a:bodyPr wrap="none" lIns="73025" tIns="36511" rIns="73025" bIns="36511" anchor="ctr"/>
              <a:lstStyle/>
              <a:p>
                <a:pPr algn="ctr">
                  <a:spcBef>
                    <a:spcPct val="50000"/>
                  </a:spcBef>
                </a:pPr>
                <a:endParaRPr lang="en-US" sz="1400" b="1">
                  <a:solidFill>
                    <a:srgbClr val="5F5F65"/>
                  </a:solidFill>
                </a:endParaRPr>
              </a:p>
            </p:txBody>
          </p:sp>
          <p:sp>
            <p:nvSpPr>
              <p:cNvPr id="17464" name="Oval 29"/>
              <p:cNvSpPr>
                <a:spLocks noChangeAspect="1" noChangeArrowheads="1"/>
              </p:cNvSpPr>
              <p:nvPr/>
            </p:nvSpPr>
            <p:spPr bwMode="auto">
              <a:xfrm>
                <a:off x="1055" y="2869"/>
                <a:ext cx="120" cy="120"/>
              </a:xfrm>
              <a:prstGeom prst="ellipse">
                <a:avLst/>
              </a:prstGeom>
              <a:solidFill>
                <a:srgbClr val="C0C0C0"/>
              </a:solidFill>
              <a:ln w="19050">
                <a:solidFill>
                  <a:schemeClr val="bg1"/>
                </a:solidFill>
                <a:round/>
                <a:headEnd/>
                <a:tailEnd/>
              </a:ln>
            </p:spPr>
            <p:txBody>
              <a:bodyPr wrap="none" lIns="73025" tIns="36511" rIns="73025" bIns="36511" anchor="ctr"/>
              <a:lstStyle/>
              <a:p>
                <a:pPr algn="ctr">
                  <a:spcBef>
                    <a:spcPct val="50000"/>
                  </a:spcBef>
                </a:pPr>
                <a:endParaRPr lang="en-US" sz="1400" b="1">
                  <a:solidFill>
                    <a:srgbClr val="5F5F65"/>
                  </a:solidFill>
                </a:endParaRPr>
              </a:p>
            </p:txBody>
          </p:sp>
          <p:sp>
            <p:nvSpPr>
              <p:cNvPr id="17465" name="Oval 30"/>
              <p:cNvSpPr>
                <a:spLocks noChangeAspect="1" noChangeArrowheads="1"/>
              </p:cNvSpPr>
              <p:nvPr/>
            </p:nvSpPr>
            <p:spPr bwMode="auto">
              <a:xfrm>
                <a:off x="1478" y="2890"/>
                <a:ext cx="120" cy="120"/>
              </a:xfrm>
              <a:prstGeom prst="ellipse">
                <a:avLst/>
              </a:prstGeom>
              <a:solidFill>
                <a:srgbClr val="C0C0C0"/>
              </a:solidFill>
              <a:ln w="19050">
                <a:solidFill>
                  <a:schemeClr val="bg1"/>
                </a:solidFill>
                <a:round/>
                <a:headEnd/>
                <a:tailEnd/>
              </a:ln>
            </p:spPr>
            <p:txBody>
              <a:bodyPr wrap="none" lIns="73025" tIns="36511" rIns="73025" bIns="36511" anchor="ctr"/>
              <a:lstStyle/>
              <a:p>
                <a:pPr algn="ctr">
                  <a:spcBef>
                    <a:spcPct val="50000"/>
                  </a:spcBef>
                </a:pPr>
                <a:endParaRPr lang="en-US" sz="1400" b="1">
                  <a:solidFill>
                    <a:srgbClr val="5F5F65"/>
                  </a:solidFill>
                </a:endParaRPr>
              </a:p>
            </p:txBody>
          </p:sp>
          <p:sp>
            <p:nvSpPr>
              <p:cNvPr id="17466" name="Oval 31"/>
              <p:cNvSpPr>
                <a:spLocks noChangeAspect="1" noChangeArrowheads="1"/>
              </p:cNvSpPr>
              <p:nvPr/>
            </p:nvSpPr>
            <p:spPr bwMode="auto">
              <a:xfrm>
                <a:off x="1490" y="2637"/>
                <a:ext cx="120" cy="120"/>
              </a:xfrm>
              <a:prstGeom prst="ellipse">
                <a:avLst/>
              </a:prstGeom>
              <a:solidFill>
                <a:srgbClr val="C0C0C0"/>
              </a:solidFill>
              <a:ln w="19050">
                <a:solidFill>
                  <a:schemeClr val="bg1"/>
                </a:solidFill>
                <a:round/>
                <a:headEnd/>
                <a:tailEnd/>
              </a:ln>
            </p:spPr>
            <p:txBody>
              <a:bodyPr wrap="none" lIns="73025" tIns="36511" rIns="73025" bIns="36511" anchor="ctr"/>
              <a:lstStyle/>
              <a:p>
                <a:pPr algn="ctr">
                  <a:spcBef>
                    <a:spcPct val="50000"/>
                  </a:spcBef>
                </a:pPr>
                <a:endParaRPr lang="en-US" sz="1400" b="1">
                  <a:solidFill>
                    <a:srgbClr val="5F5F65"/>
                  </a:solidFill>
                </a:endParaRPr>
              </a:p>
            </p:txBody>
          </p:sp>
          <p:sp>
            <p:nvSpPr>
              <p:cNvPr id="17467" name="Oval 32"/>
              <p:cNvSpPr>
                <a:spLocks noChangeAspect="1" noChangeArrowheads="1"/>
              </p:cNvSpPr>
              <p:nvPr/>
            </p:nvSpPr>
            <p:spPr bwMode="auto">
              <a:xfrm>
                <a:off x="1215" y="2708"/>
                <a:ext cx="228" cy="228"/>
              </a:xfrm>
              <a:prstGeom prst="ellipse">
                <a:avLst/>
              </a:prstGeom>
              <a:gradFill rotWithShape="1">
                <a:gsLst>
                  <a:gs pos="0">
                    <a:srgbClr val="0183B7"/>
                  </a:gs>
                  <a:gs pos="100000">
                    <a:srgbClr val="003D55"/>
                  </a:gs>
                </a:gsLst>
                <a:path path="shape">
                  <a:fillToRect l="50000" t="50000" r="50000" b="50000"/>
                </a:path>
              </a:gradFill>
              <a:ln w="19050">
                <a:solidFill>
                  <a:schemeClr val="bg1"/>
                </a:solidFill>
                <a:round/>
                <a:headEnd/>
                <a:tailEnd/>
              </a:ln>
            </p:spPr>
            <p:txBody>
              <a:bodyPr wrap="none" lIns="82124" tIns="41061" rIns="82124" bIns="41061" anchor="ctr"/>
              <a:lstStyle/>
              <a:p>
                <a:pPr algn="ctr">
                  <a:spcBef>
                    <a:spcPct val="50000"/>
                  </a:spcBef>
                </a:pPr>
                <a:endParaRPr lang="en-US" sz="1400" b="1">
                  <a:solidFill>
                    <a:srgbClr val="5F5F65"/>
                  </a:solidFill>
                </a:endParaRPr>
              </a:p>
            </p:txBody>
          </p:sp>
          <p:sp>
            <p:nvSpPr>
              <p:cNvPr id="17468" name="Oval 33"/>
              <p:cNvSpPr>
                <a:spLocks noChangeAspect="1" noChangeArrowheads="1"/>
              </p:cNvSpPr>
              <p:nvPr/>
            </p:nvSpPr>
            <p:spPr bwMode="auto">
              <a:xfrm>
                <a:off x="1263" y="3008"/>
                <a:ext cx="120" cy="120"/>
              </a:xfrm>
              <a:prstGeom prst="ellipse">
                <a:avLst/>
              </a:prstGeom>
              <a:solidFill>
                <a:srgbClr val="C0C0C0"/>
              </a:solidFill>
              <a:ln w="19050">
                <a:solidFill>
                  <a:schemeClr val="bg1"/>
                </a:solidFill>
                <a:round/>
                <a:headEnd/>
                <a:tailEnd/>
              </a:ln>
            </p:spPr>
            <p:txBody>
              <a:bodyPr wrap="none" lIns="73025" tIns="36511" rIns="73025" bIns="36511" anchor="ctr"/>
              <a:lstStyle/>
              <a:p>
                <a:pPr algn="ctr">
                  <a:spcBef>
                    <a:spcPct val="50000"/>
                  </a:spcBef>
                </a:pPr>
                <a:endParaRPr lang="en-US" sz="1400" b="1">
                  <a:solidFill>
                    <a:srgbClr val="5F5F65"/>
                  </a:solidFill>
                </a:endParaRPr>
              </a:p>
            </p:txBody>
          </p:sp>
        </p:grpSp>
      </p:grpSp>
      <p:grpSp>
        <p:nvGrpSpPr>
          <p:cNvPr id="7" name="Group 34"/>
          <p:cNvGrpSpPr>
            <a:grpSpLocks noChangeAspect="1"/>
          </p:cNvGrpSpPr>
          <p:nvPr/>
        </p:nvGrpSpPr>
        <p:grpSpPr bwMode="auto">
          <a:xfrm>
            <a:off x="4949825" y="3159125"/>
            <a:ext cx="450850" cy="450850"/>
            <a:chOff x="3918" y="2739"/>
            <a:chExt cx="888" cy="888"/>
          </a:xfrm>
        </p:grpSpPr>
        <p:sp>
          <p:nvSpPr>
            <p:cNvPr id="17449" name="Oval 35"/>
            <p:cNvSpPr>
              <a:spLocks noChangeAspect="1" noChangeArrowheads="1"/>
            </p:cNvSpPr>
            <p:nvPr/>
          </p:nvSpPr>
          <p:spPr bwMode="auto">
            <a:xfrm>
              <a:off x="3918" y="2739"/>
              <a:ext cx="888" cy="888"/>
            </a:xfrm>
            <a:prstGeom prst="ellipse">
              <a:avLst/>
            </a:prstGeom>
            <a:gradFill rotWithShape="1">
              <a:gsLst>
                <a:gs pos="0">
                  <a:srgbClr val="18181A"/>
                </a:gs>
                <a:gs pos="100000">
                  <a:srgbClr val="343438"/>
                </a:gs>
              </a:gsLst>
              <a:lin ang="5400000" scaled="1"/>
            </a:gradFill>
            <a:ln w="25400">
              <a:solidFill>
                <a:schemeClr val="bg2"/>
              </a:solidFill>
              <a:round/>
              <a:headEnd/>
              <a:tailEnd/>
            </a:ln>
          </p:spPr>
          <p:txBody>
            <a:bodyPr wrap="none" lIns="73025" tIns="36511" rIns="73025" bIns="36511" anchor="ctr"/>
            <a:lstStyle/>
            <a:p>
              <a:pPr algn="ctr">
                <a:spcBef>
                  <a:spcPct val="50000"/>
                </a:spcBef>
              </a:pPr>
              <a:endParaRPr lang="en-US" sz="1400" b="1">
                <a:solidFill>
                  <a:srgbClr val="5F5F65"/>
                </a:solidFill>
              </a:endParaRPr>
            </a:p>
          </p:txBody>
        </p:sp>
        <p:sp>
          <p:nvSpPr>
            <p:cNvPr id="17450" name="Oval 36"/>
            <p:cNvSpPr>
              <a:spLocks noChangeAspect="1" noChangeArrowheads="1"/>
            </p:cNvSpPr>
            <p:nvPr/>
          </p:nvSpPr>
          <p:spPr bwMode="auto">
            <a:xfrm>
              <a:off x="3980" y="2801"/>
              <a:ext cx="764" cy="764"/>
            </a:xfrm>
            <a:prstGeom prst="ellipse">
              <a:avLst/>
            </a:prstGeom>
            <a:gradFill rotWithShape="1">
              <a:gsLst>
                <a:gs pos="0">
                  <a:schemeClr val="tx1">
                    <a:alpha val="26999"/>
                  </a:schemeClr>
                </a:gs>
                <a:gs pos="100000">
                  <a:schemeClr val="bg1">
                    <a:alpha val="0"/>
                  </a:schemeClr>
                </a:gs>
              </a:gsLst>
              <a:lin ang="5400000" scaled="1"/>
            </a:gradFill>
            <a:ln w="9525">
              <a:noFill/>
              <a:round/>
              <a:headEnd/>
              <a:tailEnd/>
            </a:ln>
          </p:spPr>
          <p:txBody>
            <a:bodyPr wrap="none" lIns="73025" tIns="36511" rIns="73025" bIns="36511" anchor="ctr"/>
            <a:lstStyle/>
            <a:p>
              <a:pPr algn="ctr">
                <a:spcBef>
                  <a:spcPct val="50000"/>
                </a:spcBef>
              </a:pPr>
              <a:endParaRPr lang="en-US" sz="1400" b="1">
                <a:solidFill>
                  <a:srgbClr val="5F5F65"/>
                </a:solidFill>
              </a:endParaRPr>
            </a:p>
          </p:txBody>
        </p:sp>
        <p:sp>
          <p:nvSpPr>
            <p:cNvPr id="17451" name="Oval 37"/>
            <p:cNvSpPr>
              <a:spLocks noChangeAspect="1" noChangeArrowheads="1"/>
            </p:cNvSpPr>
            <p:nvPr/>
          </p:nvSpPr>
          <p:spPr bwMode="auto">
            <a:xfrm>
              <a:off x="4473" y="3060"/>
              <a:ext cx="244" cy="244"/>
            </a:xfrm>
            <a:prstGeom prst="ellipse">
              <a:avLst/>
            </a:prstGeom>
            <a:gradFill rotWithShape="1">
              <a:gsLst>
                <a:gs pos="0">
                  <a:srgbClr val="0183B7"/>
                </a:gs>
                <a:gs pos="100000">
                  <a:srgbClr val="003D55"/>
                </a:gs>
              </a:gsLst>
              <a:path path="shape">
                <a:fillToRect l="50000" t="50000" r="50000" b="50000"/>
              </a:path>
            </a:gradFill>
            <a:ln w="25400">
              <a:solidFill>
                <a:schemeClr val="bg1"/>
              </a:solidFill>
              <a:round/>
              <a:headEnd/>
              <a:tailEnd/>
            </a:ln>
          </p:spPr>
          <p:txBody>
            <a:bodyPr wrap="none" lIns="82124" tIns="41061" rIns="82124" bIns="41061" anchor="ctr"/>
            <a:lstStyle/>
            <a:p>
              <a:pPr algn="ctr">
                <a:spcBef>
                  <a:spcPct val="50000"/>
                </a:spcBef>
              </a:pPr>
              <a:endParaRPr lang="en-US" sz="1400" b="1">
                <a:solidFill>
                  <a:srgbClr val="5F5F65"/>
                </a:solidFill>
              </a:endParaRPr>
            </a:p>
          </p:txBody>
        </p:sp>
        <p:sp>
          <p:nvSpPr>
            <p:cNvPr id="17452" name="AutoShape 38"/>
            <p:cNvSpPr>
              <a:spLocks noChangeAspect="1" noChangeArrowheads="1"/>
            </p:cNvSpPr>
            <p:nvPr/>
          </p:nvSpPr>
          <p:spPr bwMode="auto">
            <a:xfrm>
              <a:off x="4050" y="3028"/>
              <a:ext cx="438" cy="297"/>
            </a:xfrm>
            <a:prstGeom prst="rightArrow">
              <a:avLst>
                <a:gd name="adj1" fmla="val 49491"/>
                <a:gd name="adj2" fmla="val 61618"/>
              </a:avLst>
            </a:prstGeom>
            <a:solidFill>
              <a:schemeClr val="bg1"/>
            </a:solidFill>
            <a:ln w="9525">
              <a:solidFill>
                <a:schemeClr val="bg1"/>
              </a:solidFill>
              <a:miter lim="800000"/>
              <a:headEnd/>
              <a:tailEnd/>
            </a:ln>
          </p:spPr>
          <p:txBody>
            <a:bodyPr wrap="none" lIns="73025" tIns="36511" rIns="73025" bIns="36511" anchor="ctr"/>
            <a:lstStyle/>
            <a:p>
              <a:pPr algn="ctr">
                <a:spcBef>
                  <a:spcPct val="50000"/>
                </a:spcBef>
              </a:pPr>
              <a:endParaRPr lang="en-US" sz="1400" b="1">
                <a:solidFill>
                  <a:srgbClr val="5F5F65"/>
                </a:solidFill>
              </a:endParaRPr>
            </a:p>
          </p:txBody>
        </p:sp>
        <p:sp>
          <p:nvSpPr>
            <p:cNvPr id="17453" name="Oval 39"/>
            <p:cNvSpPr>
              <a:spLocks noChangeAspect="1" noChangeArrowheads="1"/>
            </p:cNvSpPr>
            <p:nvPr/>
          </p:nvSpPr>
          <p:spPr bwMode="auto">
            <a:xfrm>
              <a:off x="4007" y="3061"/>
              <a:ext cx="244" cy="244"/>
            </a:xfrm>
            <a:prstGeom prst="ellipse">
              <a:avLst/>
            </a:prstGeom>
            <a:solidFill>
              <a:schemeClr val="bg1"/>
            </a:solidFill>
            <a:ln w="25400">
              <a:solidFill>
                <a:schemeClr val="tx1"/>
              </a:solidFill>
              <a:round/>
              <a:headEnd/>
              <a:tailEnd/>
            </a:ln>
          </p:spPr>
          <p:txBody>
            <a:bodyPr wrap="none" lIns="73025" tIns="36511" rIns="73025" bIns="36511" anchor="ctr"/>
            <a:lstStyle/>
            <a:p>
              <a:pPr algn="ctr">
                <a:spcBef>
                  <a:spcPct val="50000"/>
                </a:spcBef>
              </a:pPr>
              <a:endParaRPr lang="en-US" sz="1400" b="1">
                <a:solidFill>
                  <a:srgbClr val="5F5F65"/>
                </a:solidFill>
              </a:endParaRPr>
            </a:p>
          </p:txBody>
        </p:sp>
      </p:grpSp>
      <p:sp>
        <p:nvSpPr>
          <p:cNvPr id="17422" name="Freeform 197"/>
          <p:cNvSpPr>
            <a:spLocks/>
          </p:cNvSpPr>
          <p:nvPr/>
        </p:nvSpPr>
        <p:spPr bwMode="auto">
          <a:xfrm>
            <a:off x="7885113" y="4398963"/>
            <a:ext cx="706437" cy="1074737"/>
          </a:xfrm>
          <a:custGeom>
            <a:avLst/>
            <a:gdLst>
              <a:gd name="T0" fmla="*/ 0 w 697"/>
              <a:gd name="T1" fmla="*/ 2147483647 h 1060"/>
              <a:gd name="T2" fmla="*/ 2147483647 w 697"/>
              <a:gd name="T3" fmla="*/ 2147483647 h 1060"/>
              <a:gd name="T4" fmla="*/ 2147483647 w 697"/>
              <a:gd name="T5" fmla="*/ 0 h 1060"/>
              <a:gd name="T6" fmla="*/ 0 w 697"/>
              <a:gd name="T7" fmla="*/ 2147483647 h 1060"/>
              <a:gd name="T8" fmla="*/ 0 w 697"/>
              <a:gd name="T9" fmla="*/ 2147483647 h 1060"/>
              <a:gd name="T10" fmla="*/ 0 60000 65536"/>
              <a:gd name="T11" fmla="*/ 0 60000 65536"/>
              <a:gd name="T12" fmla="*/ 0 60000 65536"/>
              <a:gd name="T13" fmla="*/ 0 60000 65536"/>
              <a:gd name="T14" fmla="*/ 0 60000 65536"/>
              <a:gd name="T15" fmla="*/ 0 w 697"/>
              <a:gd name="T16" fmla="*/ 0 h 1060"/>
              <a:gd name="T17" fmla="*/ 697 w 697"/>
              <a:gd name="T18" fmla="*/ 1060 h 1060"/>
            </a:gdLst>
            <a:ahLst/>
            <a:cxnLst>
              <a:cxn ang="T10">
                <a:pos x="T0" y="T1"/>
              </a:cxn>
              <a:cxn ang="T11">
                <a:pos x="T2" y="T3"/>
              </a:cxn>
              <a:cxn ang="T12">
                <a:pos x="T4" y="T5"/>
              </a:cxn>
              <a:cxn ang="T13">
                <a:pos x="T6" y="T7"/>
              </a:cxn>
              <a:cxn ang="T14">
                <a:pos x="T8" y="T9"/>
              </a:cxn>
            </a:cxnLst>
            <a:rect l="T15" t="T16" r="T17" b="T18"/>
            <a:pathLst>
              <a:path w="697" h="1060">
                <a:moveTo>
                  <a:pt x="0" y="1060"/>
                </a:moveTo>
                <a:lnTo>
                  <a:pt x="697" y="387"/>
                </a:lnTo>
                <a:lnTo>
                  <a:pt x="697" y="0"/>
                </a:lnTo>
                <a:lnTo>
                  <a:pt x="0" y="666"/>
                </a:lnTo>
                <a:lnTo>
                  <a:pt x="0" y="1060"/>
                </a:lnTo>
                <a:close/>
              </a:path>
            </a:pathLst>
          </a:custGeom>
          <a:gradFill rotWithShape="1">
            <a:gsLst>
              <a:gs pos="0">
                <a:srgbClr val="1D304C"/>
              </a:gs>
              <a:gs pos="100000">
                <a:srgbClr val="3E67A4"/>
              </a:gs>
            </a:gsLst>
            <a:lin ang="5400000" scaled="1"/>
          </a:gradFill>
          <a:ln w="9525">
            <a:noFill/>
            <a:round/>
            <a:headEnd/>
            <a:tailEnd/>
          </a:ln>
        </p:spPr>
        <p:txBody>
          <a:bodyPr wrap="none" lIns="73017" tIns="36507" rIns="73017" bIns="36507" anchor="ctr"/>
          <a:lstStyle/>
          <a:p>
            <a:endParaRPr lang="en-US"/>
          </a:p>
        </p:txBody>
      </p:sp>
      <p:sp>
        <p:nvSpPr>
          <p:cNvPr id="17423" name="Freeform 196"/>
          <p:cNvSpPr>
            <a:spLocks/>
          </p:cNvSpPr>
          <p:nvPr/>
        </p:nvSpPr>
        <p:spPr bwMode="auto">
          <a:xfrm>
            <a:off x="6207125" y="4805363"/>
            <a:ext cx="1684338" cy="668337"/>
          </a:xfrm>
          <a:custGeom>
            <a:avLst/>
            <a:gdLst>
              <a:gd name="T0" fmla="*/ 2147483647 w 1661"/>
              <a:gd name="T1" fmla="*/ 2147483647 h 659"/>
              <a:gd name="T2" fmla="*/ 0 w 1661"/>
              <a:gd name="T3" fmla="*/ 2147483647 h 659"/>
              <a:gd name="T4" fmla="*/ 0 w 1661"/>
              <a:gd name="T5" fmla="*/ 0 h 659"/>
              <a:gd name="T6" fmla="*/ 2147483647 w 1661"/>
              <a:gd name="T7" fmla="*/ 2147483647 h 659"/>
              <a:gd name="T8" fmla="*/ 2147483647 w 1661"/>
              <a:gd name="T9" fmla="*/ 2147483647 h 659"/>
              <a:gd name="T10" fmla="*/ 0 60000 65536"/>
              <a:gd name="T11" fmla="*/ 0 60000 65536"/>
              <a:gd name="T12" fmla="*/ 0 60000 65536"/>
              <a:gd name="T13" fmla="*/ 0 60000 65536"/>
              <a:gd name="T14" fmla="*/ 0 60000 65536"/>
              <a:gd name="T15" fmla="*/ 0 w 1661"/>
              <a:gd name="T16" fmla="*/ 0 h 659"/>
              <a:gd name="T17" fmla="*/ 1661 w 1661"/>
              <a:gd name="T18" fmla="*/ 659 h 659"/>
            </a:gdLst>
            <a:ahLst/>
            <a:cxnLst>
              <a:cxn ang="T10">
                <a:pos x="T0" y="T1"/>
              </a:cxn>
              <a:cxn ang="T11">
                <a:pos x="T2" y="T3"/>
              </a:cxn>
              <a:cxn ang="T12">
                <a:pos x="T4" y="T5"/>
              </a:cxn>
              <a:cxn ang="T13">
                <a:pos x="T6" y="T7"/>
              </a:cxn>
              <a:cxn ang="T14">
                <a:pos x="T8" y="T9"/>
              </a:cxn>
            </a:cxnLst>
            <a:rect l="T15" t="T16" r="T17" b="T18"/>
            <a:pathLst>
              <a:path w="1661" h="659">
                <a:moveTo>
                  <a:pt x="1661" y="659"/>
                </a:moveTo>
                <a:lnTo>
                  <a:pt x="0" y="385"/>
                </a:lnTo>
                <a:lnTo>
                  <a:pt x="0" y="0"/>
                </a:lnTo>
                <a:lnTo>
                  <a:pt x="1661" y="265"/>
                </a:lnTo>
                <a:lnTo>
                  <a:pt x="1661" y="659"/>
                </a:lnTo>
                <a:close/>
              </a:path>
            </a:pathLst>
          </a:custGeom>
          <a:gradFill rotWithShape="1">
            <a:gsLst>
              <a:gs pos="0">
                <a:srgbClr val="3E67A4"/>
              </a:gs>
              <a:gs pos="100000">
                <a:srgbClr val="678DC5"/>
              </a:gs>
            </a:gsLst>
            <a:lin ang="5400000" scaled="1"/>
          </a:gradFill>
          <a:ln w="9525">
            <a:noFill/>
            <a:round/>
            <a:headEnd/>
            <a:tailEnd/>
          </a:ln>
        </p:spPr>
        <p:txBody>
          <a:bodyPr wrap="none" lIns="73017" tIns="36507" rIns="73017" bIns="36507" anchor="ctr"/>
          <a:lstStyle/>
          <a:p>
            <a:endParaRPr lang="en-US"/>
          </a:p>
        </p:txBody>
      </p:sp>
      <p:grpSp>
        <p:nvGrpSpPr>
          <p:cNvPr id="8" name="Group 275"/>
          <p:cNvGrpSpPr>
            <a:grpSpLocks/>
          </p:cNvGrpSpPr>
          <p:nvPr/>
        </p:nvGrpSpPr>
        <p:grpSpPr bwMode="auto">
          <a:xfrm>
            <a:off x="6207125" y="3627438"/>
            <a:ext cx="1684338" cy="668337"/>
            <a:chOff x="4060" y="2455"/>
            <a:chExt cx="1061" cy="421"/>
          </a:xfrm>
        </p:grpSpPr>
        <p:sp>
          <p:nvSpPr>
            <p:cNvPr id="17447" name="Freeform 212"/>
            <p:cNvSpPr>
              <a:spLocks/>
            </p:cNvSpPr>
            <p:nvPr/>
          </p:nvSpPr>
          <p:spPr bwMode="auto">
            <a:xfrm>
              <a:off x="4060" y="2455"/>
              <a:ext cx="1061" cy="421"/>
            </a:xfrm>
            <a:custGeom>
              <a:avLst/>
              <a:gdLst>
                <a:gd name="T0" fmla="*/ 1 w 1661"/>
                <a:gd name="T1" fmla="*/ 1 h 659"/>
                <a:gd name="T2" fmla="*/ 0 w 1661"/>
                <a:gd name="T3" fmla="*/ 1 h 659"/>
                <a:gd name="T4" fmla="*/ 0 w 1661"/>
                <a:gd name="T5" fmla="*/ 0 h 659"/>
                <a:gd name="T6" fmla="*/ 1 w 1661"/>
                <a:gd name="T7" fmla="*/ 1 h 659"/>
                <a:gd name="T8" fmla="*/ 1 w 1661"/>
                <a:gd name="T9" fmla="*/ 1 h 659"/>
                <a:gd name="T10" fmla="*/ 0 60000 65536"/>
                <a:gd name="T11" fmla="*/ 0 60000 65536"/>
                <a:gd name="T12" fmla="*/ 0 60000 65536"/>
                <a:gd name="T13" fmla="*/ 0 60000 65536"/>
                <a:gd name="T14" fmla="*/ 0 60000 65536"/>
                <a:gd name="T15" fmla="*/ 0 w 1661"/>
                <a:gd name="T16" fmla="*/ 0 h 659"/>
                <a:gd name="T17" fmla="*/ 1661 w 1661"/>
                <a:gd name="T18" fmla="*/ 659 h 659"/>
              </a:gdLst>
              <a:ahLst/>
              <a:cxnLst>
                <a:cxn ang="T10">
                  <a:pos x="T0" y="T1"/>
                </a:cxn>
                <a:cxn ang="T11">
                  <a:pos x="T2" y="T3"/>
                </a:cxn>
                <a:cxn ang="T12">
                  <a:pos x="T4" y="T5"/>
                </a:cxn>
                <a:cxn ang="T13">
                  <a:pos x="T6" y="T7"/>
                </a:cxn>
                <a:cxn ang="T14">
                  <a:pos x="T8" y="T9"/>
                </a:cxn>
              </a:cxnLst>
              <a:rect l="T15" t="T16" r="T17" b="T18"/>
              <a:pathLst>
                <a:path w="1661" h="659">
                  <a:moveTo>
                    <a:pt x="1661" y="659"/>
                  </a:moveTo>
                  <a:lnTo>
                    <a:pt x="0" y="385"/>
                  </a:lnTo>
                  <a:lnTo>
                    <a:pt x="0" y="0"/>
                  </a:lnTo>
                  <a:lnTo>
                    <a:pt x="1661" y="265"/>
                  </a:lnTo>
                  <a:lnTo>
                    <a:pt x="1661" y="659"/>
                  </a:lnTo>
                  <a:close/>
                </a:path>
              </a:pathLst>
            </a:custGeom>
            <a:gradFill rotWithShape="1">
              <a:gsLst>
                <a:gs pos="0">
                  <a:srgbClr val="002C3E"/>
                </a:gs>
                <a:gs pos="100000">
                  <a:srgbClr val="015F85"/>
                </a:gs>
              </a:gsLst>
              <a:lin ang="5400000" scaled="1"/>
            </a:gradFill>
            <a:ln w="9525">
              <a:noFill/>
              <a:round/>
              <a:headEnd/>
              <a:tailEnd/>
            </a:ln>
          </p:spPr>
          <p:txBody>
            <a:bodyPr wrap="none" lIns="73025" tIns="36511" rIns="73025" bIns="36511" anchor="ctr"/>
            <a:lstStyle/>
            <a:p>
              <a:endParaRPr lang="en-US"/>
            </a:p>
          </p:txBody>
        </p:sp>
        <p:sp>
          <p:nvSpPr>
            <p:cNvPr id="17448" name="Freeform 213"/>
            <p:cNvSpPr>
              <a:spLocks/>
            </p:cNvSpPr>
            <p:nvPr/>
          </p:nvSpPr>
          <p:spPr bwMode="auto">
            <a:xfrm>
              <a:off x="4427" y="2509"/>
              <a:ext cx="322" cy="189"/>
            </a:xfrm>
            <a:custGeom>
              <a:avLst/>
              <a:gdLst>
                <a:gd name="T0" fmla="*/ 0 w 504"/>
                <a:gd name="T1" fmla="*/ 0 h 296"/>
                <a:gd name="T2" fmla="*/ 1 w 504"/>
                <a:gd name="T3" fmla="*/ 1 h 296"/>
                <a:gd name="T4" fmla="*/ 1 w 504"/>
                <a:gd name="T5" fmla="*/ 1 h 296"/>
                <a:gd name="T6" fmla="*/ 0 w 504"/>
                <a:gd name="T7" fmla="*/ 0 h 296"/>
                <a:gd name="T8" fmla="*/ 0 60000 65536"/>
                <a:gd name="T9" fmla="*/ 0 60000 65536"/>
                <a:gd name="T10" fmla="*/ 0 60000 65536"/>
                <a:gd name="T11" fmla="*/ 0 60000 65536"/>
                <a:gd name="T12" fmla="*/ 0 w 504"/>
                <a:gd name="T13" fmla="*/ 0 h 296"/>
                <a:gd name="T14" fmla="*/ 504 w 504"/>
                <a:gd name="T15" fmla="*/ 296 h 296"/>
              </a:gdLst>
              <a:ahLst/>
              <a:cxnLst>
                <a:cxn ang="T8">
                  <a:pos x="T0" y="T1"/>
                </a:cxn>
                <a:cxn ang="T9">
                  <a:pos x="T2" y="T3"/>
                </a:cxn>
                <a:cxn ang="T10">
                  <a:pos x="T4" y="T5"/>
                </a:cxn>
                <a:cxn ang="T11">
                  <a:pos x="T6" y="T7"/>
                </a:cxn>
              </a:cxnLst>
              <a:rect l="T12" t="T13" r="T14" b="T15"/>
              <a:pathLst>
                <a:path w="504" h="296">
                  <a:moveTo>
                    <a:pt x="0" y="0"/>
                  </a:moveTo>
                  <a:lnTo>
                    <a:pt x="240" y="296"/>
                  </a:lnTo>
                  <a:lnTo>
                    <a:pt x="504" y="80"/>
                  </a:lnTo>
                  <a:lnTo>
                    <a:pt x="0" y="0"/>
                  </a:lnTo>
                  <a:close/>
                </a:path>
              </a:pathLst>
            </a:custGeom>
            <a:solidFill>
              <a:schemeClr val="bg2"/>
            </a:solidFill>
            <a:ln w="9525">
              <a:noFill/>
              <a:round/>
              <a:headEnd/>
              <a:tailEnd/>
            </a:ln>
          </p:spPr>
          <p:txBody>
            <a:bodyPr wrap="none" anchor="ctr"/>
            <a:lstStyle/>
            <a:p>
              <a:endParaRPr lang="en-US"/>
            </a:p>
          </p:txBody>
        </p:sp>
      </p:grpSp>
      <p:grpSp>
        <p:nvGrpSpPr>
          <p:cNvPr id="9" name="Group 123"/>
          <p:cNvGrpSpPr>
            <a:grpSpLocks/>
          </p:cNvGrpSpPr>
          <p:nvPr/>
        </p:nvGrpSpPr>
        <p:grpSpPr bwMode="auto">
          <a:xfrm>
            <a:off x="6207125" y="2036763"/>
            <a:ext cx="2384425" cy="1841500"/>
            <a:chOff x="6207125" y="1638300"/>
            <a:chExt cx="2384425" cy="1841500"/>
          </a:xfrm>
        </p:grpSpPr>
        <p:sp>
          <p:nvSpPr>
            <p:cNvPr id="17441" name="Freeform 209"/>
            <p:cNvSpPr>
              <a:spLocks/>
            </p:cNvSpPr>
            <p:nvPr/>
          </p:nvSpPr>
          <p:spPr bwMode="auto">
            <a:xfrm>
              <a:off x="6207125" y="2271712"/>
              <a:ext cx="1684338" cy="668338"/>
            </a:xfrm>
            <a:custGeom>
              <a:avLst/>
              <a:gdLst>
                <a:gd name="T0" fmla="*/ 2147483647 w 1661"/>
                <a:gd name="T1" fmla="*/ 2147483647 h 659"/>
                <a:gd name="T2" fmla="*/ 0 w 1661"/>
                <a:gd name="T3" fmla="*/ 2147483647 h 659"/>
                <a:gd name="T4" fmla="*/ 0 w 1661"/>
                <a:gd name="T5" fmla="*/ 0 h 659"/>
                <a:gd name="T6" fmla="*/ 2147483647 w 1661"/>
                <a:gd name="T7" fmla="*/ 2147483647 h 659"/>
                <a:gd name="T8" fmla="*/ 2147483647 w 1661"/>
                <a:gd name="T9" fmla="*/ 2147483647 h 659"/>
                <a:gd name="T10" fmla="*/ 0 60000 65536"/>
                <a:gd name="T11" fmla="*/ 0 60000 65536"/>
                <a:gd name="T12" fmla="*/ 0 60000 65536"/>
                <a:gd name="T13" fmla="*/ 0 60000 65536"/>
                <a:gd name="T14" fmla="*/ 0 60000 65536"/>
                <a:gd name="T15" fmla="*/ 0 w 1661"/>
                <a:gd name="T16" fmla="*/ 0 h 659"/>
                <a:gd name="T17" fmla="*/ 1661 w 1661"/>
                <a:gd name="T18" fmla="*/ 659 h 659"/>
              </a:gdLst>
              <a:ahLst/>
              <a:cxnLst>
                <a:cxn ang="T10">
                  <a:pos x="T0" y="T1"/>
                </a:cxn>
                <a:cxn ang="T11">
                  <a:pos x="T2" y="T3"/>
                </a:cxn>
                <a:cxn ang="T12">
                  <a:pos x="T4" y="T5"/>
                </a:cxn>
                <a:cxn ang="T13">
                  <a:pos x="T6" y="T7"/>
                </a:cxn>
                <a:cxn ang="T14">
                  <a:pos x="T8" y="T9"/>
                </a:cxn>
              </a:cxnLst>
              <a:rect l="T15" t="T16" r="T17" b="T18"/>
              <a:pathLst>
                <a:path w="1661" h="659">
                  <a:moveTo>
                    <a:pt x="1661" y="659"/>
                  </a:moveTo>
                  <a:lnTo>
                    <a:pt x="0" y="385"/>
                  </a:lnTo>
                  <a:lnTo>
                    <a:pt x="0" y="0"/>
                  </a:lnTo>
                  <a:lnTo>
                    <a:pt x="1661" y="265"/>
                  </a:lnTo>
                  <a:lnTo>
                    <a:pt x="1661" y="659"/>
                  </a:lnTo>
                  <a:close/>
                </a:path>
              </a:pathLst>
            </a:custGeom>
            <a:gradFill rotWithShape="1">
              <a:gsLst>
                <a:gs pos="0">
                  <a:srgbClr val="B54F03"/>
                </a:gs>
                <a:gs pos="100000">
                  <a:srgbClr val="EE6804"/>
                </a:gs>
              </a:gsLst>
              <a:lin ang="5400000" scaled="1"/>
            </a:gradFill>
            <a:ln w="9525">
              <a:noFill/>
              <a:round/>
              <a:headEnd/>
              <a:tailEnd/>
            </a:ln>
          </p:spPr>
          <p:txBody>
            <a:bodyPr wrap="none" lIns="73025" tIns="36511" rIns="73025" bIns="36511" anchor="ctr"/>
            <a:lstStyle/>
            <a:p>
              <a:endParaRPr lang="en-US"/>
            </a:p>
          </p:txBody>
        </p:sp>
        <p:sp>
          <p:nvSpPr>
            <p:cNvPr id="17442" name="Freeform 211"/>
            <p:cNvSpPr>
              <a:spLocks/>
            </p:cNvSpPr>
            <p:nvPr/>
          </p:nvSpPr>
          <p:spPr bwMode="auto">
            <a:xfrm>
              <a:off x="6221412" y="1638300"/>
              <a:ext cx="2370138" cy="908050"/>
            </a:xfrm>
            <a:custGeom>
              <a:avLst/>
              <a:gdLst>
                <a:gd name="T0" fmla="*/ 0 w 2336"/>
                <a:gd name="T1" fmla="*/ 2147483647 h 896"/>
                <a:gd name="T2" fmla="*/ 2147483647 w 2336"/>
                <a:gd name="T3" fmla="*/ 0 h 896"/>
                <a:gd name="T4" fmla="*/ 2147483647 w 2336"/>
                <a:gd name="T5" fmla="*/ 2147483647 h 896"/>
                <a:gd name="T6" fmla="*/ 2147483647 w 2336"/>
                <a:gd name="T7" fmla="*/ 2147483647 h 896"/>
                <a:gd name="T8" fmla="*/ 0 w 2336"/>
                <a:gd name="T9" fmla="*/ 2147483647 h 896"/>
                <a:gd name="T10" fmla="*/ 0 60000 65536"/>
                <a:gd name="T11" fmla="*/ 0 60000 65536"/>
                <a:gd name="T12" fmla="*/ 0 60000 65536"/>
                <a:gd name="T13" fmla="*/ 0 60000 65536"/>
                <a:gd name="T14" fmla="*/ 0 60000 65536"/>
                <a:gd name="T15" fmla="*/ 0 w 2336"/>
                <a:gd name="T16" fmla="*/ 0 h 896"/>
                <a:gd name="T17" fmla="*/ 2336 w 2336"/>
                <a:gd name="T18" fmla="*/ 896 h 896"/>
              </a:gdLst>
              <a:ahLst/>
              <a:cxnLst>
                <a:cxn ang="T10">
                  <a:pos x="T0" y="T1"/>
                </a:cxn>
                <a:cxn ang="T11">
                  <a:pos x="T2" y="T3"/>
                </a:cxn>
                <a:cxn ang="T12">
                  <a:pos x="T4" y="T5"/>
                </a:cxn>
                <a:cxn ang="T13">
                  <a:pos x="T6" y="T7"/>
                </a:cxn>
                <a:cxn ang="T14">
                  <a:pos x="T8" y="T9"/>
                </a:cxn>
              </a:cxnLst>
              <a:rect l="T15" t="T16" r="T17" b="T18"/>
              <a:pathLst>
                <a:path w="2336" h="896">
                  <a:moveTo>
                    <a:pt x="0" y="624"/>
                  </a:moveTo>
                  <a:lnTo>
                    <a:pt x="712" y="0"/>
                  </a:lnTo>
                  <a:lnTo>
                    <a:pt x="2336" y="232"/>
                  </a:lnTo>
                  <a:lnTo>
                    <a:pt x="1640" y="896"/>
                  </a:lnTo>
                  <a:lnTo>
                    <a:pt x="0" y="624"/>
                  </a:lnTo>
                  <a:close/>
                </a:path>
              </a:pathLst>
            </a:custGeom>
            <a:solidFill>
              <a:srgbClr val="FC8932"/>
            </a:solidFill>
            <a:ln w="9525">
              <a:noFill/>
              <a:round/>
              <a:headEnd/>
              <a:tailEnd/>
            </a:ln>
          </p:spPr>
          <p:txBody>
            <a:bodyPr wrap="none" lIns="73025" tIns="36511" rIns="73025" bIns="36511" anchor="ctr"/>
            <a:lstStyle/>
            <a:p>
              <a:endParaRPr lang="en-US"/>
            </a:p>
          </p:txBody>
        </p:sp>
        <p:sp>
          <p:nvSpPr>
            <p:cNvPr id="17443" name="Freeform 204"/>
            <p:cNvSpPr>
              <a:spLocks/>
            </p:cNvSpPr>
            <p:nvPr/>
          </p:nvSpPr>
          <p:spPr bwMode="auto">
            <a:xfrm>
              <a:off x="7885112" y="2254250"/>
              <a:ext cx="706438" cy="1076325"/>
            </a:xfrm>
            <a:custGeom>
              <a:avLst/>
              <a:gdLst>
                <a:gd name="T0" fmla="*/ 0 w 697"/>
                <a:gd name="T1" fmla="*/ 2147483647 h 1060"/>
                <a:gd name="T2" fmla="*/ 2147483647 w 697"/>
                <a:gd name="T3" fmla="*/ 2147483647 h 1060"/>
                <a:gd name="T4" fmla="*/ 2147483647 w 697"/>
                <a:gd name="T5" fmla="*/ 0 h 1060"/>
                <a:gd name="T6" fmla="*/ 0 w 697"/>
                <a:gd name="T7" fmla="*/ 2147483647 h 1060"/>
                <a:gd name="T8" fmla="*/ 0 w 697"/>
                <a:gd name="T9" fmla="*/ 2147483647 h 1060"/>
                <a:gd name="T10" fmla="*/ 0 60000 65536"/>
                <a:gd name="T11" fmla="*/ 0 60000 65536"/>
                <a:gd name="T12" fmla="*/ 0 60000 65536"/>
                <a:gd name="T13" fmla="*/ 0 60000 65536"/>
                <a:gd name="T14" fmla="*/ 0 60000 65536"/>
                <a:gd name="T15" fmla="*/ 0 w 697"/>
                <a:gd name="T16" fmla="*/ 0 h 1060"/>
                <a:gd name="T17" fmla="*/ 697 w 697"/>
                <a:gd name="T18" fmla="*/ 1060 h 1060"/>
              </a:gdLst>
              <a:ahLst/>
              <a:cxnLst>
                <a:cxn ang="T10">
                  <a:pos x="T0" y="T1"/>
                </a:cxn>
                <a:cxn ang="T11">
                  <a:pos x="T2" y="T3"/>
                </a:cxn>
                <a:cxn ang="T12">
                  <a:pos x="T4" y="T5"/>
                </a:cxn>
                <a:cxn ang="T13">
                  <a:pos x="T6" y="T7"/>
                </a:cxn>
                <a:cxn ang="T14">
                  <a:pos x="T8" y="T9"/>
                </a:cxn>
              </a:cxnLst>
              <a:rect l="T15" t="T16" r="T17" b="T18"/>
              <a:pathLst>
                <a:path w="697" h="1060">
                  <a:moveTo>
                    <a:pt x="0" y="1060"/>
                  </a:moveTo>
                  <a:lnTo>
                    <a:pt x="697" y="387"/>
                  </a:lnTo>
                  <a:lnTo>
                    <a:pt x="697" y="0"/>
                  </a:lnTo>
                  <a:lnTo>
                    <a:pt x="0" y="666"/>
                  </a:lnTo>
                  <a:lnTo>
                    <a:pt x="0" y="1060"/>
                  </a:lnTo>
                  <a:close/>
                </a:path>
              </a:pathLst>
            </a:custGeom>
            <a:gradFill rotWithShape="1">
              <a:gsLst>
                <a:gs pos="0">
                  <a:srgbClr val="66327E"/>
                </a:gs>
                <a:gs pos="100000">
                  <a:srgbClr val="8A44AA"/>
                </a:gs>
              </a:gsLst>
              <a:lin ang="5400000" scaled="1"/>
            </a:gradFill>
            <a:ln w="9525">
              <a:noFill/>
              <a:round/>
              <a:headEnd/>
              <a:tailEnd/>
            </a:ln>
          </p:spPr>
          <p:txBody>
            <a:bodyPr wrap="none" lIns="73025" tIns="36511" rIns="73025" bIns="36511" anchor="ctr"/>
            <a:lstStyle/>
            <a:p>
              <a:endParaRPr lang="en-US"/>
            </a:p>
          </p:txBody>
        </p:sp>
        <p:sp>
          <p:nvSpPr>
            <p:cNvPr id="17444" name="Freeform 210"/>
            <p:cNvSpPr>
              <a:spLocks/>
            </p:cNvSpPr>
            <p:nvPr/>
          </p:nvSpPr>
          <p:spPr bwMode="auto">
            <a:xfrm>
              <a:off x="7885112" y="1865312"/>
              <a:ext cx="706438" cy="1074738"/>
            </a:xfrm>
            <a:custGeom>
              <a:avLst/>
              <a:gdLst>
                <a:gd name="T0" fmla="*/ 0 w 697"/>
                <a:gd name="T1" fmla="*/ 2147483647 h 1060"/>
                <a:gd name="T2" fmla="*/ 2147483647 w 697"/>
                <a:gd name="T3" fmla="*/ 2147483647 h 1060"/>
                <a:gd name="T4" fmla="*/ 2147483647 w 697"/>
                <a:gd name="T5" fmla="*/ 0 h 1060"/>
                <a:gd name="T6" fmla="*/ 0 w 697"/>
                <a:gd name="T7" fmla="*/ 2147483647 h 1060"/>
                <a:gd name="T8" fmla="*/ 0 w 697"/>
                <a:gd name="T9" fmla="*/ 2147483647 h 1060"/>
                <a:gd name="T10" fmla="*/ 0 60000 65536"/>
                <a:gd name="T11" fmla="*/ 0 60000 65536"/>
                <a:gd name="T12" fmla="*/ 0 60000 65536"/>
                <a:gd name="T13" fmla="*/ 0 60000 65536"/>
                <a:gd name="T14" fmla="*/ 0 60000 65536"/>
                <a:gd name="T15" fmla="*/ 0 w 697"/>
                <a:gd name="T16" fmla="*/ 0 h 1060"/>
                <a:gd name="T17" fmla="*/ 697 w 697"/>
                <a:gd name="T18" fmla="*/ 1060 h 1060"/>
              </a:gdLst>
              <a:ahLst/>
              <a:cxnLst>
                <a:cxn ang="T10">
                  <a:pos x="T0" y="T1"/>
                </a:cxn>
                <a:cxn ang="T11">
                  <a:pos x="T2" y="T3"/>
                </a:cxn>
                <a:cxn ang="T12">
                  <a:pos x="T4" y="T5"/>
                </a:cxn>
                <a:cxn ang="T13">
                  <a:pos x="T6" y="T7"/>
                </a:cxn>
                <a:cxn ang="T14">
                  <a:pos x="T8" y="T9"/>
                </a:cxn>
              </a:cxnLst>
              <a:rect l="T15" t="T16" r="T17" b="T18"/>
              <a:pathLst>
                <a:path w="697" h="1060">
                  <a:moveTo>
                    <a:pt x="0" y="1060"/>
                  </a:moveTo>
                  <a:lnTo>
                    <a:pt x="697" y="387"/>
                  </a:lnTo>
                  <a:lnTo>
                    <a:pt x="697" y="0"/>
                  </a:lnTo>
                  <a:lnTo>
                    <a:pt x="0" y="666"/>
                  </a:lnTo>
                  <a:lnTo>
                    <a:pt x="0" y="1060"/>
                  </a:lnTo>
                  <a:close/>
                </a:path>
              </a:pathLst>
            </a:custGeom>
            <a:gradFill rotWithShape="1">
              <a:gsLst>
                <a:gs pos="0">
                  <a:srgbClr val="B54F03"/>
                </a:gs>
                <a:gs pos="100000">
                  <a:srgbClr val="EE6804"/>
                </a:gs>
              </a:gsLst>
              <a:lin ang="5400000" scaled="1"/>
            </a:gradFill>
            <a:ln w="9525">
              <a:noFill/>
              <a:round/>
              <a:headEnd/>
              <a:tailEnd/>
            </a:ln>
          </p:spPr>
          <p:txBody>
            <a:bodyPr wrap="none" lIns="73025" tIns="36511" rIns="73025" bIns="36511" anchor="ctr"/>
            <a:lstStyle/>
            <a:p>
              <a:endParaRPr lang="en-US"/>
            </a:p>
          </p:txBody>
        </p:sp>
        <p:sp>
          <p:nvSpPr>
            <p:cNvPr id="17445" name="Freeform 203"/>
            <p:cNvSpPr>
              <a:spLocks/>
            </p:cNvSpPr>
            <p:nvPr/>
          </p:nvSpPr>
          <p:spPr bwMode="auto">
            <a:xfrm>
              <a:off x="6207125" y="2662237"/>
              <a:ext cx="1684338" cy="817563"/>
            </a:xfrm>
            <a:custGeom>
              <a:avLst/>
              <a:gdLst>
                <a:gd name="T0" fmla="*/ 2147483647 w 1661"/>
                <a:gd name="T1" fmla="*/ 2147483647 h 807"/>
                <a:gd name="T2" fmla="*/ 2147483647 w 1661"/>
                <a:gd name="T3" fmla="*/ 2147483647 h 807"/>
                <a:gd name="T4" fmla="*/ 2147483647 w 1661"/>
                <a:gd name="T5" fmla="*/ 2147483647 h 807"/>
                <a:gd name="T6" fmla="*/ 2147483647 w 1661"/>
                <a:gd name="T7" fmla="*/ 2147483647 h 807"/>
                <a:gd name="T8" fmla="*/ 0 w 1661"/>
                <a:gd name="T9" fmla="*/ 2147483647 h 807"/>
                <a:gd name="T10" fmla="*/ 0 w 1661"/>
                <a:gd name="T11" fmla="*/ 0 h 807"/>
                <a:gd name="T12" fmla="*/ 2147483647 w 1661"/>
                <a:gd name="T13" fmla="*/ 2147483647 h 807"/>
                <a:gd name="T14" fmla="*/ 2147483647 w 1661"/>
                <a:gd name="T15" fmla="*/ 2147483647 h 807"/>
                <a:gd name="T16" fmla="*/ 0 60000 65536"/>
                <a:gd name="T17" fmla="*/ 0 60000 65536"/>
                <a:gd name="T18" fmla="*/ 0 60000 65536"/>
                <a:gd name="T19" fmla="*/ 0 60000 65536"/>
                <a:gd name="T20" fmla="*/ 0 60000 65536"/>
                <a:gd name="T21" fmla="*/ 0 60000 65536"/>
                <a:gd name="T22" fmla="*/ 0 60000 65536"/>
                <a:gd name="T23" fmla="*/ 0 60000 65536"/>
                <a:gd name="T24" fmla="*/ 0 w 1661"/>
                <a:gd name="T25" fmla="*/ 0 h 807"/>
                <a:gd name="T26" fmla="*/ 1661 w 1661"/>
                <a:gd name="T27" fmla="*/ 807 h 8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61" h="807">
                  <a:moveTo>
                    <a:pt x="1661" y="659"/>
                  </a:moveTo>
                  <a:lnTo>
                    <a:pt x="1079" y="583"/>
                  </a:lnTo>
                  <a:lnTo>
                    <a:pt x="807" y="807"/>
                  </a:lnTo>
                  <a:lnTo>
                    <a:pt x="559" y="487"/>
                  </a:lnTo>
                  <a:lnTo>
                    <a:pt x="0" y="385"/>
                  </a:lnTo>
                  <a:lnTo>
                    <a:pt x="0" y="0"/>
                  </a:lnTo>
                  <a:lnTo>
                    <a:pt x="1661" y="265"/>
                  </a:lnTo>
                  <a:lnTo>
                    <a:pt x="1661" y="659"/>
                  </a:lnTo>
                  <a:close/>
                </a:path>
              </a:pathLst>
            </a:custGeom>
            <a:gradFill rotWithShape="1">
              <a:gsLst>
                <a:gs pos="0">
                  <a:srgbClr val="66327E"/>
                </a:gs>
                <a:gs pos="100000">
                  <a:srgbClr val="8A44AA"/>
                </a:gs>
              </a:gsLst>
              <a:lin ang="5400000" scaled="1"/>
            </a:gradFill>
            <a:ln w="9525">
              <a:noFill/>
              <a:round/>
              <a:headEnd/>
              <a:tailEnd/>
            </a:ln>
          </p:spPr>
          <p:txBody>
            <a:bodyPr wrap="none" lIns="73025" tIns="36511" rIns="73025" bIns="36511" anchor="ctr"/>
            <a:lstStyle/>
            <a:p>
              <a:endParaRPr lang="en-US"/>
            </a:p>
          </p:txBody>
        </p:sp>
        <p:sp>
          <p:nvSpPr>
            <p:cNvPr id="17446" name="Freeform 226"/>
            <p:cNvSpPr>
              <a:spLocks/>
            </p:cNvSpPr>
            <p:nvPr/>
          </p:nvSpPr>
          <p:spPr bwMode="auto">
            <a:xfrm>
              <a:off x="6605587" y="1900237"/>
              <a:ext cx="1676400" cy="657225"/>
            </a:xfrm>
            <a:custGeom>
              <a:avLst/>
              <a:gdLst>
                <a:gd name="T0" fmla="*/ 0 w 1056"/>
                <a:gd name="T1" fmla="*/ 0 h 414"/>
                <a:gd name="T2" fmla="*/ 2147483647 w 1056"/>
                <a:gd name="T3" fmla="*/ 2147483647 h 414"/>
                <a:gd name="T4" fmla="*/ 2147483647 w 1056"/>
                <a:gd name="T5" fmla="*/ 2147483647 h 414"/>
                <a:gd name="T6" fmla="*/ 0 60000 65536"/>
                <a:gd name="T7" fmla="*/ 0 60000 65536"/>
                <a:gd name="T8" fmla="*/ 0 60000 65536"/>
                <a:gd name="T9" fmla="*/ 0 w 1056"/>
                <a:gd name="T10" fmla="*/ 0 h 414"/>
                <a:gd name="T11" fmla="*/ 1056 w 1056"/>
                <a:gd name="T12" fmla="*/ 414 h 414"/>
              </a:gdLst>
              <a:ahLst/>
              <a:cxnLst>
                <a:cxn ang="T6">
                  <a:pos x="T0" y="T1"/>
                </a:cxn>
                <a:cxn ang="T7">
                  <a:pos x="T2" y="T3"/>
                </a:cxn>
                <a:cxn ang="T8">
                  <a:pos x="T4" y="T5"/>
                </a:cxn>
              </a:cxnLst>
              <a:rect l="T9" t="T10" r="T11" b="T12"/>
              <a:pathLst>
                <a:path w="1056" h="414">
                  <a:moveTo>
                    <a:pt x="0" y="0"/>
                  </a:moveTo>
                  <a:lnTo>
                    <a:pt x="1056" y="179"/>
                  </a:lnTo>
                  <a:lnTo>
                    <a:pt x="1056" y="414"/>
                  </a:lnTo>
                </a:path>
              </a:pathLst>
            </a:custGeom>
            <a:noFill/>
            <a:ln w="25400">
              <a:solidFill>
                <a:srgbClr val="C0C0C0"/>
              </a:solidFill>
              <a:round/>
              <a:headEnd/>
              <a:tailEnd/>
            </a:ln>
          </p:spPr>
          <p:txBody>
            <a:bodyPr wrap="none" anchor="ctr"/>
            <a:lstStyle/>
            <a:p>
              <a:endParaRPr lang="en-US"/>
            </a:p>
          </p:txBody>
        </p:sp>
      </p:grpSp>
      <p:sp>
        <p:nvSpPr>
          <p:cNvPr id="17426" name="Freeform 199"/>
          <p:cNvSpPr>
            <a:spLocks/>
          </p:cNvSpPr>
          <p:nvPr/>
        </p:nvSpPr>
        <p:spPr bwMode="auto">
          <a:xfrm>
            <a:off x="7885113" y="3230563"/>
            <a:ext cx="706437" cy="1868487"/>
          </a:xfrm>
          <a:custGeom>
            <a:avLst/>
            <a:gdLst>
              <a:gd name="T0" fmla="*/ 0 w 445"/>
              <a:gd name="T1" fmla="*/ 2147483647 h 1189"/>
              <a:gd name="T2" fmla="*/ 2147483647 w 445"/>
              <a:gd name="T3" fmla="*/ 2147483647 h 1189"/>
              <a:gd name="T4" fmla="*/ 2147483647 w 445"/>
              <a:gd name="T5" fmla="*/ 0 h 1189"/>
              <a:gd name="T6" fmla="*/ 2147483647 w 445"/>
              <a:gd name="T7" fmla="*/ 2147483647 h 1189"/>
              <a:gd name="T8" fmla="*/ 0 w 445"/>
              <a:gd name="T9" fmla="*/ 2147483647 h 1189"/>
              <a:gd name="T10" fmla="*/ 0 60000 65536"/>
              <a:gd name="T11" fmla="*/ 0 60000 65536"/>
              <a:gd name="T12" fmla="*/ 0 60000 65536"/>
              <a:gd name="T13" fmla="*/ 0 60000 65536"/>
              <a:gd name="T14" fmla="*/ 0 60000 65536"/>
              <a:gd name="T15" fmla="*/ 0 w 445"/>
              <a:gd name="T16" fmla="*/ 0 h 1189"/>
              <a:gd name="T17" fmla="*/ 445 w 445"/>
              <a:gd name="T18" fmla="*/ 1189 h 1189"/>
            </a:gdLst>
            <a:ahLst/>
            <a:cxnLst>
              <a:cxn ang="T10">
                <a:pos x="T0" y="T1"/>
              </a:cxn>
              <a:cxn ang="T11">
                <a:pos x="T2" y="T3"/>
              </a:cxn>
              <a:cxn ang="T12">
                <a:pos x="T4" y="T5"/>
              </a:cxn>
              <a:cxn ang="T13">
                <a:pos x="T6" y="T7"/>
              </a:cxn>
              <a:cxn ang="T14">
                <a:pos x="T8" y="T9"/>
              </a:cxn>
            </a:cxnLst>
            <a:rect l="T15" t="T16" r="T17" b="T18"/>
            <a:pathLst>
              <a:path w="445" h="1189">
                <a:moveTo>
                  <a:pt x="0" y="1189"/>
                </a:moveTo>
                <a:lnTo>
                  <a:pt x="445" y="759"/>
                </a:lnTo>
                <a:lnTo>
                  <a:pt x="442" y="0"/>
                </a:lnTo>
                <a:lnTo>
                  <a:pt x="1" y="432"/>
                </a:lnTo>
                <a:lnTo>
                  <a:pt x="0" y="1189"/>
                </a:lnTo>
                <a:close/>
              </a:path>
            </a:pathLst>
          </a:custGeom>
          <a:gradFill rotWithShape="1">
            <a:gsLst>
              <a:gs pos="0">
                <a:srgbClr val="2C2C2F"/>
              </a:gs>
              <a:gs pos="100000">
                <a:srgbClr val="5F5F65"/>
              </a:gs>
            </a:gsLst>
            <a:lin ang="5400000" scaled="1"/>
          </a:gradFill>
          <a:ln w="9525">
            <a:noFill/>
            <a:round/>
            <a:headEnd/>
            <a:tailEnd/>
          </a:ln>
        </p:spPr>
        <p:txBody>
          <a:bodyPr wrap="none" lIns="73017" tIns="36507" rIns="73017" bIns="36507" anchor="ctr"/>
          <a:lstStyle/>
          <a:p>
            <a:endParaRPr lang="en-US"/>
          </a:p>
        </p:txBody>
      </p:sp>
      <p:sp>
        <p:nvSpPr>
          <p:cNvPr id="17427" name="Freeform 198"/>
          <p:cNvSpPr>
            <a:spLocks/>
          </p:cNvSpPr>
          <p:nvPr/>
        </p:nvSpPr>
        <p:spPr bwMode="auto">
          <a:xfrm>
            <a:off x="6203950" y="4016375"/>
            <a:ext cx="1687513" cy="1068388"/>
          </a:xfrm>
          <a:custGeom>
            <a:avLst/>
            <a:gdLst>
              <a:gd name="T0" fmla="*/ 2147483647 w 10000"/>
              <a:gd name="T1" fmla="*/ 2147483647 h 9934"/>
              <a:gd name="T2" fmla="*/ 2147483647 w 10000"/>
              <a:gd name="T3" fmla="*/ 2147483647 h 9934"/>
              <a:gd name="T4" fmla="*/ 2147483647 w 10000"/>
              <a:gd name="T5" fmla="*/ 0 h 9934"/>
              <a:gd name="T6" fmla="*/ 2147483647 w 10000"/>
              <a:gd name="T7" fmla="*/ 2147483647 h 9934"/>
              <a:gd name="T8" fmla="*/ 2147483647 w 10000"/>
              <a:gd name="T9" fmla="*/ 2147483647 h 9934"/>
              <a:gd name="T10" fmla="*/ 0 60000 65536"/>
              <a:gd name="T11" fmla="*/ 0 60000 65536"/>
              <a:gd name="T12" fmla="*/ 0 60000 65536"/>
              <a:gd name="T13" fmla="*/ 0 60000 65536"/>
              <a:gd name="T14" fmla="*/ 0 60000 65536"/>
              <a:gd name="T15" fmla="*/ 0 w 10000"/>
              <a:gd name="T16" fmla="*/ 0 h 9934"/>
              <a:gd name="T17" fmla="*/ 10000 w 10000"/>
              <a:gd name="T18" fmla="*/ 9934 h 9934"/>
            </a:gdLst>
            <a:ahLst/>
            <a:cxnLst>
              <a:cxn ang="T10">
                <a:pos x="T0" y="T1"/>
              </a:cxn>
              <a:cxn ang="T11">
                <a:pos x="T2" y="T3"/>
              </a:cxn>
              <a:cxn ang="T12">
                <a:pos x="T4" y="T5"/>
              </a:cxn>
              <a:cxn ang="T13">
                <a:pos x="T6" y="T7"/>
              </a:cxn>
              <a:cxn ang="T14">
                <a:pos x="T8" y="T9"/>
              </a:cxn>
            </a:cxnLst>
            <a:rect l="T15" t="T16" r="T17" b="T18"/>
            <a:pathLst>
              <a:path w="10000" h="9934">
                <a:moveTo>
                  <a:pt x="10000" y="9934"/>
                </a:moveTo>
                <a:lnTo>
                  <a:pt x="18" y="7349"/>
                </a:lnTo>
                <a:cubicBezTo>
                  <a:pt x="0" y="4877"/>
                  <a:pt x="38" y="2472"/>
                  <a:pt x="20" y="0"/>
                </a:cubicBezTo>
                <a:lnTo>
                  <a:pt x="9964" y="2500"/>
                </a:lnTo>
                <a:lnTo>
                  <a:pt x="10000" y="9934"/>
                </a:lnTo>
                <a:close/>
              </a:path>
            </a:pathLst>
          </a:custGeom>
          <a:gradFill rotWithShape="1">
            <a:gsLst>
              <a:gs pos="0">
                <a:srgbClr val="697E1C"/>
              </a:gs>
              <a:gs pos="100000">
                <a:srgbClr val="89A424"/>
              </a:gs>
            </a:gsLst>
            <a:lin ang="5400000" scaled="1"/>
          </a:gradFill>
          <a:ln w="9525">
            <a:noFill/>
            <a:round/>
            <a:headEnd/>
            <a:tailEnd/>
          </a:ln>
        </p:spPr>
        <p:txBody>
          <a:bodyPr wrap="none" lIns="73017" tIns="36507" rIns="73017" bIns="36507" anchor="ctr"/>
          <a:lstStyle/>
          <a:p>
            <a:endParaRPr lang="en-US"/>
          </a:p>
        </p:txBody>
      </p:sp>
      <p:sp>
        <p:nvSpPr>
          <p:cNvPr id="17428" name="Line 215"/>
          <p:cNvSpPr>
            <a:spLocks noChangeShapeType="1"/>
          </p:cNvSpPr>
          <p:nvPr/>
        </p:nvSpPr>
        <p:spPr bwMode="auto">
          <a:xfrm>
            <a:off x="6743700" y="5097463"/>
            <a:ext cx="152400" cy="258762"/>
          </a:xfrm>
          <a:custGeom>
            <a:avLst/>
            <a:gdLst>
              <a:gd name="T0" fmla="*/ 0 w 72"/>
              <a:gd name="T1" fmla="*/ 2147483647 h 265"/>
              <a:gd name="T2" fmla="*/ 2147483647 w 72"/>
              <a:gd name="T3" fmla="*/ 2147483647 h 265"/>
              <a:gd name="T4" fmla="*/ 2147483647 w 72"/>
              <a:gd name="T5" fmla="*/ 0 h 265"/>
              <a:gd name="T6" fmla="*/ 0 60000 65536"/>
              <a:gd name="T7" fmla="*/ 0 60000 65536"/>
              <a:gd name="T8" fmla="*/ 0 60000 65536"/>
              <a:gd name="T9" fmla="*/ 0 w 72"/>
              <a:gd name="T10" fmla="*/ 0 h 265"/>
              <a:gd name="T11" fmla="*/ 72 w 72"/>
              <a:gd name="T12" fmla="*/ 265 h 265"/>
            </a:gdLst>
            <a:ahLst/>
            <a:cxnLst>
              <a:cxn ang="T6">
                <a:pos x="T0" y="T1"/>
              </a:cxn>
              <a:cxn ang="T7">
                <a:pos x="T2" y="T3"/>
              </a:cxn>
              <a:cxn ang="T8">
                <a:pos x="T4" y="T5"/>
              </a:cxn>
            </a:cxnLst>
            <a:rect l="T9" t="T10" r="T11" b="T12"/>
            <a:pathLst>
              <a:path w="72" h="265">
                <a:moveTo>
                  <a:pt x="0" y="265"/>
                </a:moveTo>
                <a:lnTo>
                  <a:pt x="72" y="265"/>
                </a:lnTo>
                <a:lnTo>
                  <a:pt x="72" y="0"/>
                </a:lnTo>
              </a:path>
            </a:pathLst>
          </a:custGeom>
          <a:noFill/>
          <a:ln w="25400">
            <a:solidFill>
              <a:srgbClr val="C0C0C0"/>
            </a:solidFill>
            <a:round/>
            <a:headEnd/>
            <a:tailEnd type="oval" w="med" len="med"/>
          </a:ln>
        </p:spPr>
        <p:txBody>
          <a:bodyPr wrap="none" lIns="91431" tIns="45716" rIns="91431" bIns="45716" anchor="ctr"/>
          <a:lstStyle/>
          <a:p>
            <a:endParaRPr lang="en-US"/>
          </a:p>
        </p:txBody>
      </p:sp>
      <p:sp>
        <p:nvSpPr>
          <p:cNvPr id="17429" name="Text Box 220"/>
          <p:cNvSpPr txBox="1">
            <a:spLocks noChangeArrowheads="1"/>
          </p:cNvSpPr>
          <p:nvPr/>
        </p:nvSpPr>
        <p:spPr bwMode="auto">
          <a:xfrm>
            <a:off x="5888038" y="5173663"/>
            <a:ext cx="893762" cy="307975"/>
          </a:xfrm>
          <a:prstGeom prst="rect">
            <a:avLst/>
          </a:prstGeom>
          <a:noFill/>
          <a:ln w="9525">
            <a:noFill/>
            <a:miter lim="800000"/>
            <a:headEnd/>
            <a:tailEnd/>
          </a:ln>
          <a:effectLst>
            <a:prstShdw prst="shdw17" dist="17961" dir="2700000">
              <a:srgbClr val="7F8184">
                <a:alpha val="74997"/>
              </a:srgbClr>
            </a:prstShdw>
          </a:effectLst>
        </p:spPr>
        <p:txBody>
          <a:bodyPr wrap="none" lIns="91431" tIns="45716" rIns="91431" bIns="45716">
            <a:spAutoFit/>
          </a:bodyPr>
          <a:lstStyle/>
          <a:p>
            <a:pPr algn="r"/>
            <a:r>
              <a:rPr lang="en-US" sz="1400" b="1"/>
              <a:t>Network</a:t>
            </a:r>
          </a:p>
        </p:txBody>
      </p:sp>
      <p:sp>
        <p:nvSpPr>
          <p:cNvPr id="17430" name="Text Box 221"/>
          <p:cNvSpPr txBox="1">
            <a:spLocks noChangeArrowheads="1"/>
          </p:cNvSpPr>
          <p:nvPr/>
        </p:nvSpPr>
        <p:spPr bwMode="auto">
          <a:xfrm>
            <a:off x="6043613" y="5402263"/>
            <a:ext cx="966787" cy="307975"/>
          </a:xfrm>
          <a:prstGeom prst="rect">
            <a:avLst/>
          </a:prstGeom>
          <a:noFill/>
          <a:ln w="9525">
            <a:noFill/>
            <a:miter lim="800000"/>
            <a:headEnd/>
            <a:tailEnd/>
          </a:ln>
          <a:effectLst>
            <a:prstShdw prst="shdw17" dist="17961" dir="2700000">
              <a:srgbClr val="7F8184">
                <a:alpha val="74997"/>
              </a:srgbClr>
            </a:prstShdw>
          </a:effectLst>
        </p:spPr>
        <p:txBody>
          <a:bodyPr wrap="none" lIns="91431" tIns="45716" rIns="91431" bIns="45716">
            <a:spAutoFit/>
          </a:bodyPr>
          <a:lstStyle/>
          <a:p>
            <a:pPr algn="r"/>
            <a:r>
              <a:rPr lang="en-US" sz="1400" b="1"/>
              <a:t>Compute</a:t>
            </a:r>
          </a:p>
        </p:txBody>
      </p:sp>
      <p:sp>
        <p:nvSpPr>
          <p:cNvPr id="17431" name="Line 216"/>
          <p:cNvSpPr>
            <a:spLocks noChangeShapeType="1"/>
          </p:cNvSpPr>
          <p:nvPr/>
        </p:nvSpPr>
        <p:spPr bwMode="auto">
          <a:xfrm>
            <a:off x="6972300" y="4602163"/>
            <a:ext cx="228600" cy="987425"/>
          </a:xfrm>
          <a:custGeom>
            <a:avLst/>
            <a:gdLst>
              <a:gd name="T0" fmla="*/ 0 w 262"/>
              <a:gd name="T1" fmla="*/ 2147483647 h 813"/>
              <a:gd name="T2" fmla="*/ 2147483647 w 262"/>
              <a:gd name="T3" fmla="*/ 2147483647 h 813"/>
              <a:gd name="T4" fmla="*/ 2147483647 w 262"/>
              <a:gd name="T5" fmla="*/ 0 h 813"/>
              <a:gd name="T6" fmla="*/ 0 60000 65536"/>
              <a:gd name="T7" fmla="*/ 0 60000 65536"/>
              <a:gd name="T8" fmla="*/ 0 60000 65536"/>
              <a:gd name="T9" fmla="*/ 0 w 262"/>
              <a:gd name="T10" fmla="*/ 0 h 813"/>
              <a:gd name="T11" fmla="*/ 262 w 262"/>
              <a:gd name="T12" fmla="*/ 813 h 813"/>
            </a:gdLst>
            <a:ahLst/>
            <a:cxnLst>
              <a:cxn ang="T6">
                <a:pos x="T0" y="T1"/>
              </a:cxn>
              <a:cxn ang="T7">
                <a:pos x="T2" y="T3"/>
              </a:cxn>
              <a:cxn ang="T8">
                <a:pos x="T4" y="T5"/>
              </a:cxn>
            </a:cxnLst>
            <a:rect l="T9" t="T10" r="T11" b="T12"/>
            <a:pathLst>
              <a:path w="262" h="813">
                <a:moveTo>
                  <a:pt x="0" y="813"/>
                </a:moveTo>
                <a:lnTo>
                  <a:pt x="262" y="813"/>
                </a:lnTo>
                <a:lnTo>
                  <a:pt x="253" y="0"/>
                </a:lnTo>
              </a:path>
            </a:pathLst>
          </a:custGeom>
          <a:noFill/>
          <a:ln w="25400">
            <a:solidFill>
              <a:srgbClr val="C0C0C0"/>
            </a:solidFill>
            <a:round/>
            <a:headEnd/>
            <a:tailEnd type="oval" w="med" len="med"/>
          </a:ln>
        </p:spPr>
        <p:txBody>
          <a:bodyPr wrap="none" lIns="91431" tIns="45716" rIns="91431" bIns="45716" anchor="ctr"/>
          <a:lstStyle/>
          <a:p>
            <a:endParaRPr lang="en-US"/>
          </a:p>
        </p:txBody>
      </p:sp>
      <p:sp>
        <p:nvSpPr>
          <p:cNvPr id="17432" name="Line 217"/>
          <p:cNvSpPr>
            <a:spLocks noChangeShapeType="1"/>
          </p:cNvSpPr>
          <p:nvPr/>
        </p:nvSpPr>
        <p:spPr bwMode="auto">
          <a:xfrm>
            <a:off x="7181850" y="4030663"/>
            <a:ext cx="285750" cy="1808162"/>
          </a:xfrm>
          <a:custGeom>
            <a:avLst/>
            <a:gdLst>
              <a:gd name="T0" fmla="*/ 0 w 204"/>
              <a:gd name="T1" fmla="*/ 2147483647 h 1256"/>
              <a:gd name="T2" fmla="*/ 2147483647 w 204"/>
              <a:gd name="T3" fmla="*/ 2147483647 h 1256"/>
              <a:gd name="T4" fmla="*/ 2147483647 w 204"/>
              <a:gd name="T5" fmla="*/ 0 h 1256"/>
              <a:gd name="T6" fmla="*/ 0 60000 65536"/>
              <a:gd name="T7" fmla="*/ 0 60000 65536"/>
              <a:gd name="T8" fmla="*/ 0 60000 65536"/>
              <a:gd name="T9" fmla="*/ 0 w 204"/>
              <a:gd name="T10" fmla="*/ 0 h 1256"/>
              <a:gd name="T11" fmla="*/ 204 w 204"/>
              <a:gd name="T12" fmla="*/ 1256 h 1256"/>
            </a:gdLst>
            <a:ahLst/>
            <a:cxnLst>
              <a:cxn ang="T6">
                <a:pos x="T0" y="T1"/>
              </a:cxn>
              <a:cxn ang="T7">
                <a:pos x="T2" y="T3"/>
              </a:cxn>
              <a:cxn ang="T8">
                <a:pos x="T4" y="T5"/>
              </a:cxn>
            </a:cxnLst>
            <a:rect l="T9" t="T10" r="T11" b="T12"/>
            <a:pathLst>
              <a:path w="204" h="1256">
                <a:moveTo>
                  <a:pt x="0" y="1256"/>
                </a:moveTo>
                <a:lnTo>
                  <a:pt x="204" y="1256"/>
                </a:lnTo>
                <a:lnTo>
                  <a:pt x="201" y="0"/>
                </a:lnTo>
              </a:path>
            </a:pathLst>
          </a:custGeom>
          <a:noFill/>
          <a:ln w="25400">
            <a:solidFill>
              <a:srgbClr val="C0C0C0"/>
            </a:solidFill>
            <a:round/>
            <a:headEnd/>
            <a:tailEnd type="oval" w="med" len="med"/>
          </a:ln>
        </p:spPr>
        <p:txBody>
          <a:bodyPr wrap="none" lIns="91431" tIns="45716" rIns="91431" bIns="45716" anchor="ctr"/>
          <a:lstStyle/>
          <a:p>
            <a:endParaRPr lang="en-US"/>
          </a:p>
        </p:txBody>
      </p:sp>
      <p:sp>
        <p:nvSpPr>
          <p:cNvPr id="17433" name="Text Box 222"/>
          <p:cNvSpPr txBox="1">
            <a:spLocks noChangeArrowheads="1"/>
          </p:cNvSpPr>
          <p:nvPr/>
        </p:nvSpPr>
        <p:spPr bwMode="auto">
          <a:xfrm>
            <a:off x="5908675" y="5661025"/>
            <a:ext cx="1308100" cy="307975"/>
          </a:xfrm>
          <a:prstGeom prst="rect">
            <a:avLst/>
          </a:prstGeom>
          <a:noFill/>
          <a:ln w="9525">
            <a:noFill/>
            <a:miter lim="800000"/>
            <a:headEnd/>
            <a:tailEnd/>
          </a:ln>
          <a:effectLst>
            <a:prstShdw prst="shdw17" dist="17961" dir="2700000">
              <a:srgbClr val="7F8184">
                <a:alpha val="74997"/>
              </a:srgbClr>
            </a:prstShdw>
          </a:effectLst>
        </p:spPr>
        <p:txBody>
          <a:bodyPr wrap="none" lIns="91431" tIns="45716" rIns="91431" bIns="45716">
            <a:spAutoFit/>
          </a:bodyPr>
          <a:lstStyle/>
          <a:p>
            <a:pPr algn="r"/>
            <a:r>
              <a:rPr lang="en-US" sz="1400" b="1"/>
              <a:t>Virtualization</a:t>
            </a:r>
          </a:p>
        </p:txBody>
      </p:sp>
      <p:sp>
        <p:nvSpPr>
          <p:cNvPr id="17434" name="Line 228"/>
          <p:cNvSpPr>
            <a:spLocks noChangeShapeType="1"/>
          </p:cNvSpPr>
          <p:nvPr/>
        </p:nvSpPr>
        <p:spPr bwMode="auto">
          <a:xfrm>
            <a:off x="8305800" y="3992563"/>
            <a:ext cx="80963" cy="1846262"/>
          </a:xfrm>
          <a:custGeom>
            <a:avLst/>
            <a:gdLst>
              <a:gd name="T0" fmla="*/ 0 w 616"/>
              <a:gd name="T1" fmla="*/ 2147483647 h 1113"/>
              <a:gd name="T2" fmla="*/ 2147483647 w 616"/>
              <a:gd name="T3" fmla="*/ 2147483647 h 1113"/>
              <a:gd name="T4" fmla="*/ 2147483647 w 616"/>
              <a:gd name="T5" fmla="*/ 0 h 1113"/>
              <a:gd name="T6" fmla="*/ 0 60000 65536"/>
              <a:gd name="T7" fmla="*/ 0 60000 65536"/>
              <a:gd name="T8" fmla="*/ 0 60000 65536"/>
              <a:gd name="T9" fmla="*/ 0 w 616"/>
              <a:gd name="T10" fmla="*/ 0 h 1113"/>
              <a:gd name="T11" fmla="*/ 616 w 616"/>
              <a:gd name="T12" fmla="*/ 1113 h 1113"/>
            </a:gdLst>
            <a:ahLst/>
            <a:cxnLst>
              <a:cxn ang="T6">
                <a:pos x="T0" y="T1"/>
              </a:cxn>
              <a:cxn ang="T7">
                <a:pos x="T2" y="T3"/>
              </a:cxn>
              <a:cxn ang="T8">
                <a:pos x="T4" y="T5"/>
              </a:cxn>
            </a:cxnLst>
            <a:rect l="T9" t="T10" r="T11" b="T12"/>
            <a:pathLst>
              <a:path w="616" h="1113">
                <a:moveTo>
                  <a:pt x="0" y="1113"/>
                </a:moveTo>
                <a:lnTo>
                  <a:pt x="615" y="1112"/>
                </a:lnTo>
                <a:lnTo>
                  <a:pt x="616" y="0"/>
                </a:lnTo>
              </a:path>
            </a:pathLst>
          </a:custGeom>
          <a:noFill/>
          <a:ln w="25400">
            <a:solidFill>
              <a:srgbClr val="C0C0C0"/>
            </a:solidFill>
            <a:round/>
            <a:headEnd/>
            <a:tailEnd type="oval" w="med" len="med"/>
          </a:ln>
        </p:spPr>
        <p:txBody>
          <a:bodyPr wrap="none" lIns="91431" tIns="45716" rIns="91431" bIns="45716" anchor="ctr"/>
          <a:lstStyle/>
          <a:p>
            <a:endParaRPr lang="en-US"/>
          </a:p>
        </p:txBody>
      </p:sp>
      <p:sp>
        <p:nvSpPr>
          <p:cNvPr id="17435" name="Text Box 229"/>
          <p:cNvSpPr txBox="1">
            <a:spLocks noChangeArrowheads="1"/>
          </p:cNvSpPr>
          <p:nvPr/>
        </p:nvSpPr>
        <p:spPr bwMode="auto">
          <a:xfrm>
            <a:off x="7497763" y="5661025"/>
            <a:ext cx="852487" cy="307975"/>
          </a:xfrm>
          <a:prstGeom prst="rect">
            <a:avLst/>
          </a:prstGeom>
          <a:noFill/>
          <a:ln w="9525">
            <a:noFill/>
            <a:miter lim="800000"/>
            <a:headEnd/>
            <a:tailEnd/>
          </a:ln>
          <a:effectLst>
            <a:prstShdw prst="shdw17" dist="17961" dir="2700000">
              <a:srgbClr val="7F8184">
                <a:alpha val="74997"/>
              </a:srgbClr>
            </a:prstShdw>
          </a:effectLst>
        </p:spPr>
        <p:txBody>
          <a:bodyPr wrap="none" lIns="91431" tIns="45716" rIns="91431" bIns="45716">
            <a:spAutoFit/>
          </a:bodyPr>
          <a:lstStyle/>
          <a:p>
            <a:pPr algn="r"/>
            <a:r>
              <a:rPr lang="en-US" sz="1400" b="1"/>
              <a:t>Storage</a:t>
            </a:r>
          </a:p>
        </p:txBody>
      </p:sp>
      <p:sp>
        <p:nvSpPr>
          <p:cNvPr id="64" name="Rectangle 19"/>
          <p:cNvSpPr>
            <a:spLocks noChangeArrowheads="1"/>
          </p:cNvSpPr>
          <p:nvPr/>
        </p:nvSpPr>
        <p:spPr bwMode="auto">
          <a:xfrm>
            <a:off x="-228600" y="6723063"/>
            <a:ext cx="9563100" cy="304800"/>
          </a:xfrm>
          <a:prstGeom prst="rect">
            <a:avLst/>
          </a:prstGeom>
          <a:gradFill flip="none" rotWithShape="1">
            <a:gsLst>
              <a:gs pos="0">
                <a:srgbClr val="000000">
                  <a:alpha val="60999"/>
                </a:srgbClr>
              </a:gs>
              <a:gs pos="100000">
                <a:srgbClr val="000000">
                  <a:alpha val="0"/>
                </a:srgbClr>
              </a:gs>
            </a:gsLst>
            <a:path path="shape">
              <a:fillToRect l="50000" t="50000" r="50000" b="50000"/>
            </a:path>
            <a:tileRect/>
          </a:gradFill>
          <a:ln w="9525">
            <a:noFill/>
            <a:miter lim="800000"/>
            <a:headEnd/>
            <a:tailEnd/>
          </a:ln>
        </p:spPr>
        <p:txBody>
          <a:bodyPr lIns="82124" tIns="41061" rIns="82124" bIns="4106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65" name="Rectangle 102"/>
          <p:cNvSpPr>
            <a:spLocks noChangeArrowheads="1"/>
          </p:cNvSpPr>
          <p:nvPr/>
        </p:nvSpPr>
        <p:spPr bwMode="auto">
          <a:xfrm flipV="1">
            <a:off x="0" y="6075363"/>
            <a:ext cx="9144000" cy="774700"/>
          </a:xfrm>
          <a:prstGeom prst="rect">
            <a:avLst/>
          </a:prstGeom>
          <a:gradFill flip="none" rotWithShape="1">
            <a:gsLst>
              <a:gs pos="0">
                <a:srgbClr val="3E67A4">
                  <a:shade val="30000"/>
                  <a:satMod val="115000"/>
                </a:srgbClr>
              </a:gs>
              <a:gs pos="50000">
                <a:srgbClr val="3E67A4">
                  <a:shade val="67500"/>
                  <a:satMod val="115000"/>
                </a:srgbClr>
              </a:gs>
              <a:gs pos="100000">
                <a:srgbClr val="3E67A4">
                  <a:shade val="100000"/>
                  <a:satMod val="115000"/>
                </a:srgbClr>
              </a:gs>
            </a:gsLst>
            <a:lin ang="16200000" scaled="1"/>
            <a:tileRect/>
          </a:gradFill>
          <a:ln w="9525" algn="ctr">
            <a:noFill/>
            <a:miter lim="800000"/>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sym typeface="Arial" charset="0"/>
            </a:endParaRPr>
          </a:p>
        </p:txBody>
      </p:sp>
      <p:sp>
        <p:nvSpPr>
          <p:cNvPr id="66" name="Rectangle 113"/>
          <p:cNvSpPr>
            <a:spLocks noChangeArrowheads="1"/>
          </p:cNvSpPr>
          <p:nvPr/>
        </p:nvSpPr>
        <p:spPr bwMode="auto">
          <a:xfrm flipV="1">
            <a:off x="0" y="6189663"/>
            <a:ext cx="9134475" cy="565150"/>
          </a:xfrm>
          <a:prstGeom prst="rect">
            <a:avLst/>
          </a:prstGeom>
          <a:gradFill rotWithShape="1">
            <a:gsLst>
              <a:gs pos="0">
                <a:srgbClr val="000000">
                  <a:alpha val="35001"/>
                </a:srgbClr>
              </a:gs>
              <a:gs pos="100000">
                <a:srgbClr val="000000">
                  <a:alpha val="0"/>
                </a:srgbClr>
              </a:gs>
            </a:gsLst>
            <a:lin ang="0" scaled="1"/>
          </a:gradFill>
          <a:ln w="9525">
            <a:noFill/>
            <a:miter lim="800000"/>
            <a:headEnd/>
            <a:tailEnd/>
          </a:ln>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17439" name="Rectangle 158"/>
          <p:cNvSpPr>
            <a:spLocks noChangeArrowheads="1"/>
          </p:cNvSpPr>
          <p:nvPr/>
        </p:nvSpPr>
        <p:spPr bwMode="auto">
          <a:xfrm>
            <a:off x="1344613" y="6215063"/>
            <a:ext cx="6269037" cy="461962"/>
          </a:xfrm>
          <a:prstGeom prst="rect">
            <a:avLst/>
          </a:prstGeom>
          <a:noFill/>
          <a:ln w="9525">
            <a:noFill/>
            <a:miter lim="800000"/>
            <a:headEnd/>
            <a:tailEnd/>
          </a:ln>
        </p:spPr>
        <p:txBody>
          <a:bodyPr wrap="none" anchor="ctr">
            <a:spAutoFit/>
          </a:bodyPr>
          <a:lstStyle/>
          <a:p>
            <a:r>
              <a:rPr lang="en-US" b="1" dirty="0">
                <a:solidFill>
                  <a:schemeClr val="bg1"/>
                </a:solidFill>
              </a:rPr>
              <a:t>Accelerate Time to Results – Reduce TCO</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9"/>
          <p:cNvSpPr>
            <a:spLocks noChangeArrowheads="1"/>
          </p:cNvSpPr>
          <p:nvPr/>
        </p:nvSpPr>
        <p:spPr bwMode="auto">
          <a:xfrm>
            <a:off x="161925" y="2830513"/>
            <a:ext cx="8801100" cy="304800"/>
          </a:xfrm>
          <a:prstGeom prst="rect">
            <a:avLst/>
          </a:prstGeom>
          <a:gradFill flip="none" rotWithShape="1">
            <a:gsLst>
              <a:gs pos="0">
                <a:srgbClr val="000000">
                  <a:alpha val="60999"/>
                </a:srgbClr>
              </a:gs>
              <a:gs pos="100000">
                <a:srgbClr val="000000">
                  <a:alpha val="0"/>
                </a:srgbClr>
              </a:gs>
            </a:gsLst>
            <a:path path="shape">
              <a:fillToRect l="50000" t="50000" r="50000" b="50000"/>
            </a:path>
            <a:tileRect/>
          </a:gradFill>
          <a:ln w="9525">
            <a:noFill/>
            <a:miter lim="800000"/>
            <a:headEnd/>
            <a:tailEnd/>
          </a:ln>
        </p:spPr>
        <p:txBody>
          <a:bodyPr lIns="82124" tIns="41061" rIns="82124" bIns="4106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3" name="Rectangle 19"/>
          <p:cNvSpPr>
            <a:spLocks noChangeArrowheads="1"/>
          </p:cNvSpPr>
          <p:nvPr/>
        </p:nvSpPr>
        <p:spPr bwMode="auto">
          <a:xfrm>
            <a:off x="161925" y="3778250"/>
            <a:ext cx="8801100" cy="304800"/>
          </a:xfrm>
          <a:prstGeom prst="rect">
            <a:avLst/>
          </a:prstGeom>
          <a:gradFill flip="none" rotWithShape="1">
            <a:gsLst>
              <a:gs pos="0">
                <a:srgbClr val="000000">
                  <a:alpha val="60999"/>
                </a:srgbClr>
              </a:gs>
              <a:gs pos="100000">
                <a:srgbClr val="000000">
                  <a:alpha val="0"/>
                </a:srgbClr>
              </a:gs>
            </a:gsLst>
            <a:path path="shape">
              <a:fillToRect l="50000" t="50000" r="50000" b="50000"/>
            </a:path>
            <a:tileRect/>
          </a:gradFill>
          <a:ln w="9525">
            <a:noFill/>
            <a:miter lim="800000"/>
            <a:headEnd/>
            <a:tailEnd/>
          </a:ln>
        </p:spPr>
        <p:txBody>
          <a:bodyPr lIns="82124" tIns="41061" rIns="82124" bIns="4106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4" name="Rectangle 19"/>
          <p:cNvSpPr>
            <a:spLocks noChangeArrowheads="1"/>
          </p:cNvSpPr>
          <p:nvPr/>
        </p:nvSpPr>
        <p:spPr bwMode="auto">
          <a:xfrm>
            <a:off x="161925" y="4743450"/>
            <a:ext cx="8801100" cy="304800"/>
          </a:xfrm>
          <a:prstGeom prst="rect">
            <a:avLst/>
          </a:prstGeom>
          <a:gradFill flip="none" rotWithShape="1">
            <a:gsLst>
              <a:gs pos="0">
                <a:srgbClr val="000000">
                  <a:alpha val="60999"/>
                </a:srgbClr>
              </a:gs>
              <a:gs pos="100000">
                <a:srgbClr val="000000">
                  <a:alpha val="0"/>
                </a:srgbClr>
              </a:gs>
            </a:gsLst>
            <a:path path="shape">
              <a:fillToRect l="50000" t="50000" r="50000" b="50000"/>
            </a:path>
            <a:tileRect/>
          </a:gradFill>
          <a:ln w="9525">
            <a:noFill/>
            <a:miter lim="800000"/>
            <a:headEnd/>
            <a:tailEnd/>
          </a:ln>
        </p:spPr>
        <p:txBody>
          <a:bodyPr lIns="82124" tIns="41061" rIns="82124" bIns="4106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5" name="Rectangle 19"/>
          <p:cNvSpPr>
            <a:spLocks noChangeArrowheads="1"/>
          </p:cNvSpPr>
          <p:nvPr/>
        </p:nvSpPr>
        <p:spPr bwMode="auto">
          <a:xfrm>
            <a:off x="161925" y="5673725"/>
            <a:ext cx="8801100" cy="304800"/>
          </a:xfrm>
          <a:prstGeom prst="rect">
            <a:avLst/>
          </a:prstGeom>
          <a:gradFill flip="none" rotWithShape="1">
            <a:gsLst>
              <a:gs pos="0">
                <a:srgbClr val="000000">
                  <a:alpha val="60999"/>
                </a:srgbClr>
              </a:gs>
              <a:gs pos="100000">
                <a:srgbClr val="000000">
                  <a:alpha val="0"/>
                </a:srgbClr>
              </a:gs>
            </a:gsLst>
            <a:path path="shape">
              <a:fillToRect l="50000" t="50000" r="50000" b="50000"/>
            </a:path>
            <a:tileRect/>
          </a:gradFill>
          <a:ln w="9525">
            <a:noFill/>
            <a:miter lim="800000"/>
            <a:headEnd/>
            <a:tailEnd/>
          </a:ln>
        </p:spPr>
        <p:txBody>
          <a:bodyPr lIns="82124" tIns="41061" rIns="82124" bIns="4106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18438" name="Rectangle 11"/>
          <p:cNvSpPr>
            <a:spLocks noChangeArrowheads="1"/>
          </p:cNvSpPr>
          <p:nvPr/>
        </p:nvSpPr>
        <p:spPr bwMode="auto">
          <a:xfrm>
            <a:off x="533400" y="2239963"/>
            <a:ext cx="8077200" cy="747712"/>
          </a:xfrm>
          <a:prstGeom prst="rect">
            <a:avLst/>
          </a:prstGeom>
          <a:gradFill rotWithShape="1">
            <a:gsLst>
              <a:gs pos="0">
                <a:srgbClr val="3665AC"/>
              </a:gs>
              <a:gs pos="100000">
                <a:srgbClr val="3665AC"/>
              </a:gs>
            </a:gsLst>
            <a:lin ang="16200000" scaled="1"/>
          </a:gradFill>
          <a:ln w="9525">
            <a:noFill/>
            <a:round/>
            <a:headEnd/>
            <a:tailEnd/>
          </a:ln>
        </p:spPr>
        <p:txBody>
          <a:bodyPr wrap="none" lIns="256032" tIns="36511" rIns="73025" bIns="36511" anchor="ctr"/>
          <a:lstStyle/>
          <a:p>
            <a:pPr defTabSz="889000">
              <a:lnSpc>
                <a:spcPct val="90000"/>
              </a:lnSpc>
            </a:pPr>
            <a:r>
              <a:rPr lang="en-US" sz="1400" b="1">
                <a:solidFill>
                  <a:schemeClr val="bg1"/>
                </a:solidFill>
                <a:ea typeface="MS PGothic" pitchFamily="34" charset="-128"/>
                <a:sym typeface="Arial" charset="0"/>
              </a:rPr>
              <a:t>Server Provision Cycle</a:t>
            </a:r>
          </a:p>
        </p:txBody>
      </p:sp>
      <p:sp>
        <p:nvSpPr>
          <p:cNvPr id="7" name="Rectangle 6"/>
          <p:cNvSpPr/>
          <p:nvPr/>
        </p:nvSpPr>
        <p:spPr>
          <a:xfrm>
            <a:off x="533400" y="3187700"/>
            <a:ext cx="8077200" cy="747713"/>
          </a:xfrm>
          <a:prstGeom prst="rect">
            <a:avLst/>
          </a:prstGeom>
          <a:gradFill flip="none" rotWithShape="1">
            <a:gsLst>
              <a:gs pos="0">
                <a:srgbClr val="015F85">
                  <a:shade val="30000"/>
                  <a:satMod val="115000"/>
                </a:srgbClr>
              </a:gs>
              <a:gs pos="50000">
                <a:srgbClr val="015F85">
                  <a:shade val="67500"/>
                  <a:satMod val="115000"/>
                </a:srgbClr>
              </a:gs>
              <a:gs pos="100000">
                <a:srgbClr val="015F85">
                  <a:shade val="100000"/>
                  <a:satMod val="115000"/>
                </a:srgbClr>
              </a:gs>
            </a:gsLst>
            <a:lin ang="16200000" scaled="1"/>
            <a:tileRect/>
          </a:gradFill>
          <a:ln w="9525" algn="ctr">
            <a:noFill/>
            <a:miter lim="800000"/>
            <a:headEnd/>
            <a:tailEnd/>
          </a:ln>
          <a:effectLst/>
        </p:spPr>
        <p:txBody>
          <a:bodyPr wrap="none" lIns="256032" tIns="36511" rIns="73025" bIns="36511" anchor="ctr"/>
          <a:lstStyle/>
          <a:p>
            <a:pPr defTabSz="889000" fontAlgn="auto">
              <a:lnSpc>
                <a:spcPct val="90000"/>
              </a:lnSpc>
              <a:spcBef>
                <a:spcPts val="0"/>
              </a:spcBef>
              <a:spcAft>
                <a:spcPts val="0"/>
              </a:spcAft>
              <a:defRPr/>
            </a:pPr>
            <a:r>
              <a:rPr lang="en-US" sz="1400" b="1" kern="0" dirty="0">
                <a:solidFill>
                  <a:schemeClr val="bg1"/>
                </a:solidFill>
                <a:latin typeface="+mn-lt"/>
                <a:ea typeface="ＭＳ Ｐゴシック" pitchFamily="34" charset="-128"/>
                <a:sym typeface="Arial" charset="0"/>
              </a:rPr>
              <a:t>Server Costs </a:t>
            </a:r>
          </a:p>
        </p:txBody>
      </p:sp>
      <p:sp>
        <p:nvSpPr>
          <p:cNvPr id="18440" name="Rectangle 20"/>
          <p:cNvSpPr>
            <a:spLocks noChangeArrowheads="1"/>
          </p:cNvSpPr>
          <p:nvPr/>
        </p:nvSpPr>
        <p:spPr bwMode="auto">
          <a:xfrm>
            <a:off x="533400" y="4068763"/>
            <a:ext cx="8077200" cy="747712"/>
          </a:xfrm>
          <a:prstGeom prst="rect">
            <a:avLst/>
          </a:prstGeom>
          <a:gradFill rotWithShape="1">
            <a:gsLst>
              <a:gs pos="0">
                <a:srgbClr val="3D4B07"/>
              </a:gs>
              <a:gs pos="50000">
                <a:srgbClr val="5B6F0F"/>
              </a:gs>
              <a:gs pos="100000">
                <a:srgbClr val="6D8515"/>
              </a:gs>
            </a:gsLst>
            <a:lin ang="16200000" scaled="1"/>
          </a:gradFill>
          <a:ln w="9525">
            <a:noFill/>
            <a:round/>
            <a:headEnd/>
            <a:tailEnd/>
          </a:ln>
        </p:spPr>
        <p:txBody>
          <a:bodyPr wrap="none" lIns="256032" tIns="36511" rIns="73025" bIns="36511" anchor="ctr"/>
          <a:lstStyle/>
          <a:p>
            <a:pPr defTabSz="889000">
              <a:lnSpc>
                <a:spcPct val="90000"/>
              </a:lnSpc>
            </a:pPr>
            <a:r>
              <a:rPr lang="en-US" sz="1400" b="1">
                <a:solidFill>
                  <a:schemeClr val="bg1"/>
                </a:solidFill>
                <a:ea typeface="MS PGothic" pitchFamily="34" charset="-128"/>
                <a:sym typeface="Arial" charset="0"/>
              </a:rPr>
              <a:t>Hardware Deployment Time</a:t>
            </a:r>
          </a:p>
        </p:txBody>
      </p:sp>
      <p:sp>
        <p:nvSpPr>
          <p:cNvPr id="9" name="Rectangle 8"/>
          <p:cNvSpPr/>
          <p:nvPr/>
        </p:nvSpPr>
        <p:spPr>
          <a:xfrm>
            <a:off x="533400" y="5076825"/>
            <a:ext cx="8077200" cy="747713"/>
          </a:xfrm>
          <a:prstGeom prst="rect">
            <a:avLst/>
          </a:prstGeom>
          <a:solidFill>
            <a:schemeClr val="accent2"/>
          </a:solidFill>
          <a:ln w="9525" algn="ctr">
            <a:noFill/>
            <a:miter lim="800000"/>
            <a:headEnd/>
            <a:tailEnd/>
          </a:ln>
          <a:effectLst/>
        </p:spPr>
        <p:txBody>
          <a:bodyPr wrap="none" lIns="256032" tIns="36511" rIns="73025" bIns="36511" anchor="ctr"/>
          <a:lstStyle/>
          <a:p>
            <a:pPr defTabSz="889000" fontAlgn="auto">
              <a:lnSpc>
                <a:spcPct val="90000"/>
              </a:lnSpc>
              <a:spcBef>
                <a:spcPts val="0"/>
              </a:spcBef>
              <a:spcAft>
                <a:spcPts val="0"/>
              </a:spcAft>
              <a:defRPr/>
            </a:pPr>
            <a:r>
              <a:rPr lang="en-US" sz="1400" b="1" kern="0" dirty="0">
                <a:solidFill>
                  <a:schemeClr val="bg1"/>
                </a:solidFill>
                <a:latin typeface="+mn-lt"/>
                <a:ea typeface="ＭＳ Ｐゴシック" pitchFamily="34" charset="-128"/>
                <a:sym typeface="Arial" charset="0"/>
              </a:rPr>
              <a:t>Overall Hardware Utilization</a:t>
            </a:r>
          </a:p>
        </p:txBody>
      </p:sp>
      <p:sp>
        <p:nvSpPr>
          <p:cNvPr id="18442" name="Rectangle 23"/>
          <p:cNvSpPr>
            <a:spLocks noChangeArrowheads="1"/>
          </p:cNvSpPr>
          <p:nvPr/>
        </p:nvSpPr>
        <p:spPr bwMode="auto">
          <a:xfrm>
            <a:off x="4953000" y="2468563"/>
            <a:ext cx="3500438" cy="285750"/>
          </a:xfrm>
          <a:prstGeom prst="rect">
            <a:avLst/>
          </a:prstGeom>
          <a:noFill/>
          <a:ln w="9525">
            <a:noFill/>
            <a:miter lim="800000"/>
            <a:headEnd/>
            <a:tailEnd/>
          </a:ln>
        </p:spPr>
        <p:txBody>
          <a:bodyPr>
            <a:spAutoFit/>
          </a:bodyPr>
          <a:lstStyle/>
          <a:p>
            <a:pPr algn="r" defTabSz="889000">
              <a:lnSpc>
                <a:spcPct val="90000"/>
              </a:lnSpc>
            </a:pPr>
            <a:r>
              <a:rPr lang="en-US" sz="1400">
                <a:solidFill>
                  <a:schemeClr val="bg1"/>
                </a:solidFill>
                <a:ea typeface="MS PGothic" pitchFamily="34" charset="-128"/>
                <a:sym typeface="Arial" charset="0"/>
              </a:rPr>
              <a:t>Cut from 46 days to 35 minutes</a:t>
            </a:r>
          </a:p>
        </p:txBody>
      </p:sp>
      <p:sp>
        <p:nvSpPr>
          <p:cNvPr id="11" name="Rectangle 10"/>
          <p:cNvSpPr/>
          <p:nvPr/>
        </p:nvSpPr>
        <p:spPr>
          <a:xfrm>
            <a:off x="6348413" y="3416300"/>
            <a:ext cx="2105025" cy="285750"/>
          </a:xfrm>
          <a:prstGeom prst="rect">
            <a:avLst/>
          </a:prstGeom>
        </p:spPr>
        <p:txBody>
          <a:bodyPr>
            <a:spAutoFit/>
          </a:bodyPr>
          <a:lstStyle/>
          <a:p>
            <a:pPr algn="r" defTabSz="889000" fontAlgn="auto">
              <a:lnSpc>
                <a:spcPct val="90000"/>
              </a:lnSpc>
              <a:spcBef>
                <a:spcPts val="0"/>
              </a:spcBef>
              <a:spcAft>
                <a:spcPts val="0"/>
              </a:spcAft>
              <a:defRPr/>
            </a:pPr>
            <a:r>
              <a:rPr lang="en-US" sz="1400" kern="0" dirty="0">
                <a:solidFill>
                  <a:schemeClr val="bg1"/>
                </a:solidFill>
                <a:latin typeface="+mn-lt"/>
                <a:ea typeface="ＭＳ Ｐゴシック" pitchFamily="34" charset="-128"/>
                <a:sym typeface="Arial" charset="0"/>
              </a:rPr>
              <a:t>Reduced by 40%</a:t>
            </a:r>
          </a:p>
        </p:txBody>
      </p:sp>
      <p:sp>
        <p:nvSpPr>
          <p:cNvPr id="12" name="Rectangle 11"/>
          <p:cNvSpPr/>
          <p:nvPr/>
        </p:nvSpPr>
        <p:spPr>
          <a:xfrm>
            <a:off x="6227763" y="4362450"/>
            <a:ext cx="2225675" cy="285750"/>
          </a:xfrm>
          <a:prstGeom prst="rect">
            <a:avLst/>
          </a:prstGeom>
        </p:spPr>
        <p:txBody>
          <a:bodyPr>
            <a:spAutoFit/>
          </a:bodyPr>
          <a:lstStyle/>
          <a:p>
            <a:pPr algn="r" defTabSz="889000" fontAlgn="auto">
              <a:lnSpc>
                <a:spcPct val="90000"/>
              </a:lnSpc>
              <a:spcBef>
                <a:spcPts val="0"/>
              </a:spcBef>
              <a:spcAft>
                <a:spcPts val="0"/>
              </a:spcAft>
              <a:defRPr/>
            </a:pPr>
            <a:r>
              <a:rPr lang="en-US" sz="1400" kern="0" dirty="0">
                <a:solidFill>
                  <a:schemeClr val="bg1"/>
                </a:solidFill>
                <a:latin typeface="+mn-lt"/>
                <a:ea typeface="ＭＳ Ｐゴシック" pitchFamily="34" charset="-128"/>
                <a:sym typeface="Arial" charset="0"/>
              </a:rPr>
              <a:t>Decreased by 40%</a:t>
            </a:r>
          </a:p>
        </p:txBody>
      </p:sp>
      <p:sp>
        <p:nvSpPr>
          <p:cNvPr id="13" name="Rectangle 12"/>
          <p:cNvSpPr/>
          <p:nvPr/>
        </p:nvSpPr>
        <p:spPr>
          <a:xfrm>
            <a:off x="5181600" y="5307013"/>
            <a:ext cx="3271838" cy="287337"/>
          </a:xfrm>
          <a:prstGeom prst="rect">
            <a:avLst/>
          </a:prstGeom>
        </p:spPr>
        <p:txBody>
          <a:bodyPr>
            <a:spAutoFit/>
          </a:bodyPr>
          <a:lstStyle/>
          <a:p>
            <a:pPr algn="r" defTabSz="889000" fontAlgn="auto">
              <a:lnSpc>
                <a:spcPct val="90000"/>
              </a:lnSpc>
              <a:spcBef>
                <a:spcPts val="0"/>
              </a:spcBef>
              <a:spcAft>
                <a:spcPts val="0"/>
              </a:spcAft>
              <a:defRPr/>
            </a:pPr>
            <a:r>
              <a:rPr lang="en-US" sz="1400" kern="0" dirty="0">
                <a:solidFill>
                  <a:schemeClr val="bg1"/>
                </a:solidFill>
                <a:latin typeface="+mn-lt"/>
                <a:ea typeface="ＭＳ Ｐゴシック" pitchFamily="34" charset="-128"/>
                <a:sym typeface="Arial" charset="0"/>
              </a:rPr>
              <a:t>From less than 10% to more than 40%</a:t>
            </a:r>
          </a:p>
        </p:txBody>
      </p:sp>
      <p:sp>
        <p:nvSpPr>
          <p:cNvPr id="18446" name="Down Arrow 21"/>
          <p:cNvSpPr>
            <a:spLocks noChangeArrowheads="1"/>
          </p:cNvSpPr>
          <p:nvPr/>
        </p:nvSpPr>
        <p:spPr bwMode="auto">
          <a:xfrm>
            <a:off x="4381500" y="2316163"/>
            <a:ext cx="381000" cy="584200"/>
          </a:xfrm>
          <a:prstGeom prst="downArrow">
            <a:avLst>
              <a:gd name="adj1" fmla="val 50000"/>
              <a:gd name="adj2" fmla="val 49997"/>
            </a:avLst>
          </a:prstGeom>
          <a:solidFill>
            <a:srgbClr val="FFFFFF">
              <a:alpha val="50195"/>
            </a:srgbClr>
          </a:solidFill>
          <a:ln w="9525" algn="ctr">
            <a:noFill/>
            <a:round/>
            <a:headEnd/>
            <a:tailEnd/>
          </a:ln>
        </p:spPr>
        <p:txBody>
          <a:bodyPr lIns="0" tIns="0" rIns="0" bIns="0"/>
          <a:lstStyle/>
          <a:p>
            <a:pPr algn="ctr" defTabSz="889000">
              <a:lnSpc>
                <a:spcPct val="90000"/>
              </a:lnSpc>
              <a:spcBef>
                <a:spcPct val="50000"/>
              </a:spcBef>
            </a:pPr>
            <a:endParaRPr lang="en-US" sz="1400" b="1">
              <a:solidFill>
                <a:schemeClr val="bg1"/>
              </a:solidFill>
              <a:ea typeface="MS PGothic" pitchFamily="34" charset="-128"/>
              <a:sym typeface="Arial" charset="0"/>
            </a:endParaRPr>
          </a:p>
        </p:txBody>
      </p:sp>
      <p:sp>
        <p:nvSpPr>
          <p:cNvPr id="18447" name="Down Arrow 31"/>
          <p:cNvSpPr>
            <a:spLocks noChangeArrowheads="1"/>
          </p:cNvSpPr>
          <p:nvPr/>
        </p:nvSpPr>
        <p:spPr bwMode="auto">
          <a:xfrm>
            <a:off x="4381500" y="3263900"/>
            <a:ext cx="381000" cy="584200"/>
          </a:xfrm>
          <a:prstGeom prst="downArrow">
            <a:avLst>
              <a:gd name="adj1" fmla="val 50000"/>
              <a:gd name="adj2" fmla="val 49997"/>
            </a:avLst>
          </a:prstGeom>
          <a:solidFill>
            <a:srgbClr val="FFFFFF">
              <a:alpha val="50195"/>
            </a:srgbClr>
          </a:solidFill>
          <a:ln w="9525" algn="ctr">
            <a:noFill/>
            <a:round/>
            <a:headEnd/>
            <a:tailEnd/>
          </a:ln>
        </p:spPr>
        <p:txBody>
          <a:bodyPr lIns="0" tIns="0" rIns="0" bIns="0"/>
          <a:lstStyle/>
          <a:p>
            <a:pPr algn="ctr" defTabSz="889000">
              <a:lnSpc>
                <a:spcPct val="90000"/>
              </a:lnSpc>
              <a:spcBef>
                <a:spcPct val="50000"/>
              </a:spcBef>
            </a:pPr>
            <a:endParaRPr lang="en-US" sz="1400" b="1">
              <a:solidFill>
                <a:schemeClr val="bg1"/>
              </a:solidFill>
              <a:ea typeface="MS PGothic" pitchFamily="34" charset="-128"/>
              <a:sym typeface="Arial" charset="0"/>
            </a:endParaRPr>
          </a:p>
        </p:txBody>
      </p:sp>
      <p:sp>
        <p:nvSpPr>
          <p:cNvPr id="18448" name="Down Arrow 33"/>
          <p:cNvSpPr>
            <a:spLocks noChangeArrowheads="1"/>
          </p:cNvSpPr>
          <p:nvPr/>
        </p:nvSpPr>
        <p:spPr bwMode="auto">
          <a:xfrm>
            <a:off x="4381500" y="4210050"/>
            <a:ext cx="381000" cy="584200"/>
          </a:xfrm>
          <a:prstGeom prst="downArrow">
            <a:avLst>
              <a:gd name="adj1" fmla="val 50000"/>
              <a:gd name="adj2" fmla="val 49997"/>
            </a:avLst>
          </a:prstGeom>
          <a:solidFill>
            <a:srgbClr val="FFFFFF">
              <a:alpha val="50195"/>
            </a:srgbClr>
          </a:solidFill>
          <a:ln w="9525" algn="ctr">
            <a:noFill/>
            <a:round/>
            <a:headEnd/>
            <a:tailEnd/>
          </a:ln>
        </p:spPr>
        <p:txBody>
          <a:bodyPr lIns="0" tIns="0" rIns="0" bIns="0"/>
          <a:lstStyle/>
          <a:p>
            <a:pPr algn="ctr" defTabSz="889000">
              <a:lnSpc>
                <a:spcPct val="90000"/>
              </a:lnSpc>
              <a:spcBef>
                <a:spcPct val="50000"/>
              </a:spcBef>
            </a:pPr>
            <a:endParaRPr lang="en-US" sz="1400" b="1">
              <a:solidFill>
                <a:schemeClr val="bg1"/>
              </a:solidFill>
              <a:ea typeface="MS PGothic" pitchFamily="34" charset="-128"/>
              <a:sym typeface="Arial" charset="0"/>
            </a:endParaRPr>
          </a:p>
        </p:txBody>
      </p:sp>
      <p:sp>
        <p:nvSpPr>
          <p:cNvPr id="18449" name="Down Arrow 34"/>
          <p:cNvSpPr>
            <a:spLocks noChangeArrowheads="1"/>
          </p:cNvSpPr>
          <p:nvPr/>
        </p:nvSpPr>
        <p:spPr bwMode="auto">
          <a:xfrm flipV="1">
            <a:off x="4381500" y="5154613"/>
            <a:ext cx="381000" cy="584200"/>
          </a:xfrm>
          <a:prstGeom prst="downArrow">
            <a:avLst>
              <a:gd name="adj1" fmla="val 50000"/>
              <a:gd name="adj2" fmla="val 49997"/>
            </a:avLst>
          </a:prstGeom>
          <a:solidFill>
            <a:srgbClr val="FFFFFF">
              <a:alpha val="50195"/>
            </a:srgbClr>
          </a:solidFill>
          <a:ln w="9525" algn="ctr">
            <a:noFill/>
            <a:round/>
            <a:headEnd/>
            <a:tailEnd/>
          </a:ln>
        </p:spPr>
        <p:txBody>
          <a:bodyPr lIns="0" tIns="0" rIns="0" bIns="0"/>
          <a:lstStyle/>
          <a:p>
            <a:pPr algn="ctr" defTabSz="889000">
              <a:lnSpc>
                <a:spcPct val="90000"/>
              </a:lnSpc>
              <a:spcBef>
                <a:spcPct val="50000"/>
              </a:spcBef>
            </a:pPr>
            <a:endParaRPr lang="en-US" sz="1400" b="1">
              <a:solidFill>
                <a:schemeClr val="bg1"/>
              </a:solidFill>
              <a:ea typeface="MS PGothic" pitchFamily="34" charset="-128"/>
              <a:sym typeface="Arial" charset="0"/>
            </a:endParaRPr>
          </a:p>
        </p:txBody>
      </p:sp>
      <p:sp>
        <p:nvSpPr>
          <p:cNvPr id="18" name="Title 21"/>
          <p:cNvSpPr txBox="1">
            <a:spLocks/>
          </p:cNvSpPr>
          <p:nvPr/>
        </p:nvSpPr>
        <p:spPr bwMode="auto">
          <a:xfrm>
            <a:off x="-6350" y="1146175"/>
            <a:ext cx="9150350" cy="554038"/>
          </a:xfrm>
          <a:prstGeom prst="rect">
            <a:avLst/>
          </a:prstGeom>
          <a:noFill/>
          <a:ln w="9525">
            <a:noFill/>
            <a:miter lim="800000"/>
            <a:headEnd/>
            <a:tailEnd/>
          </a:ln>
          <a:effectLst/>
        </p:spPr>
        <p:txBody>
          <a:bodyPr anchor="b"/>
          <a:lstStyle/>
          <a:p>
            <a:pPr fontAlgn="auto">
              <a:spcBef>
                <a:spcPts val="0"/>
              </a:spcBef>
              <a:spcAft>
                <a:spcPts val="0"/>
              </a:spcAft>
              <a:defRPr/>
            </a:pPr>
            <a:r>
              <a:rPr lang="en-US" sz="2800" b="1" i="1" dirty="0">
                <a:solidFill>
                  <a:schemeClr val="accent2"/>
                </a:solidFill>
                <a:latin typeface="+mn-lt"/>
              </a:rPr>
              <a:t>Impact: Converged Infrastructure Customer Example</a:t>
            </a:r>
            <a:endParaRPr lang="en-US" sz="2800" b="1" i="1" kern="0" dirty="0">
              <a:solidFill>
                <a:schemeClr val="accent2"/>
              </a:solidFill>
              <a:latin typeface="+mn-lt"/>
              <a:ea typeface="+mj-ea"/>
              <a:cs typeface="+mj-c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04813" y="4244975"/>
            <a:ext cx="8251825" cy="1990725"/>
          </a:xfrm>
          <a:prstGeom prst="rect">
            <a:avLst/>
          </a:prstGeom>
        </p:spPr>
        <p:txBody>
          <a:bodyPr/>
          <a:lstStyle/>
          <a:p>
            <a:pPr marL="285750" indent="-285750" eaLnBrk="1" hangingPunct="1">
              <a:spcBef>
                <a:spcPct val="20000"/>
              </a:spcBef>
              <a:buSzPct val="100000"/>
              <a:buFont typeface="Wingdings" charset="2"/>
              <a:buChar char="§"/>
              <a:defRPr/>
            </a:pPr>
            <a:r>
              <a:rPr lang="en-US" sz="2000" kern="0" dirty="0">
                <a:latin typeface="+mn-lt"/>
                <a:ea typeface="+mn-ea"/>
              </a:rPr>
              <a:t>Enables business requirements to translate to IT resources</a:t>
            </a:r>
          </a:p>
          <a:p>
            <a:pPr marL="517525" lvl="1" indent="-285750" eaLnBrk="1" hangingPunct="1">
              <a:spcBef>
                <a:spcPct val="20000"/>
              </a:spcBef>
              <a:buSzPct val="100000"/>
              <a:buFont typeface="Lucida Grande" charset="0"/>
              <a:buChar char="»"/>
              <a:defRPr/>
            </a:pPr>
            <a:r>
              <a:rPr lang="en-US" sz="2000" kern="0" dirty="0">
                <a:latin typeface="+mn-lt"/>
                <a:ea typeface="+mn-ea"/>
              </a:rPr>
              <a:t>Business owner inputs application, uptime, number of users, business continuity, backup, and security requirements</a:t>
            </a:r>
          </a:p>
          <a:p>
            <a:pPr marL="517525" lvl="1" indent="-285750" eaLnBrk="1" hangingPunct="1">
              <a:spcBef>
                <a:spcPct val="20000"/>
              </a:spcBef>
              <a:buSzPct val="100000"/>
              <a:buFont typeface="Lucida Grande" charset="0"/>
              <a:buChar char="»"/>
              <a:defRPr/>
            </a:pPr>
            <a:r>
              <a:rPr lang="en-US" sz="2000" kern="0" dirty="0">
                <a:latin typeface="+mn-lt"/>
                <a:ea typeface="+mn-ea"/>
              </a:rPr>
              <a:t>Resources are rapidly assigned according to user specification reducing time to application availability</a:t>
            </a:r>
          </a:p>
        </p:txBody>
      </p:sp>
      <p:sp>
        <p:nvSpPr>
          <p:cNvPr id="19459" name="Line 365"/>
          <p:cNvSpPr>
            <a:spLocks noChangeShapeType="1"/>
          </p:cNvSpPr>
          <p:nvPr/>
        </p:nvSpPr>
        <p:spPr bwMode="auto">
          <a:xfrm>
            <a:off x="6924675" y="5073650"/>
            <a:ext cx="0" cy="0"/>
          </a:xfrm>
          <a:prstGeom prst="line">
            <a:avLst/>
          </a:prstGeom>
          <a:noFill/>
          <a:ln w="12700">
            <a:solidFill>
              <a:schemeClr val="tx1"/>
            </a:solidFill>
            <a:round/>
            <a:headEnd/>
            <a:tailEnd/>
          </a:ln>
        </p:spPr>
        <p:txBody>
          <a:bodyPr wrap="none" lIns="0" tIns="0" rIns="0" bIns="0" anchor="ctr"/>
          <a:lstStyle/>
          <a:p>
            <a:endParaRPr lang="en-US"/>
          </a:p>
        </p:txBody>
      </p:sp>
      <p:sp>
        <p:nvSpPr>
          <p:cNvPr id="19460" name="AutoShape 72"/>
          <p:cNvSpPr>
            <a:spLocks noChangeArrowheads="1"/>
          </p:cNvSpPr>
          <p:nvPr/>
        </p:nvSpPr>
        <p:spPr bwMode="auto">
          <a:xfrm>
            <a:off x="182563" y="3751263"/>
            <a:ext cx="2151062" cy="384175"/>
          </a:xfrm>
          <a:prstGeom prst="homePlate">
            <a:avLst>
              <a:gd name="adj" fmla="val 58299"/>
            </a:avLst>
          </a:prstGeom>
          <a:solidFill>
            <a:srgbClr val="A50021"/>
          </a:solidFill>
          <a:ln w="9525">
            <a:solidFill>
              <a:schemeClr val="bg1"/>
            </a:solidFill>
            <a:miter lim="800000"/>
            <a:headEnd/>
            <a:tailEnd/>
          </a:ln>
        </p:spPr>
        <p:txBody>
          <a:bodyPr wrap="none" lIns="0" tIns="0" rIns="0" bIns="0" anchor="ctr"/>
          <a:lstStyle/>
          <a:p>
            <a:pPr algn="ctr">
              <a:spcBef>
                <a:spcPct val="50000"/>
              </a:spcBef>
            </a:pPr>
            <a:r>
              <a:rPr lang="en-US" b="1">
                <a:solidFill>
                  <a:schemeClr val="bg1"/>
                </a:solidFill>
                <a:ea typeface="MS PGothic" pitchFamily="34" charset="-128"/>
              </a:rPr>
              <a:t>Define</a:t>
            </a:r>
          </a:p>
        </p:txBody>
      </p:sp>
      <p:sp>
        <p:nvSpPr>
          <p:cNvPr id="19461" name="AutoShape 73"/>
          <p:cNvSpPr>
            <a:spLocks noChangeArrowheads="1"/>
          </p:cNvSpPr>
          <p:nvPr/>
        </p:nvSpPr>
        <p:spPr bwMode="auto">
          <a:xfrm>
            <a:off x="4752975" y="3751263"/>
            <a:ext cx="2381250" cy="384175"/>
          </a:xfrm>
          <a:prstGeom prst="chevron">
            <a:avLst>
              <a:gd name="adj" fmla="val 55383"/>
            </a:avLst>
          </a:prstGeom>
          <a:solidFill>
            <a:srgbClr val="000066"/>
          </a:solidFill>
          <a:ln w="9525">
            <a:solidFill>
              <a:schemeClr val="bg1"/>
            </a:solidFill>
            <a:miter lim="800000"/>
            <a:headEnd/>
            <a:tailEnd/>
          </a:ln>
        </p:spPr>
        <p:txBody>
          <a:bodyPr wrap="none" lIns="0" tIns="0" rIns="0" bIns="0" anchor="ctr"/>
          <a:lstStyle/>
          <a:p>
            <a:pPr algn="ctr">
              <a:spcBef>
                <a:spcPct val="50000"/>
              </a:spcBef>
            </a:pPr>
            <a:r>
              <a:rPr lang="en-US" b="1">
                <a:solidFill>
                  <a:schemeClr val="bg1"/>
                </a:solidFill>
                <a:ea typeface="MS PGothic" pitchFamily="34" charset="-128"/>
              </a:rPr>
              <a:t>Map</a:t>
            </a:r>
          </a:p>
        </p:txBody>
      </p:sp>
      <p:sp>
        <p:nvSpPr>
          <p:cNvPr id="19462" name="AutoShape 74"/>
          <p:cNvSpPr>
            <a:spLocks noChangeArrowheads="1"/>
          </p:cNvSpPr>
          <p:nvPr/>
        </p:nvSpPr>
        <p:spPr bwMode="auto">
          <a:xfrm>
            <a:off x="6865938" y="3751263"/>
            <a:ext cx="2149475" cy="384175"/>
          </a:xfrm>
          <a:prstGeom prst="chevron">
            <a:avLst>
              <a:gd name="adj" fmla="val 64058"/>
            </a:avLst>
          </a:prstGeom>
          <a:solidFill>
            <a:srgbClr val="003300"/>
          </a:solidFill>
          <a:ln w="9525">
            <a:solidFill>
              <a:schemeClr val="bg1"/>
            </a:solidFill>
            <a:miter lim="800000"/>
            <a:headEnd/>
            <a:tailEnd/>
          </a:ln>
        </p:spPr>
        <p:txBody>
          <a:bodyPr wrap="none" lIns="0" tIns="0" rIns="0" bIns="0" anchor="ctr"/>
          <a:lstStyle/>
          <a:p>
            <a:pPr algn="ctr">
              <a:spcBef>
                <a:spcPct val="50000"/>
              </a:spcBef>
            </a:pPr>
            <a:r>
              <a:rPr lang="en-US" b="1">
                <a:solidFill>
                  <a:schemeClr val="bg1"/>
                </a:solidFill>
                <a:ea typeface="MS PGothic" pitchFamily="34" charset="-128"/>
              </a:rPr>
              <a:t>Deploy</a:t>
            </a:r>
          </a:p>
        </p:txBody>
      </p:sp>
      <p:sp>
        <p:nvSpPr>
          <p:cNvPr id="19463" name="AutoShape 75"/>
          <p:cNvSpPr>
            <a:spLocks noChangeArrowheads="1"/>
          </p:cNvSpPr>
          <p:nvPr/>
        </p:nvSpPr>
        <p:spPr bwMode="auto">
          <a:xfrm>
            <a:off x="2103438" y="3751263"/>
            <a:ext cx="2879725" cy="384175"/>
          </a:xfrm>
          <a:prstGeom prst="chevron">
            <a:avLst>
              <a:gd name="adj" fmla="val 57017"/>
            </a:avLst>
          </a:prstGeom>
          <a:solidFill>
            <a:srgbClr val="660066"/>
          </a:solidFill>
          <a:ln w="9525">
            <a:solidFill>
              <a:schemeClr val="bg1"/>
            </a:solidFill>
            <a:miter lim="800000"/>
            <a:headEnd/>
            <a:tailEnd/>
          </a:ln>
        </p:spPr>
        <p:txBody>
          <a:bodyPr wrap="none" lIns="0" tIns="0" rIns="0" bIns="0" anchor="ctr"/>
          <a:lstStyle/>
          <a:p>
            <a:pPr algn="ctr">
              <a:spcBef>
                <a:spcPct val="50000"/>
              </a:spcBef>
            </a:pPr>
            <a:r>
              <a:rPr lang="en-US" b="1">
                <a:solidFill>
                  <a:schemeClr val="bg1"/>
                </a:solidFill>
                <a:ea typeface="MS PGothic" pitchFamily="34" charset="-128"/>
              </a:rPr>
              <a:t>Translate</a:t>
            </a:r>
          </a:p>
        </p:txBody>
      </p:sp>
      <p:grpSp>
        <p:nvGrpSpPr>
          <p:cNvPr id="3" name="Group 9"/>
          <p:cNvGrpSpPr>
            <a:grpSpLocks/>
          </p:cNvGrpSpPr>
          <p:nvPr/>
        </p:nvGrpSpPr>
        <p:grpSpPr bwMode="auto">
          <a:xfrm>
            <a:off x="149225" y="2205038"/>
            <a:ext cx="8763000" cy="1498600"/>
            <a:chOff x="74" y="1168"/>
            <a:chExt cx="5686" cy="1018"/>
          </a:xfrm>
        </p:grpSpPr>
        <p:grpSp>
          <p:nvGrpSpPr>
            <p:cNvPr id="4" name="Group 71"/>
            <p:cNvGrpSpPr>
              <a:grpSpLocks/>
            </p:cNvGrpSpPr>
            <p:nvPr/>
          </p:nvGrpSpPr>
          <p:grpSpPr bwMode="auto">
            <a:xfrm>
              <a:off x="1622" y="1168"/>
              <a:ext cx="1016" cy="1018"/>
              <a:chOff x="1767" y="1142"/>
              <a:chExt cx="1016" cy="1018"/>
            </a:xfrm>
          </p:grpSpPr>
          <p:sp>
            <p:nvSpPr>
              <p:cNvPr id="39" name="Rectangle 48"/>
              <p:cNvSpPr>
                <a:spLocks noChangeArrowheads="1"/>
              </p:cNvSpPr>
              <p:nvPr/>
            </p:nvSpPr>
            <p:spPr bwMode="auto">
              <a:xfrm>
                <a:off x="1796" y="1148"/>
                <a:ext cx="987" cy="1012"/>
              </a:xfrm>
              <a:prstGeom prst="rect">
                <a:avLst/>
              </a:prstGeom>
              <a:solidFill>
                <a:srgbClr val="FFFFCC"/>
              </a:solidFill>
              <a:ln w="12700">
                <a:solidFill>
                  <a:srgbClr val="333333"/>
                </a:solidFill>
                <a:miter lim="800000"/>
                <a:headEnd/>
                <a:tailEnd/>
              </a:ln>
              <a:effectLst>
                <a:outerShdw blurRad="63500" dist="38099" dir="2700000" algn="ctr" rotWithShape="0">
                  <a:schemeClr val="bg2">
                    <a:alpha val="74998"/>
                  </a:schemeClr>
                </a:outerShdw>
              </a:effectLst>
            </p:spPr>
            <p:txBody>
              <a:bodyPr wrap="none" lIns="73025" tIns="36512" rIns="73025" bIns="36512" anchor="ctr"/>
              <a:lstStyle/>
              <a:p>
                <a:pPr algn="ctr">
                  <a:spcBef>
                    <a:spcPct val="50000"/>
                  </a:spcBef>
                  <a:defRPr/>
                </a:pPr>
                <a:endParaRPr lang="en-US" sz="1600" b="1" dirty="0">
                  <a:solidFill>
                    <a:schemeClr val="bg1"/>
                  </a:solidFill>
                  <a:latin typeface="Arial" pitchFamily="-112" charset="0"/>
                  <a:ea typeface="MS PGothic" pitchFamily="34" charset="-128"/>
                  <a:cs typeface="MS PGothic" pitchFamily="34" charset="-128"/>
                </a:endParaRPr>
              </a:p>
            </p:txBody>
          </p:sp>
          <p:sp>
            <p:nvSpPr>
              <p:cNvPr id="19502" name="Rectangle 49"/>
              <p:cNvSpPr>
                <a:spLocks noChangeArrowheads="1"/>
              </p:cNvSpPr>
              <p:nvPr/>
            </p:nvSpPr>
            <p:spPr bwMode="auto">
              <a:xfrm>
                <a:off x="1820" y="1160"/>
                <a:ext cx="939" cy="976"/>
              </a:xfrm>
              <a:prstGeom prst="rect">
                <a:avLst/>
              </a:prstGeom>
              <a:solidFill>
                <a:srgbClr val="FFFFCC"/>
              </a:solidFill>
              <a:ln w="6350">
                <a:solidFill>
                  <a:srgbClr val="333333"/>
                </a:solidFill>
                <a:miter lim="800000"/>
                <a:headEnd/>
                <a:tailEnd/>
              </a:ln>
            </p:spPr>
            <p:txBody>
              <a:bodyPr wrap="none" lIns="73025" tIns="36512" rIns="73025" bIns="36512" anchor="ctr"/>
              <a:lstStyle/>
              <a:p>
                <a:pPr algn="ctr">
                  <a:spcBef>
                    <a:spcPct val="50000"/>
                  </a:spcBef>
                </a:pPr>
                <a:endParaRPr lang="en-US" sz="1600" b="1">
                  <a:solidFill>
                    <a:schemeClr val="bg1"/>
                  </a:solidFill>
                  <a:ea typeface="MS PGothic" pitchFamily="34" charset="-128"/>
                </a:endParaRPr>
              </a:p>
            </p:txBody>
          </p:sp>
          <p:sp>
            <p:nvSpPr>
              <p:cNvPr id="19503" name="AutoShape 50"/>
              <p:cNvSpPr>
                <a:spLocks noChangeArrowheads="1"/>
              </p:cNvSpPr>
              <p:nvPr/>
            </p:nvSpPr>
            <p:spPr bwMode="auto">
              <a:xfrm flipH="1">
                <a:off x="1795" y="1145"/>
                <a:ext cx="122" cy="99"/>
              </a:xfrm>
              <a:prstGeom prst="rtTriangle">
                <a:avLst/>
              </a:prstGeom>
              <a:solidFill>
                <a:srgbClr val="FFFFCC"/>
              </a:solidFill>
              <a:ln w="12700">
                <a:solidFill>
                  <a:srgbClr val="333333"/>
                </a:solidFill>
                <a:miter lim="800000"/>
                <a:headEnd/>
                <a:tailEnd/>
              </a:ln>
            </p:spPr>
            <p:txBody>
              <a:bodyPr wrap="none" lIns="73025" tIns="36512" rIns="73025" bIns="36512" anchor="ctr"/>
              <a:lstStyle/>
              <a:p>
                <a:pPr algn="ctr">
                  <a:spcBef>
                    <a:spcPct val="50000"/>
                  </a:spcBef>
                </a:pPr>
                <a:endParaRPr lang="en-US" sz="1600" b="1">
                  <a:solidFill>
                    <a:schemeClr val="bg1"/>
                  </a:solidFill>
                  <a:ea typeface="MS PGothic" pitchFamily="34" charset="-128"/>
                </a:endParaRPr>
              </a:p>
            </p:txBody>
          </p:sp>
          <p:sp>
            <p:nvSpPr>
              <p:cNvPr id="19504" name="AutoShape 51"/>
              <p:cNvSpPr>
                <a:spLocks noChangeArrowheads="1"/>
              </p:cNvSpPr>
              <p:nvPr/>
            </p:nvSpPr>
            <p:spPr bwMode="auto">
              <a:xfrm rot="10800000" flipH="1">
                <a:off x="1767" y="1142"/>
                <a:ext cx="145" cy="123"/>
              </a:xfrm>
              <a:prstGeom prst="rtTriangle">
                <a:avLst/>
              </a:prstGeom>
              <a:solidFill>
                <a:schemeClr val="bg1"/>
              </a:solidFill>
              <a:ln w="28575">
                <a:noFill/>
                <a:miter lim="800000"/>
                <a:headEnd/>
                <a:tailEnd/>
              </a:ln>
            </p:spPr>
            <p:txBody>
              <a:bodyPr rot="10800000" wrap="none" lIns="73025" tIns="36512" rIns="73025" bIns="36512" anchor="ctr"/>
              <a:lstStyle/>
              <a:p>
                <a:pPr algn="ctr">
                  <a:spcBef>
                    <a:spcPct val="50000"/>
                  </a:spcBef>
                </a:pPr>
                <a:endParaRPr lang="en-US" sz="1600" b="1">
                  <a:solidFill>
                    <a:schemeClr val="bg1"/>
                  </a:solidFill>
                  <a:ea typeface="MS PGothic" pitchFamily="34" charset="-128"/>
                </a:endParaRPr>
              </a:p>
            </p:txBody>
          </p:sp>
          <p:sp>
            <p:nvSpPr>
              <p:cNvPr id="19505" name="Rectangle 52"/>
              <p:cNvSpPr>
                <a:spLocks noChangeArrowheads="1"/>
              </p:cNvSpPr>
              <p:nvPr/>
            </p:nvSpPr>
            <p:spPr bwMode="auto">
              <a:xfrm>
                <a:off x="1820" y="1289"/>
                <a:ext cx="939" cy="847"/>
              </a:xfrm>
              <a:prstGeom prst="rect">
                <a:avLst/>
              </a:prstGeom>
              <a:noFill/>
              <a:ln w="9525">
                <a:noFill/>
                <a:miter lim="800000"/>
                <a:headEnd/>
                <a:tailEnd/>
              </a:ln>
            </p:spPr>
            <p:txBody>
              <a:bodyPr lIns="82124" tIns="41061" rIns="82124" bIns="41061"/>
              <a:lstStyle/>
              <a:p>
                <a:pPr defTabSz="900113">
                  <a:lnSpc>
                    <a:spcPct val="75000"/>
                  </a:lnSpc>
                  <a:spcBef>
                    <a:spcPct val="50000"/>
                  </a:spcBef>
                  <a:buClr>
                    <a:schemeClr val="bg1"/>
                  </a:buClr>
                  <a:buFont typeface="Wingdings" charset="2"/>
                  <a:buNone/>
                  <a:tabLst>
                    <a:tab pos="406400" algn="l"/>
                  </a:tabLst>
                </a:pPr>
                <a:r>
                  <a:rPr lang="en-US" sz="800" b="1" u="sng">
                    <a:solidFill>
                      <a:schemeClr val="accent2"/>
                    </a:solidFill>
                    <a:latin typeface="Comic Sans MS" pitchFamily="66" charset="0"/>
                    <a:ea typeface="MS PGothic" pitchFamily="34" charset="-128"/>
                  </a:rPr>
                  <a:t>IT Requirements</a:t>
                </a:r>
              </a:p>
              <a:p>
                <a:pPr defTabSz="900113">
                  <a:lnSpc>
                    <a:spcPct val="75000"/>
                  </a:lnSpc>
                  <a:spcBef>
                    <a:spcPct val="50000"/>
                  </a:spcBef>
                  <a:buClr>
                    <a:schemeClr val="bg1"/>
                  </a:buClr>
                  <a:buFont typeface="Wingdings" charset="2"/>
                  <a:buNone/>
                  <a:tabLst>
                    <a:tab pos="406400" algn="l"/>
                  </a:tabLst>
                </a:pPr>
                <a:endParaRPr lang="en-US" sz="800" b="1">
                  <a:solidFill>
                    <a:schemeClr val="accent2"/>
                  </a:solidFill>
                  <a:latin typeface="Comic Sans MS" pitchFamily="66" charset="0"/>
                  <a:ea typeface="MS PGothic" pitchFamily="34" charset="-128"/>
                </a:endParaRPr>
              </a:p>
              <a:p>
                <a:pPr defTabSz="900113">
                  <a:lnSpc>
                    <a:spcPct val="75000"/>
                  </a:lnSpc>
                  <a:spcBef>
                    <a:spcPct val="50000"/>
                  </a:spcBef>
                  <a:buClr>
                    <a:schemeClr val="bg1"/>
                  </a:buClr>
                  <a:buFont typeface="Wingdings" charset="2"/>
                  <a:buNone/>
                  <a:tabLst>
                    <a:tab pos="406400" algn="l"/>
                  </a:tabLst>
                </a:pPr>
                <a:r>
                  <a:rPr lang="en-US" sz="800" b="1">
                    <a:solidFill>
                      <a:schemeClr val="accent2"/>
                    </a:solidFill>
                    <a:latin typeface="Comic Sans MS" pitchFamily="66" charset="0"/>
                    <a:ea typeface="MS PGothic" pitchFamily="34" charset="-128"/>
                  </a:rPr>
                  <a:t># VMs</a:t>
                </a:r>
              </a:p>
              <a:p>
                <a:pPr defTabSz="900113">
                  <a:lnSpc>
                    <a:spcPct val="75000"/>
                  </a:lnSpc>
                  <a:spcBef>
                    <a:spcPct val="50000"/>
                  </a:spcBef>
                  <a:buClr>
                    <a:schemeClr val="bg1"/>
                  </a:buClr>
                  <a:buFont typeface="Wingdings" charset="2"/>
                  <a:buNone/>
                  <a:tabLst>
                    <a:tab pos="406400" algn="l"/>
                  </a:tabLst>
                </a:pPr>
                <a:r>
                  <a:rPr lang="en-US" sz="800" b="1">
                    <a:solidFill>
                      <a:schemeClr val="accent2"/>
                    </a:solidFill>
                    <a:latin typeface="Comic Sans MS" pitchFamily="66" charset="0"/>
                    <a:ea typeface="MS PGothic" pitchFamily="34" charset="-128"/>
                  </a:rPr>
                  <a:t>Disk Capacity (MB)</a:t>
                </a:r>
              </a:p>
              <a:p>
                <a:pPr defTabSz="900113">
                  <a:lnSpc>
                    <a:spcPct val="75000"/>
                  </a:lnSpc>
                  <a:spcBef>
                    <a:spcPct val="50000"/>
                  </a:spcBef>
                  <a:buClr>
                    <a:schemeClr val="bg1"/>
                  </a:buClr>
                  <a:buFont typeface="Wingdings" charset="2"/>
                  <a:buNone/>
                  <a:tabLst>
                    <a:tab pos="406400" algn="l"/>
                  </a:tabLst>
                </a:pPr>
                <a:r>
                  <a:rPr lang="en-US" sz="800" b="1">
                    <a:solidFill>
                      <a:schemeClr val="accent2"/>
                    </a:solidFill>
                    <a:latin typeface="Comic Sans MS" pitchFamily="66" charset="0"/>
                    <a:ea typeface="MS PGothic" pitchFamily="34" charset="-128"/>
                  </a:rPr>
                  <a:t>Synchronous</a:t>
                </a:r>
                <a:br>
                  <a:rPr lang="en-US" sz="800" b="1">
                    <a:solidFill>
                      <a:schemeClr val="accent2"/>
                    </a:solidFill>
                    <a:latin typeface="Comic Sans MS" pitchFamily="66" charset="0"/>
                    <a:ea typeface="MS PGothic" pitchFamily="34" charset="-128"/>
                  </a:rPr>
                </a:br>
                <a:r>
                  <a:rPr lang="en-US" sz="800" b="1">
                    <a:solidFill>
                      <a:schemeClr val="accent2"/>
                    </a:solidFill>
                    <a:latin typeface="Comic Sans MS" pitchFamily="66" charset="0"/>
                    <a:ea typeface="MS PGothic" pitchFamily="34" charset="-128"/>
                  </a:rPr>
                  <a:t>Replication</a:t>
                </a:r>
              </a:p>
              <a:p>
                <a:pPr defTabSz="900113">
                  <a:lnSpc>
                    <a:spcPct val="75000"/>
                  </a:lnSpc>
                  <a:spcBef>
                    <a:spcPct val="50000"/>
                  </a:spcBef>
                  <a:buClr>
                    <a:schemeClr val="bg1"/>
                  </a:buClr>
                  <a:buFont typeface="Wingdings" charset="2"/>
                  <a:buNone/>
                  <a:tabLst>
                    <a:tab pos="406400" algn="l"/>
                  </a:tabLst>
                </a:pPr>
                <a:r>
                  <a:rPr lang="en-US" sz="800" b="1">
                    <a:solidFill>
                      <a:schemeClr val="accent2"/>
                    </a:solidFill>
                    <a:latin typeface="Comic Sans MS" pitchFamily="66" charset="0"/>
                    <a:ea typeface="MS PGothic" pitchFamily="34" charset="-128"/>
                  </a:rPr>
                  <a:t>Fault Tolerant</a:t>
                </a:r>
              </a:p>
              <a:p>
                <a:pPr defTabSz="900113">
                  <a:lnSpc>
                    <a:spcPct val="75000"/>
                  </a:lnSpc>
                  <a:spcBef>
                    <a:spcPct val="50000"/>
                  </a:spcBef>
                  <a:buClr>
                    <a:schemeClr val="bg1"/>
                  </a:buClr>
                  <a:buFont typeface="Wingdings" charset="2"/>
                  <a:buNone/>
                  <a:tabLst>
                    <a:tab pos="406400" algn="l"/>
                  </a:tabLst>
                </a:pPr>
                <a:r>
                  <a:rPr lang="en-US" sz="800" b="1">
                    <a:solidFill>
                      <a:schemeClr val="accent2"/>
                    </a:solidFill>
                    <a:latin typeface="Comic Sans MS" pitchFamily="66" charset="0"/>
                    <a:ea typeface="MS PGothic" pitchFamily="34" charset="-128"/>
                  </a:rPr>
                  <a:t>Security Policy</a:t>
                </a:r>
              </a:p>
              <a:p>
                <a:pPr defTabSz="900113">
                  <a:lnSpc>
                    <a:spcPct val="75000"/>
                  </a:lnSpc>
                  <a:spcBef>
                    <a:spcPct val="50000"/>
                  </a:spcBef>
                  <a:buClr>
                    <a:schemeClr val="bg1"/>
                  </a:buClr>
                  <a:buFont typeface="Wingdings" charset="2"/>
                  <a:buNone/>
                  <a:tabLst>
                    <a:tab pos="406400" algn="l"/>
                  </a:tabLst>
                </a:pPr>
                <a:r>
                  <a:rPr lang="en-US" sz="800" b="1">
                    <a:solidFill>
                      <a:schemeClr val="accent2"/>
                    </a:solidFill>
                    <a:latin typeface="Comic Sans MS" pitchFamily="66" charset="0"/>
                    <a:ea typeface="MS PGothic" pitchFamily="34" charset="-128"/>
                  </a:rPr>
                  <a:t>Etc…</a:t>
                </a:r>
              </a:p>
              <a:p>
                <a:pPr defTabSz="900113">
                  <a:lnSpc>
                    <a:spcPct val="75000"/>
                  </a:lnSpc>
                  <a:spcBef>
                    <a:spcPct val="50000"/>
                  </a:spcBef>
                  <a:buClr>
                    <a:schemeClr val="bg1"/>
                  </a:buClr>
                  <a:buFont typeface="Wingdings" charset="2"/>
                  <a:buNone/>
                  <a:tabLst>
                    <a:tab pos="406400" algn="l"/>
                  </a:tabLst>
                </a:pPr>
                <a:endParaRPr lang="en-US" sz="800" b="1">
                  <a:solidFill>
                    <a:schemeClr val="accent2"/>
                  </a:solidFill>
                  <a:latin typeface="Comic Sans MS" pitchFamily="66" charset="0"/>
                  <a:ea typeface="MS PGothic" pitchFamily="34" charset="-128"/>
                </a:endParaRPr>
              </a:p>
            </p:txBody>
          </p:sp>
          <p:sp>
            <p:nvSpPr>
              <p:cNvPr id="19506" name="Rectangle 53"/>
              <p:cNvSpPr>
                <a:spLocks noChangeArrowheads="1"/>
              </p:cNvSpPr>
              <p:nvPr/>
            </p:nvSpPr>
            <p:spPr bwMode="auto">
              <a:xfrm>
                <a:off x="2517" y="1495"/>
                <a:ext cx="189" cy="72"/>
              </a:xfrm>
              <a:prstGeom prst="rect">
                <a:avLst/>
              </a:prstGeom>
              <a:solidFill>
                <a:schemeClr val="bg1"/>
              </a:solidFill>
              <a:ln w="9525">
                <a:solidFill>
                  <a:schemeClr val="tx1"/>
                </a:solidFill>
                <a:miter lim="800000"/>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507" name="Rectangle 54"/>
              <p:cNvSpPr>
                <a:spLocks noChangeArrowheads="1"/>
              </p:cNvSpPr>
              <p:nvPr/>
            </p:nvSpPr>
            <p:spPr bwMode="auto">
              <a:xfrm>
                <a:off x="2517" y="1591"/>
                <a:ext cx="189" cy="72"/>
              </a:xfrm>
              <a:prstGeom prst="rect">
                <a:avLst/>
              </a:prstGeom>
              <a:solidFill>
                <a:schemeClr val="bg1"/>
              </a:solidFill>
              <a:ln w="9525">
                <a:solidFill>
                  <a:schemeClr val="tx1"/>
                </a:solidFill>
                <a:miter lim="800000"/>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508" name="Rectangle 55"/>
              <p:cNvSpPr>
                <a:spLocks noChangeArrowheads="1"/>
              </p:cNvSpPr>
              <p:nvPr/>
            </p:nvSpPr>
            <p:spPr bwMode="auto">
              <a:xfrm>
                <a:off x="2517" y="1712"/>
                <a:ext cx="189" cy="72"/>
              </a:xfrm>
              <a:prstGeom prst="rect">
                <a:avLst/>
              </a:prstGeom>
              <a:solidFill>
                <a:schemeClr val="bg1"/>
              </a:solidFill>
              <a:ln w="9525">
                <a:solidFill>
                  <a:schemeClr val="tx1"/>
                </a:solidFill>
                <a:miter lim="800000"/>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509" name="Rectangle 56"/>
              <p:cNvSpPr>
                <a:spLocks noChangeArrowheads="1"/>
              </p:cNvSpPr>
              <p:nvPr/>
            </p:nvSpPr>
            <p:spPr bwMode="auto">
              <a:xfrm>
                <a:off x="2517" y="1833"/>
                <a:ext cx="189" cy="72"/>
              </a:xfrm>
              <a:prstGeom prst="rect">
                <a:avLst/>
              </a:prstGeom>
              <a:solidFill>
                <a:schemeClr val="bg1"/>
              </a:solidFill>
              <a:ln w="9525">
                <a:solidFill>
                  <a:schemeClr val="tx1"/>
                </a:solidFill>
                <a:miter lim="800000"/>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510" name="Rectangle 57"/>
              <p:cNvSpPr>
                <a:spLocks noChangeArrowheads="1"/>
              </p:cNvSpPr>
              <p:nvPr/>
            </p:nvSpPr>
            <p:spPr bwMode="auto">
              <a:xfrm>
                <a:off x="2517" y="1930"/>
                <a:ext cx="189" cy="72"/>
              </a:xfrm>
              <a:prstGeom prst="rect">
                <a:avLst/>
              </a:prstGeom>
              <a:solidFill>
                <a:schemeClr val="bg1"/>
              </a:solidFill>
              <a:ln w="9525">
                <a:solidFill>
                  <a:schemeClr val="tx1"/>
                </a:solidFill>
                <a:miter lim="800000"/>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511" name="Rectangle 58"/>
              <p:cNvSpPr>
                <a:spLocks noChangeArrowheads="1"/>
              </p:cNvSpPr>
              <p:nvPr/>
            </p:nvSpPr>
            <p:spPr bwMode="auto">
              <a:xfrm>
                <a:off x="2517" y="2027"/>
                <a:ext cx="189" cy="72"/>
              </a:xfrm>
              <a:prstGeom prst="rect">
                <a:avLst/>
              </a:prstGeom>
              <a:solidFill>
                <a:schemeClr val="bg1"/>
              </a:solidFill>
              <a:ln w="9525">
                <a:solidFill>
                  <a:schemeClr val="tx1"/>
                </a:solidFill>
                <a:miter lim="800000"/>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grpSp>
        <p:sp>
          <p:nvSpPr>
            <p:cNvPr id="19472" name="AutoShape 45"/>
            <p:cNvSpPr>
              <a:spLocks noChangeArrowheads="1"/>
            </p:cNvSpPr>
            <p:nvPr/>
          </p:nvSpPr>
          <p:spPr bwMode="auto">
            <a:xfrm>
              <a:off x="1114" y="1315"/>
              <a:ext cx="484" cy="798"/>
            </a:xfrm>
            <a:custGeom>
              <a:avLst/>
              <a:gdLst>
                <a:gd name="T0" fmla="*/ 0 w 21600"/>
                <a:gd name="T1" fmla="*/ 0 h 21600"/>
                <a:gd name="T2" fmla="*/ 0 w 21600"/>
                <a:gd name="T3" fmla="*/ 5 h 21600"/>
                <a:gd name="T4" fmla="*/ 0 w 21600"/>
                <a:gd name="T5" fmla="*/ 5 h 21600"/>
                <a:gd name="T6" fmla="*/ 0 w 21600"/>
                <a:gd name="T7" fmla="*/ 5 h 21600"/>
                <a:gd name="T8" fmla="*/ 17694720 60000 65536"/>
                <a:gd name="T9" fmla="*/ 11796480 60000 65536"/>
                <a:gd name="T10" fmla="*/ 5898240 60000 65536"/>
                <a:gd name="T11" fmla="*/ 0 60000 65536"/>
                <a:gd name="T12" fmla="*/ 3392 w 21600"/>
                <a:gd name="T13" fmla="*/ 2030 h 21600"/>
                <a:gd name="T14" fmla="*/ 17851 w 21600"/>
                <a:gd name="T15" fmla="*/ 19570 h 21600"/>
              </a:gdLst>
              <a:ahLst/>
              <a:cxnLst>
                <a:cxn ang="T8">
                  <a:pos x="T0" y="T1"/>
                </a:cxn>
                <a:cxn ang="T9">
                  <a:pos x="T2" y="T3"/>
                </a:cxn>
                <a:cxn ang="T10">
                  <a:pos x="T4" y="T5"/>
                </a:cxn>
                <a:cxn ang="T11">
                  <a:pos x="T6" y="T7"/>
                </a:cxn>
              </a:cxnLst>
              <a:rect l="T12" t="T13" r="T14" b="T15"/>
              <a:pathLst>
                <a:path w="21600" h="21600">
                  <a:moveTo>
                    <a:pt x="16985" y="0"/>
                  </a:moveTo>
                  <a:lnTo>
                    <a:pt x="16985" y="2030"/>
                  </a:lnTo>
                  <a:lnTo>
                    <a:pt x="3375" y="2030"/>
                  </a:lnTo>
                  <a:lnTo>
                    <a:pt x="3375" y="19570"/>
                  </a:lnTo>
                  <a:lnTo>
                    <a:pt x="16985" y="19570"/>
                  </a:lnTo>
                  <a:lnTo>
                    <a:pt x="16985" y="21600"/>
                  </a:lnTo>
                  <a:lnTo>
                    <a:pt x="21600" y="10800"/>
                  </a:lnTo>
                  <a:close/>
                </a:path>
                <a:path w="21600" h="21600">
                  <a:moveTo>
                    <a:pt x="1350" y="2030"/>
                  </a:moveTo>
                  <a:lnTo>
                    <a:pt x="1350" y="19570"/>
                  </a:lnTo>
                  <a:lnTo>
                    <a:pt x="2700" y="19570"/>
                  </a:lnTo>
                  <a:lnTo>
                    <a:pt x="2700" y="2030"/>
                  </a:lnTo>
                  <a:close/>
                </a:path>
                <a:path w="21600" h="21600">
                  <a:moveTo>
                    <a:pt x="0" y="2030"/>
                  </a:moveTo>
                  <a:lnTo>
                    <a:pt x="0" y="19570"/>
                  </a:lnTo>
                  <a:lnTo>
                    <a:pt x="675" y="19570"/>
                  </a:lnTo>
                  <a:lnTo>
                    <a:pt x="675" y="2030"/>
                  </a:lnTo>
                  <a:close/>
                </a:path>
              </a:pathLst>
            </a:custGeom>
            <a:solidFill>
              <a:schemeClr val="accent1"/>
            </a:solidFill>
            <a:ln w="9525">
              <a:solidFill>
                <a:schemeClr val="tx1"/>
              </a:solidFill>
              <a:miter lim="800000"/>
              <a:headEnd/>
              <a:tailEnd/>
            </a:ln>
          </p:spPr>
          <p:txBody>
            <a:bodyPr wrap="none" lIns="0" tIns="0" rIns="0" bIns="0" anchor="ctr"/>
            <a:lstStyle/>
            <a:p>
              <a:endParaRPr lang="en-US"/>
            </a:p>
          </p:txBody>
        </p:sp>
        <p:grpSp>
          <p:nvGrpSpPr>
            <p:cNvPr id="5" name="Group 70"/>
            <p:cNvGrpSpPr>
              <a:grpSpLocks/>
            </p:cNvGrpSpPr>
            <p:nvPr/>
          </p:nvGrpSpPr>
          <p:grpSpPr bwMode="auto">
            <a:xfrm>
              <a:off x="74" y="1170"/>
              <a:ext cx="992" cy="972"/>
              <a:chOff x="98" y="975"/>
              <a:chExt cx="992" cy="972"/>
            </a:xfrm>
          </p:grpSpPr>
          <p:sp>
            <p:nvSpPr>
              <p:cNvPr id="29" name="Rectangle 33"/>
              <p:cNvSpPr>
                <a:spLocks noChangeArrowheads="1"/>
              </p:cNvSpPr>
              <p:nvPr/>
            </p:nvSpPr>
            <p:spPr bwMode="auto">
              <a:xfrm>
                <a:off x="123" y="982"/>
                <a:ext cx="967" cy="965"/>
              </a:xfrm>
              <a:prstGeom prst="rect">
                <a:avLst/>
              </a:prstGeom>
              <a:solidFill>
                <a:srgbClr val="FFFFCC"/>
              </a:solidFill>
              <a:ln w="12700">
                <a:solidFill>
                  <a:srgbClr val="333333"/>
                </a:solidFill>
                <a:miter lim="800000"/>
                <a:headEnd/>
                <a:tailEnd/>
              </a:ln>
              <a:effectLst>
                <a:outerShdw blurRad="63500" dist="38099" dir="2700000" algn="ctr" rotWithShape="0">
                  <a:schemeClr val="bg2">
                    <a:alpha val="74998"/>
                  </a:schemeClr>
                </a:outerShdw>
              </a:effectLst>
            </p:spPr>
            <p:txBody>
              <a:bodyPr wrap="none" lIns="73025" tIns="36512" rIns="73025" bIns="36512" anchor="ctr"/>
              <a:lstStyle/>
              <a:p>
                <a:pPr algn="ctr">
                  <a:spcBef>
                    <a:spcPct val="50000"/>
                  </a:spcBef>
                  <a:defRPr/>
                </a:pPr>
                <a:endParaRPr lang="en-US" sz="1600" b="1" dirty="0">
                  <a:solidFill>
                    <a:schemeClr val="bg1"/>
                  </a:solidFill>
                  <a:latin typeface="Arial" pitchFamily="-112" charset="0"/>
                  <a:ea typeface="MS PGothic" pitchFamily="34" charset="-128"/>
                  <a:cs typeface="MS PGothic" pitchFamily="34" charset="-128"/>
                </a:endParaRPr>
              </a:p>
            </p:txBody>
          </p:sp>
          <p:sp>
            <p:nvSpPr>
              <p:cNvPr id="19492" name="Rectangle 34"/>
              <p:cNvSpPr>
                <a:spLocks noChangeArrowheads="1"/>
              </p:cNvSpPr>
              <p:nvPr/>
            </p:nvSpPr>
            <p:spPr bwMode="auto">
              <a:xfrm>
                <a:off x="144" y="993"/>
                <a:ext cx="929" cy="925"/>
              </a:xfrm>
              <a:prstGeom prst="rect">
                <a:avLst/>
              </a:prstGeom>
              <a:solidFill>
                <a:srgbClr val="FFFFCC"/>
              </a:solidFill>
              <a:ln w="6350">
                <a:solidFill>
                  <a:srgbClr val="333333"/>
                </a:solidFill>
                <a:miter lim="800000"/>
                <a:headEnd/>
                <a:tailEnd/>
              </a:ln>
            </p:spPr>
            <p:txBody>
              <a:bodyPr wrap="none" lIns="73025" tIns="36512" rIns="73025" bIns="36512" anchor="ctr"/>
              <a:lstStyle/>
              <a:p>
                <a:pPr algn="ctr">
                  <a:spcBef>
                    <a:spcPct val="50000"/>
                  </a:spcBef>
                </a:pPr>
                <a:endParaRPr lang="en-US" sz="1600" b="1">
                  <a:solidFill>
                    <a:schemeClr val="bg1"/>
                  </a:solidFill>
                  <a:ea typeface="MS PGothic" pitchFamily="34" charset="-128"/>
                </a:endParaRPr>
              </a:p>
            </p:txBody>
          </p:sp>
          <p:sp>
            <p:nvSpPr>
              <p:cNvPr id="19493" name="AutoShape 35"/>
              <p:cNvSpPr>
                <a:spLocks noChangeArrowheads="1"/>
              </p:cNvSpPr>
              <p:nvPr/>
            </p:nvSpPr>
            <p:spPr bwMode="auto">
              <a:xfrm flipH="1">
                <a:off x="122" y="978"/>
                <a:ext cx="106" cy="99"/>
              </a:xfrm>
              <a:prstGeom prst="rtTriangle">
                <a:avLst/>
              </a:prstGeom>
              <a:solidFill>
                <a:srgbClr val="FFFFCC"/>
              </a:solidFill>
              <a:ln w="12700">
                <a:solidFill>
                  <a:srgbClr val="333333"/>
                </a:solidFill>
                <a:miter lim="800000"/>
                <a:headEnd/>
                <a:tailEnd/>
              </a:ln>
            </p:spPr>
            <p:txBody>
              <a:bodyPr wrap="none" lIns="73025" tIns="36512" rIns="73025" bIns="36512" anchor="ctr"/>
              <a:lstStyle/>
              <a:p>
                <a:pPr algn="ctr">
                  <a:spcBef>
                    <a:spcPct val="50000"/>
                  </a:spcBef>
                </a:pPr>
                <a:endParaRPr lang="en-US" sz="1600" b="1">
                  <a:solidFill>
                    <a:schemeClr val="bg1"/>
                  </a:solidFill>
                  <a:ea typeface="MS PGothic" pitchFamily="34" charset="-128"/>
                </a:endParaRPr>
              </a:p>
            </p:txBody>
          </p:sp>
          <p:sp>
            <p:nvSpPr>
              <p:cNvPr id="19494" name="AutoShape 36"/>
              <p:cNvSpPr>
                <a:spLocks noChangeArrowheads="1"/>
              </p:cNvSpPr>
              <p:nvPr/>
            </p:nvSpPr>
            <p:spPr bwMode="auto">
              <a:xfrm rot="10800000" flipH="1">
                <a:off x="98" y="975"/>
                <a:ext cx="125" cy="123"/>
              </a:xfrm>
              <a:prstGeom prst="rtTriangle">
                <a:avLst/>
              </a:prstGeom>
              <a:solidFill>
                <a:schemeClr val="bg1"/>
              </a:solidFill>
              <a:ln w="28575">
                <a:noFill/>
                <a:miter lim="800000"/>
                <a:headEnd/>
                <a:tailEnd/>
              </a:ln>
            </p:spPr>
            <p:txBody>
              <a:bodyPr rot="10800000" wrap="none" lIns="73025" tIns="36512" rIns="73025" bIns="36512" anchor="ctr"/>
              <a:lstStyle/>
              <a:p>
                <a:pPr algn="ctr">
                  <a:spcBef>
                    <a:spcPct val="50000"/>
                  </a:spcBef>
                </a:pPr>
                <a:endParaRPr lang="en-US" sz="1600" b="1">
                  <a:solidFill>
                    <a:schemeClr val="bg1"/>
                  </a:solidFill>
                  <a:ea typeface="MS PGothic" pitchFamily="34" charset="-128"/>
                </a:endParaRPr>
              </a:p>
            </p:txBody>
          </p:sp>
          <p:sp>
            <p:nvSpPr>
              <p:cNvPr id="19495" name="Rectangle 37"/>
              <p:cNvSpPr>
                <a:spLocks noChangeArrowheads="1"/>
              </p:cNvSpPr>
              <p:nvPr/>
            </p:nvSpPr>
            <p:spPr bwMode="auto">
              <a:xfrm>
                <a:off x="144" y="1122"/>
                <a:ext cx="898" cy="796"/>
              </a:xfrm>
              <a:prstGeom prst="rect">
                <a:avLst/>
              </a:prstGeom>
              <a:noFill/>
              <a:ln w="9525">
                <a:noFill/>
                <a:miter lim="800000"/>
                <a:headEnd/>
                <a:tailEnd/>
              </a:ln>
            </p:spPr>
            <p:txBody>
              <a:bodyPr lIns="82124" tIns="41061" rIns="82124" bIns="41061"/>
              <a:lstStyle/>
              <a:p>
                <a:pPr defTabSz="900113">
                  <a:lnSpc>
                    <a:spcPct val="75000"/>
                  </a:lnSpc>
                  <a:spcBef>
                    <a:spcPct val="50000"/>
                  </a:spcBef>
                  <a:buClr>
                    <a:schemeClr val="bg1"/>
                  </a:buClr>
                  <a:buFont typeface="Wingdings" charset="2"/>
                  <a:buNone/>
                  <a:tabLst>
                    <a:tab pos="406400" algn="l"/>
                  </a:tabLst>
                </a:pPr>
                <a:r>
                  <a:rPr lang="en-US" sz="800" b="1" u="sng">
                    <a:solidFill>
                      <a:schemeClr val="accent2"/>
                    </a:solidFill>
                    <a:latin typeface="Comic Sans MS" pitchFamily="66" charset="0"/>
                    <a:ea typeface="MS PGothic" pitchFamily="34" charset="-128"/>
                  </a:rPr>
                  <a:t>Business Requirements</a:t>
                </a:r>
              </a:p>
              <a:p>
                <a:pPr defTabSz="900113">
                  <a:lnSpc>
                    <a:spcPct val="75000"/>
                  </a:lnSpc>
                  <a:spcBef>
                    <a:spcPct val="50000"/>
                  </a:spcBef>
                  <a:buClr>
                    <a:schemeClr val="bg1"/>
                  </a:buClr>
                  <a:buFont typeface="Wingdings" charset="2"/>
                  <a:buNone/>
                  <a:tabLst>
                    <a:tab pos="406400" algn="l"/>
                  </a:tabLst>
                </a:pPr>
                <a:endParaRPr lang="en-US" sz="800" b="1">
                  <a:solidFill>
                    <a:schemeClr val="accent2"/>
                  </a:solidFill>
                  <a:latin typeface="Comic Sans MS" pitchFamily="66" charset="0"/>
                  <a:ea typeface="MS PGothic" pitchFamily="34" charset="-128"/>
                </a:endParaRPr>
              </a:p>
              <a:p>
                <a:pPr defTabSz="900113">
                  <a:lnSpc>
                    <a:spcPct val="75000"/>
                  </a:lnSpc>
                  <a:spcBef>
                    <a:spcPct val="50000"/>
                  </a:spcBef>
                  <a:buClr>
                    <a:schemeClr val="bg1"/>
                  </a:buClr>
                  <a:buFont typeface="Wingdings" charset="2"/>
                  <a:buNone/>
                  <a:tabLst>
                    <a:tab pos="406400" algn="l"/>
                  </a:tabLst>
                </a:pPr>
                <a:r>
                  <a:rPr lang="en-US" sz="800" b="1">
                    <a:solidFill>
                      <a:schemeClr val="accent2"/>
                    </a:solidFill>
                    <a:latin typeface="Comic Sans MS" pitchFamily="66" charset="0"/>
                    <a:ea typeface="MS PGothic" pitchFamily="34" charset="-128"/>
                  </a:rPr>
                  <a:t>Application</a:t>
                </a:r>
              </a:p>
              <a:p>
                <a:pPr defTabSz="900113">
                  <a:lnSpc>
                    <a:spcPct val="75000"/>
                  </a:lnSpc>
                  <a:spcBef>
                    <a:spcPct val="50000"/>
                  </a:spcBef>
                  <a:buClr>
                    <a:schemeClr val="bg1"/>
                  </a:buClr>
                  <a:buFont typeface="Wingdings" charset="2"/>
                  <a:buNone/>
                  <a:tabLst>
                    <a:tab pos="406400" algn="l"/>
                  </a:tabLst>
                </a:pPr>
                <a:r>
                  <a:rPr lang="en-US" sz="800" b="1">
                    <a:solidFill>
                      <a:schemeClr val="accent2"/>
                    </a:solidFill>
                    <a:latin typeface="Comic Sans MS" pitchFamily="66" charset="0"/>
                    <a:ea typeface="MS PGothic" pitchFamily="34" charset="-128"/>
                  </a:rPr>
                  <a:t>Operating System</a:t>
                </a:r>
              </a:p>
              <a:p>
                <a:pPr defTabSz="900113">
                  <a:lnSpc>
                    <a:spcPct val="75000"/>
                  </a:lnSpc>
                  <a:spcBef>
                    <a:spcPct val="50000"/>
                  </a:spcBef>
                  <a:buClr>
                    <a:schemeClr val="bg1"/>
                  </a:buClr>
                  <a:buFont typeface="Wingdings" charset="2"/>
                  <a:buNone/>
                  <a:tabLst>
                    <a:tab pos="406400" algn="l"/>
                  </a:tabLst>
                </a:pPr>
                <a:r>
                  <a:rPr lang="en-US" sz="800" b="1">
                    <a:solidFill>
                      <a:schemeClr val="accent2"/>
                    </a:solidFill>
                    <a:latin typeface="Comic Sans MS" pitchFamily="66" charset="0"/>
                    <a:ea typeface="MS PGothic" pitchFamily="34" charset="-128"/>
                  </a:rPr>
                  <a:t># Users</a:t>
                </a:r>
              </a:p>
              <a:p>
                <a:pPr defTabSz="900113">
                  <a:lnSpc>
                    <a:spcPct val="75000"/>
                  </a:lnSpc>
                  <a:spcBef>
                    <a:spcPct val="50000"/>
                  </a:spcBef>
                  <a:buClr>
                    <a:schemeClr val="bg1"/>
                  </a:buClr>
                  <a:buFont typeface="Wingdings" charset="2"/>
                  <a:buNone/>
                  <a:tabLst>
                    <a:tab pos="406400" algn="l"/>
                  </a:tabLst>
                </a:pPr>
                <a:r>
                  <a:rPr lang="en-US" sz="800" b="1">
                    <a:solidFill>
                      <a:schemeClr val="accent2"/>
                    </a:solidFill>
                    <a:latin typeface="Comic Sans MS" pitchFamily="66" charset="0"/>
                    <a:ea typeface="MS PGothic" pitchFamily="34" charset="-128"/>
                  </a:rPr>
                  <a:t>SLA </a:t>
                </a:r>
                <a:br>
                  <a:rPr lang="en-US" sz="800" b="1">
                    <a:solidFill>
                      <a:schemeClr val="accent2"/>
                    </a:solidFill>
                    <a:latin typeface="Comic Sans MS" pitchFamily="66" charset="0"/>
                    <a:ea typeface="MS PGothic" pitchFamily="34" charset="-128"/>
                  </a:rPr>
                </a:br>
                <a:r>
                  <a:rPr lang="en-US" sz="800" b="1">
                    <a:solidFill>
                      <a:schemeClr val="accent2"/>
                    </a:solidFill>
                    <a:latin typeface="Comic Sans MS" pitchFamily="66" charset="0"/>
                    <a:ea typeface="MS PGothic" pitchFamily="34" charset="-128"/>
                  </a:rPr>
                  <a:t>(Gold, Silver, Bronze)</a:t>
                </a:r>
              </a:p>
              <a:p>
                <a:pPr defTabSz="900113">
                  <a:lnSpc>
                    <a:spcPct val="75000"/>
                  </a:lnSpc>
                  <a:spcBef>
                    <a:spcPct val="50000"/>
                  </a:spcBef>
                  <a:buClr>
                    <a:schemeClr val="bg1"/>
                  </a:buClr>
                  <a:buFont typeface="Wingdings" charset="2"/>
                  <a:buNone/>
                  <a:tabLst>
                    <a:tab pos="406400" algn="l"/>
                  </a:tabLst>
                </a:pPr>
                <a:r>
                  <a:rPr lang="en-US" sz="800" b="1">
                    <a:solidFill>
                      <a:schemeClr val="accent2"/>
                    </a:solidFill>
                    <a:latin typeface="Comic Sans MS" pitchFamily="66" charset="0"/>
                    <a:ea typeface="MS PGothic" pitchFamily="34" charset="-128"/>
                  </a:rPr>
                  <a:t>Etc…</a:t>
                </a:r>
              </a:p>
              <a:p>
                <a:pPr defTabSz="900113">
                  <a:lnSpc>
                    <a:spcPct val="75000"/>
                  </a:lnSpc>
                  <a:spcBef>
                    <a:spcPct val="50000"/>
                  </a:spcBef>
                  <a:buClr>
                    <a:schemeClr val="bg1"/>
                  </a:buClr>
                  <a:buFont typeface="Wingdings" charset="2"/>
                  <a:buNone/>
                  <a:tabLst>
                    <a:tab pos="406400" algn="l"/>
                  </a:tabLst>
                </a:pPr>
                <a:endParaRPr lang="en-US" sz="800" b="1">
                  <a:solidFill>
                    <a:schemeClr val="accent2"/>
                  </a:solidFill>
                  <a:latin typeface="Comic Sans MS" pitchFamily="66" charset="0"/>
                  <a:ea typeface="MS PGothic" pitchFamily="34" charset="-128"/>
                </a:endParaRPr>
              </a:p>
            </p:txBody>
          </p:sp>
          <p:sp>
            <p:nvSpPr>
              <p:cNvPr id="19496" name="Rectangle 38"/>
              <p:cNvSpPr>
                <a:spLocks noChangeArrowheads="1"/>
              </p:cNvSpPr>
              <p:nvPr/>
            </p:nvSpPr>
            <p:spPr bwMode="auto">
              <a:xfrm>
                <a:off x="872" y="1337"/>
                <a:ext cx="170" cy="73"/>
              </a:xfrm>
              <a:prstGeom prst="rect">
                <a:avLst/>
              </a:prstGeom>
              <a:solidFill>
                <a:schemeClr val="bg1"/>
              </a:solidFill>
              <a:ln w="9525">
                <a:solidFill>
                  <a:schemeClr val="tx1"/>
                </a:solidFill>
                <a:miter lim="800000"/>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497" name="Rectangle 39"/>
              <p:cNvSpPr>
                <a:spLocks noChangeArrowheads="1"/>
              </p:cNvSpPr>
              <p:nvPr/>
            </p:nvSpPr>
            <p:spPr bwMode="auto">
              <a:xfrm>
                <a:off x="872" y="1434"/>
                <a:ext cx="170" cy="73"/>
              </a:xfrm>
              <a:prstGeom prst="rect">
                <a:avLst/>
              </a:prstGeom>
              <a:solidFill>
                <a:schemeClr val="bg1"/>
              </a:solidFill>
              <a:ln w="9525">
                <a:solidFill>
                  <a:schemeClr val="tx1"/>
                </a:solidFill>
                <a:miter lim="800000"/>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498" name="Rectangle 40"/>
              <p:cNvSpPr>
                <a:spLocks noChangeArrowheads="1"/>
              </p:cNvSpPr>
              <p:nvPr/>
            </p:nvSpPr>
            <p:spPr bwMode="auto">
              <a:xfrm>
                <a:off x="872" y="1531"/>
                <a:ext cx="170" cy="73"/>
              </a:xfrm>
              <a:prstGeom prst="rect">
                <a:avLst/>
              </a:prstGeom>
              <a:solidFill>
                <a:schemeClr val="bg1"/>
              </a:solidFill>
              <a:ln w="9525">
                <a:solidFill>
                  <a:schemeClr val="tx1"/>
                </a:solidFill>
                <a:miter lim="800000"/>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499" name="Rectangle 41"/>
              <p:cNvSpPr>
                <a:spLocks noChangeArrowheads="1"/>
              </p:cNvSpPr>
              <p:nvPr/>
            </p:nvSpPr>
            <p:spPr bwMode="auto">
              <a:xfrm>
                <a:off x="872" y="1627"/>
                <a:ext cx="170" cy="73"/>
              </a:xfrm>
              <a:prstGeom prst="rect">
                <a:avLst/>
              </a:prstGeom>
              <a:solidFill>
                <a:schemeClr val="bg1"/>
              </a:solidFill>
              <a:ln w="9525">
                <a:solidFill>
                  <a:schemeClr val="tx1"/>
                </a:solidFill>
                <a:miter lim="800000"/>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500" name="Rectangle 42"/>
              <p:cNvSpPr>
                <a:spLocks noChangeArrowheads="1"/>
              </p:cNvSpPr>
              <p:nvPr/>
            </p:nvSpPr>
            <p:spPr bwMode="auto">
              <a:xfrm>
                <a:off x="872" y="1772"/>
                <a:ext cx="170" cy="73"/>
              </a:xfrm>
              <a:prstGeom prst="rect">
                <a:avLst/>
              </a:prstGeom>
              <a:solidFill>
                <a:schemeClr val="bg1"/>
              </a:solidFill>
              <a:ln w="9525">
                <a:solidFill>
                  <a:schemeClr val="tx1"/>
                </a:solidFill>
                <a:miter lim="800000"/>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grpSp>
        <p:grpSp>
          <p:nvGrpSpPr>
            <p:cNvPr id="6" name="Group 52"/>
            <p:cNvGrpSpPr>
              <a:grpSpLocks/>
            </p:cNvGrpSpPr>
            <p:nvPr/>
          </p:nvGrpSpPr>
          <p:grpSpPr bwMode="auto">
            <a:xfrm>
              <a:off x="3313" y="1384"/>
              <a:ext cx="802" cy="604"/>
              <a:chOff x="4106409" y="5029200"/>
              <a:chExt cx="1505174" cy="1219200"/>
            </a:xfrm>
          </p:grpSpPr>
          <p:sp>
            <p:nvSpPr>
              <p:cNvPr id="19487" name="AutoShape 141"/>
              <p:cNvSpPr>
                <a:spLocks noChangeArrowheads="1"/>
              </p:cNvSpPr>
              <p:nvPr/>
            </p:nvSpPr>
            <p:spPr bwMode="auto">
              <a:xfrm>
                <a:off x="4106409" y="5029200"/>
                <a:ext cx="1191051" cy="538218"/>
              </a:xfrm>
              <a:prstGeom prst="flowChartDocument">
                <a:avLst/>
              </a:prstGeom>
              <a:solidFill>
                <a:srgbClr val="008000"/>
              </a:solidFill>
              <a:ln w="9525">
                <a:solidFill>
                  <a:srgbClr val="006600"/>
                </a:solidFill>
                <a:miter lim="800000"/>
                <a:headEnd/>
                <a:tailEnd/>
              </a:ln>
            </p:spPr>
            <p:txBody>
              <a:bodyPr wrap="none"/>
              <a:lstStyle/>
              <a:p>
                <a:r>
                  <a:rPr lang="en-US" sz="700" b="1">
                    <a:solidFill>
                      <a:srgbClr val="F8F8F8"/>
                    </a:solidFill>
                    <a:ea typeface="MS PGothic" pitchFamily="34" charset="-128"/>
                  </a:rPr>
                  <a:t>Storage Template</a:t>
                </a:r>
              </a:p>
            </p:txBody>
          </p:sp>
          <p:sp>
            <p:nvSpPr>
              <p:cNvPr id="19488" name="AutoShape 142"/>
              <p:cNvSpPr>
                <a:spLocks noChangeArrowheads="1"/>
              </p:cNvSpPr>
              <p:nvPr/>
            </p:nvSpPr>
            <p:spPr bwMode="auto">
              <a:xfrm>
                <a:off x="4217661" y="5254359"/>
                <a:ext cx="1191051" cy="536841"/>
              </a:xfrm>
              <a:prstGeom prst="flowChartDocument">
                <a:avLst/>
              </a:prstGeom>
              <a:solidFill>
                <a:srgbClr val="008000"/>
              </a:solidFill>
              <a:ln w="9525">
                <a:solidFill>
                  <a:srgbClr val="006600"/>
                </a:solidFill>
                <a:miter lim="800000"/>
                <a:headEnd/>
                <a:tailEnd/>
              </a:ln>
            </p:spPr>
            <p:txBody>
              <a:bodyPr wrap="none"/>
              <a:lstStyle/>
              <a:p>
                <a:r>
                  <a:rPr lang="en-US" sz="700" b="1">
                    <a:solidFill>
                      <a:srgbClr val="F8F8F8"/>
                    </a:solidFill>
                    <a:ea typeface="MS PGothic" pitchFamily="34" charset="-128"/>
                  </a:rPr>
                  <a:t>Compute Template</a:t>
                </a:r>
              </a:p>
            </p:txBody>
          </p:sp>
          <p:sp>
            <p:nvSpPr>
              <p:cNvPr id="19489" name="AutoShape 143"/>
              <p:cNvSpPr>
                <a:spLocks noChangeArrowheads="1"/>
              </p:cNvSpPr>
              <p:nvPr/>
            </p:nvSpPr>
            <p:spPr bwMode="auto">
              <a:xfrm>
                <a:off x="4330550" y="5481582"/>
                <a:ext cx="1191051" cy="538218"/>
              </a:xfrm>
              <a:prstGeom prst="flowChartDocument">
                <a:avLst/>
              </a:prstGeom>
              <a:solidFill>
                <a:srgbClr val="008000"/>
              </a:solidFill>
              <a:ln w="9525">
                <a:solidFill>
                  <a:srgbClr val="006600"/>
                </a:solidFill>
                <a:miter lim="800000"/>
                <a:headEnd/>
                <a:tailEnd/>
              </a:ln>
            </p:spPr>
            <p:txBody>
              <a:bodyPr wrap="none"/>
              <a:lstStyle/>
              <a:p>
                <a:r>
                  <a:rPr lang="en-US" sz="700" b="1">
                    <a:solidFill>
                      <a:srgbClr val="F8F8F8"/>
                    </a:solidFill>
                    <a:ea typeface="MS PGothic" pitchFamily="34" charset="-128"/>
                  </a:rPr>
                  <a:t>Fabric Template</a:t>
                </a:r>
              </a:p>
            </p:txBody>
          </p:sp>
          <p:sp>
            <p:nvSpPr>
              <p:cNvPr id="19490" name="AutoShape 144"/>
              <p:cNvSpPr>
                <a:spLocks noChangeArrowheads="1"/>
              </p:cNvSpPr>
              <p:nvPr/>
            </p:nvSpPr>
            <p:spPr bwMode="auto">
              <a:xfrm>
                <a:off x="4420532" y="5710182"/>
                <a:ext cx="1191051" cy="538218"/>
              </a:xfrm>
              <a:prstGeom prst="flowChartDocument">
                <a:avLst/>
              </a:prstGeom>
              <a:solidFill>
                <a:srgbClr val="008000"/>
              </a:solidFill>
              <a:ln w="9525">
                <a:solidFill>
                  <a:srgbClr val="006600"/>
                </a:solidFill>
                <a:miter lim="800000"/>
                <a:headEnd/>
                <a:tailEnd/>
              </a:ln>
            </p:spPr>
            <p:txBody>
              <a:bodyPr wrap="none" anchorCtr="1"/>
              <a:lstStyle/>
              <a:p>
                <a:r>
                  <a:rPr lang="en-US" sz="700" b="1">
                    <a:solidFill>
                      <a:srgbClr val="F8F8F8"/>
                    </a:solidFill>
                    <a:ea typeface="MS PGothic" pitchFamily="34" charset="-128"/>
                  </a:rPr>
                  <a:t>Application Template</a:t>
                </a:r>
              </a:p>
            </p:txBody>
          </p:sp>
        </p:grpSp>
        <p:sp>
          <p:nvSpPr>
            <p:cNvPr id="19475" name="AutoShape 66"/>
            <p:cNvSpPr>
              <a:spLocks noChangeArrowheads="1"/>
            </p:cNvSpPr>
            <p:nvPr/>
          </p:nvSpPr>
          <p:spPr bwMode="auto">
            <a:xfrm>
              <a:off x="2710" y="1291"/>
              <a:ext cx="484" cy="798"/>
            </a:xfrm>
            <a:custGeom>
              <a:avLst/>
              <a:gdLst>
                <a:gd name="T0" fmla="*/ 0 w 21600"/>
                <a:gd name="T1" fmla="*/ 0 h 21600"/>
                <a:gd name="T2" fmla="*/ 0 w 21600"/>
                <a:gd name="T3" fmla="*/ 5 h 21600"/>
                <a:gd name="T4" fmla="*/ 0 w 21600"/>
                <a:gd name="T5" fmla="*/ 5 h 21600"/>
                <a:gd name="T6" fmla="*/ 0 w 21600"/>
                <a:gd name="T7" fmla="*/ 5 h 21600"/>
                <a:gd name="T8" fmla="*/ 17694720 60000 65536"/>
                <a:gd name="T9" fmla="*/ 11796480 60000 65536"/>
                <a:gd name="T10" fmla="*/ 5898240 60000 65536"/>
                <a:gd name="T11" fmla="*/ 0 60000 65536"/>
                <a:gd name="T12" fmla="*/ 3392 w 21600"/>
                <a:gd name="T13" fmla="*/ 2030 h 21600"/>
                <a:gd name="T14" fmla="*/ 17851 w 21600"/>
                <a:gd name="T15" fmla="*/ 19570 h 21600"/>
              </a:gdLst>
              <a:ahLst/>
              <a:cxnLst>
                <a:cxn ang="T8">
                  <a:pos x="T0" y="T1"/>
                </a:cxn>
                <a:cxn ang="T9">
                  <a:pos x="T2" y="T3"/>
                </a:cxn>
                <a:cxn ang="T10">
                  <a:pos x="T4" y="T5"/>
                </a:cxn>
                <a:cxn ang="T11">
                  <a:pos x="T6" y="T7"/>
                </a:cxn>
              </a:cxnLst>
              <a:rect l="T12" t="T13" r="T14" b="T15"/>
              <a:pathLst>
                <a:path w="21600" h="21600">
                  <a:moveTo>
                    <a:pt x="16985" y="0"/>
                  </a:moveTo>
                  <a:lnTo>
                    <a:pt x="16985" y="2030"/>
                  </a:lnTo>
                  <a:lnTo>
                    <a:pt x="3375" y="2030"/>
                  </a:lnTo>
                  <a:lnTo>
                    <a:pt x="3375" y="19570"/>
                  </a:lnTo>
                  <a:lnTo>
                    <a:pt x="16985" y="19570"/>
                  </a:lnTo>
                  <a:lnTo>
                    <a:pt x="16985" y="21600"/>
                  </a:lnTo>
                  <a:lnTo>
                    <a:pt x="21600" y="10800"/>
                  </a:lnTo>
                  <a:close/>
                </a:path>
                <a:path w="21600" h="21600">
                  <a:moveTo>
                    <a:pt x="1350" y="2030"/>
                  </a:moveTo>
                  <a:lnTo>
                    <a:pt x="1350" y="19570"/>
                  </a:lnTo>
                  <a:lnTo>
                    <a:pt x="2700" y="19570"/>
                  </a:lnTo>
                  <a:lnTo>
                    <a:pt x="2700" y="2030"/>
                  </a:lnTo>
                  <a:close/>
                </a:path>
                <a:path w="21600" h="21600">
                  <a:moveTo>
                    <a:pt x="0" y="2030"/>
                  </a:moveTo>
                  <a:lnTo>
                    <a:pt x="0" y="19570"/>
                  </a:lnTo>
                  <a:lnTo>
                    <a:pt x="675" y="19570"/>
                  </a:lnTo>
                  <a:lnTo>
                    <a:pt x="675" y="2030"/>
                  </a:lnTo>
                  <a:close/>
                </a:path>
              </a:pathLst>
            </a:custGeom>
            <a:solidFill>
              <a:schemeClr val="accent1"/>
            </a:solidFill>
            <a:ln w="9525">
              <a:solidFill>
                <a:schemeClr val="tx1"/>
              </a:solidFill>
              <a:miter lim="800000"/>
              <a:headEnd/>
              <a:tailEnd/>
            </a:ln>
          </p:spPr>
          <p:txBody>
            <a:bodyPr wrap="none" lIns="0" tIns="0" rIns="0" bIns="0" anchor="ctr"/>
            <a:lstStyle/>
            <a:p>
              <a:endParaRPr lang="en-US"/>
            </a:p>
          </p:txBody>
        </p:sp>
        <p:pic>
          <p:nvPicPr>
            <p:cNvPr id="19476" name="Picture 12" descr="vBlock Plus Cloud2_1_image_VCE 3.png"/>
            <p:cNvPicPr>
              <a:picLocks noChangeAspect="1"/>
            </p:cNvPicPr>
            <p:nvPr/>
          </p:nvPicPr>
          <p:blipFill>
            <a:blip r:embed="rId2" cstate="print"/>
            <a:srcRect r="30862"/>
            <a:stretch>
              <a:fillRect/>
            </a:stretch>
          </p:blipFill>
          <p:spPr bwMode="auto">
            <a:xfrm>
              <a:off x="4622" y="1363"/>
              <a:ext cx="1138" cy="722"/>
            </a:xfrm>
            <a:prstGeom prst="rect">
              <a:avLst/>
            </a:prstGeom>
            <a:noFill/>
            <a:ln w="9525">
              <a:noFill/>
              <a:miter lim="800000"/>
              <a:headEnd/>
              <a:tailEnd/>
            </a:ln>
          </p:spPr>
        </p:pic>
        <p:sp>
          <p:nvSpPr>
            <p:cNvPr id="19477" name="AutoShape 68"/>
            <p:cNvSpPr>
              <a:spLocks noChangeArrowheads="1"/>
            </p:cNvSpPr>
            <p:nvPr/>
          </p:nvSpPr>
          <p:spPr bwMode="auto">
            <a:xfrm>
              <a:off x="4211" y="1315"/>
              <a:ext cx="484" cy="798"/>
            </a:xfrm>
            <a:custGeom>
              <a:avLst/>
              <a:gdLst>
                <a:gd name="T0" fmla="*/ 0 w 21600"/>
                <a:gd name="T1" fmla="*/ 0 h 21600"/>
                <a:gd name="T2" fmla="*/ 0 w 21600"/>
                <a:gd name="T3" fmla="*/ 5 h 21600"/>
                <a:gd name="T4" fmla="*/ 0 w 21600"/>
                <a:gd name="T5" fmla="*/ 5 h 21600"/>
                <a:gd name="T6" fmla="*/ 0 w 21600"/>
                <a:gd name="T7" fmla="*/ 5 h 21600"/>
                <a:gd name="T8" fmla="*/ 17694720 60000 65536"/>
                <a:gd name="T9" fmla="*/ 11796480 60000 65536"/>
                <a:gd name="T10" fmla="*/ 5898240 60000 65536"/>
                <a:gd name="T11" fmla="*/ 0 60000 65536"/>
                <a:gd name="T12" fmla="*/ 3392 w 21600"/>
                <a:gd name="T13" fmla="*/ 2030 h 21600"/>
                <a:gd name="T14" fmla="*/ 17851 w 21600"/>
                <a:gd name="T15" fmla="*/ 19570 h 21600"/>
              </a:gdLst>
              <a:ahLst/>
              <a:cxnLst>
                <a:cxn ang="T8">
                  <a:pos x="T0" y="T1"/>
                </a:cxn>
                <a:cxn ang="T9">
                  <a:pos x="T2" y="T3"/>
                </a:cxn>
                <a:cxn ang="T10">
                  <a:pos x="T4" y="T5"/>
                </a:cxn>
                <a:cxn ang="T11">
                  <a:pos x="T6" y="T7"/>
                </a:cxn>
              </a:cxnLst>
              <a:rect l="T12" t="T13" r="T14" b="T15"/>
              <a:pathLst>
                <a:path w="21600" h="21600">
                  <a:moveTo>
                    <a:pt x="16985" y="0"/>
                  </a:moveTo>
                  <a:lnTo>
                    <a:pt x="16985" y="2030"/>
                  </a:lnTo>
                  <a:lnTo>
                    <a:pt x="3375" y="2030"/>
                  </a:lnTo>
                  <a:lnTo>
                    <a:pt x="3375" y="19570"/>
                  </a:lnTo>
                  <a:lnTo>
                    <a:pt x="16985" y="19570"/>
                  </a:lnTo>
                  <a:lnTo>
                    <a:pt x="16985" y="21600"/>
                  </a:lnTo>
                  <a:lnTo>
                    <a:pt x="21600" y="10800"/>
                  </a:lnTo>
                  <a:close/>
                </a:path>
                <a:path w="21600" h="21600">
                  <a:moveTo>
                    <a:pt x="1350" y="2030"/>
                  </a:moveTo>
                  <a:lnTo>
                    <a:pt x="1350" y="19570"/>
                  </a:lnTo>
                  <a:lnTo>
                    <a:pt x="2700" y="19570"/>
                  </a:lnTo>
                  <a:lnTo>
                    <a:pt x="2700" y="2030"/>
                  </a:lnTo>
                  <a:close/>
                </a:path>
                <a:path w="21600" h="21600">
                  <a:moveTo>
                    <a:pt x="0" y="2030"/>
                  </a:moveTo>
                  <a:lnTo>
                    <a:pt x="0" y="19570"/>
                  </a:lnTo>
                  <a:lnTo>
                    <a:pt x="675" y="19570"/>
                  </a:lnTo>
                  <a:lnTo>
                    <a:pt x="675" y="2030"/>
                  </a:lnTo>
                  <a:close/>
                </a:path>
              </a:pathLst>
            </a:custGeom>
            <a:solidFill>
              <a:schemeClr val="accent1"/>
            </a:solidFill>
            <a:ln w="9525">
              <a:solidFill>
                <a:schemeClr val="tx1"/>
              </a:solidFill>
              <a:miter lim="800000"/>
              <a:headEnd/>
              <a:tailEnd/>
            </a:ln>
          </p:spPr>
          <p:txBody>
            <a:bodyPr wrap="none" lIns="0" tIns="0" rIns="0" bIns="0" anchor="ctr"/>
            <a:lstStyle/>
            <a:p>
              <a:endParaRPr lang="en-US"/>
            </a:p>
          </p:txBody>
        </p:sp>
        <p:sp>
          <p:nvSpPr>
            <p:cNvPr id="19478" name="Oval 76"/>
            <p:cNvSpPr>
              <a:spLocks noChangeArrowheads="1"/>
            </p:cNvSpPr>
            <p:nvPr/>
          </p:nvSpPr>
          <p:spPr bwMode="auto">
            <a:xfrm>
              <a:off x="4947" y="1483"/>
              <a:ext cx="38" cy="38"/>
            </a:xfrm>
            <a:prstGeom prst="ellipse">
              <a:avLst/>
            </a:prstGeom>
            <a:solidFill>
              <a:srgbClr val="00CC00"/>
            </a:solidFill>
            <a:ln w="19050">
              <a:solidFill>
                <a:srgbClr val="006600"/>
              </a:solidFill>
              <a:round/>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479" name="Oval 77"/>
            <p:cNvSpPr>
              <a:spLocks noChangeArrowheads="1"/>
            </p:cNvSpPr>
            <p:nvPr/>
          </p:nvSpPr>
          <p:spPr bwMode="auto">
            <a:xfrm>
              <a:off x="5009" y="1555"/>
              <a:ext cx="38" cy="38"/>
            </a:xfrm>
            <a:prstGeom prst="ellipse">
              <a:avLst/>
            </a:prstGeom>
            <a:solidFill>
              <a:srgbClr val="00CC00"/>
            </a:solidFill>
            <a:ln w="19050">
              <a:solidFill>
                <a:srgbClr val="006600"/>
              </a:solidFill>
              <a:round/>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480" name="Oval 78"/>
            <p:cNvSpPr>
              <a:spLocks noChangeArrowheads="1"/>
            </p:cNvSpPr>
            <p:nvPr/>
          </p:nvSpPr>
          <p:spPr bwMode="auto">
            <a:xfrm>
              <a:off x="5202" y="1711"/>
              <a:ext cx="38" cy="38"/>
            </a:xfrm>
            <a:prstGeom prst="ellipse">
              <a:avLst/>
            </a:prstGeom>
            <a:solidFill>
              <a:srgbClr val="00CC00"/>
            </a:solidFill>
            <a:ln w="19050">
              <a:solidFill>
                <a:srgbClr val="006600"/>
              </a:solidFill>
              <a:round/>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481" name="Oval 79"/>
            <p:cNvSpPr>
              <a:spLocks noChangeArrowheads="1"/>
            </p:cNvSpPr>
            <p:nvPr/>
          </p:nvSpPr>
          <p:spPr bwMode="auto">
            <a:xfrm>
              <a:off x="5299" y="1507"/>
              <a:ext cx="38" cy="38"/>
            </a:xfrm>
            <a:prstGeom prst="ellipse">
              <a:avLst/>
            </a:prstGeom>
            <a:solidFill>
              <a:srgbClr val="00CC00"/>
            </a:solidFill>
            <a:ln w="19050">
              <a:solidFill>
                <a:srgbClr val="006600"/>
              </a:solidFill>
              <a:round/>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482" name="Oval 80"/>
            <p:cNvSpPr>
              <a:spLocks noChangeArrowheads="1"/>
            </p:cNvSpPr>
            <p:nvPr/>
          </p:nvSpPr>
          <p:spPr bwMode="auto">
            <a:xfrm>
              <a:off x="5638" y="1638"/>
              <a:ext cx="38" cy="38"/>
            </a:xfrm>
            <a:prstGeom prst="ellipse">
              <a:avLst/>
            </a:prstGeom>
            <a:solidFill>
              <a:srgbClr val="00CC00"/>
            </a:solidFill>
            <a:ln w="19050">
              <a:solidFill>
                <a:srgbClr val="006600"/>
              </a:solidFill>
              <a:round/>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483" name="Oval 81"/>
            <p:cNvSpPr>
              <a:spLocks noChangeArrowheads="1"/>
            </p:cNvSpPr>
            <p:nvPr/>
          </p:nvSpPr>
          <p:spPr bwMode="auto">
            <a:xfrm>
              <a:off x="5503" y="1759"/>
              <a:ext cx="38" cy="38"/>
            </a:xfrm>
            <a:prstGeom prst="ellipse">
              <a:avLst/>
            </a:prstGeom>
            <a:solidFill>
              <a:srgbClr val="00CC00"/>
            </a:solidFill>
            <a:ln w="19050">
              <a:solidFill>
                <a:srgbClr val="006600"/>
              </a:solidFill>
              <a:round/>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484" name="Oval 82"/>
            <p:cNvSpPr>
              <a:spLocks noChangeArrowheads="1"/>
            </p:cNvSpPr>
            <p:nvPr/>
          </p:nvSpPr>
          <p:spPr bwMode="auto">
            <a:xfrm>
              <a:off x="5517" y="1542"/>
              <a:ext cx="38" cy="38"/>
            </a:xfrm>
            <a:prstGeom prst="ellipse">
              <a:avLst/>
            </a:prstGeom>
            <a:solidFill>
              <a:srgbClr val="00CC00"/>
            </a:solidFill>
            <a:ln w="19050">
              <a:solidFill>
                <a:srgbClr val="006600"/>
              </a:solidFill>
              <a:round/>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485" name="Oval 83"/>
            <p:cNvSpPr>
              <a:spLocks noChangeArrowheads="1"/>
            </p:cNvSpPr>
            <p:nvPr/>
          </p:nvSpPr>
          <p:spPr bwMode="auto">
            <a:xfrm>
              <a:off x="5299" y="1652"/>
              <a:ext cx="38" cy="38"/>
            </a:xfrm>
            <a:prstGeom prst="ellipse">
              <a:avLst/>
            </a:prstGeom>
            <a:solidFill>
              <a:srgbClr val="00CC00"/>
            </a:solidFill>
            <a:ln w="19050">
              <a:solidFill>
                <a:srgbClr val="006600"/>
              </a:solidFill>
              <a:round/>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sp>
          <p:nvSpPr>
            <p:cNvPr id="19486" name="Oval 84"/>
            <p:cNvSpPr>
              <a:spLocks noChangeArrowheads="1"/>
            </p:cNvSpPr>
            <p:nvPr/>
          </p:nvSpPr>
          <p:spPr bwMode="auto">
            <a:xfrm>
              <a:off x="4947" y="1638"/>
              <a:ext cx="38" cy="38"/>
            </a:xfrm>
            <a:prstGeom prst="ellipse">
              <a:avLst/>
            </a:prstGeom>
            <a:solidFill>
              <a:srgbClr val="00CC00"/>
            </a:solidFill>
            <a:ln w="19050">
              <a:solidFill>
                <a:srgbClr val="006600"/>
              </a:solidFill>
              <a:round/>
              <a:headEnd/>
              <a:tailEnd/>
            </a:ln>
          </p:spPr>
          <p:txBody>
            <a:bodyPr wrap="none" lIns="0" tIns="0" rIns="0" bIns="0" anchor="ctr"/>
            <a:lstStyle/>
            <a:p>
              <a:pPr algn="ctr">
                <a:spcBef>
                  <a:spcPct val="50000"/>
                </a:spcBef>
              </a:pPr>
              <a:endParaRPr lang="en-US" sz="1600" b="1">
                <a:solidFill>
                  <a:schemeClr val="bg1"/>
                </a:solidFill>
                <a:ea typeface="MS PGothic" pitchFamily="34" charset="-128"/>
              </a:endParaRPr>
            </a:p>
          </p:txBody>
        </p:sp>
      </p:grpSp>
      <p:grpSp>
        <p:nvGrpSpPr>
          <p:cNvPr id="7" name="Group 22"/>
          <p:cNvGrpSpPr>
            <a:grpSpLocks/>
          </p:cNvGrpSpPr>
          <p:nvPr/>
        </p:nvGrpSpPr>
        <p:grpSpPr bwMode="auto">
          <a:xfrm>
            <a:off x="103188" y="6040438"/>
            <a:ext cx="8743950" cy="701675"/>
            <a:chOff x="133" y="3456"/>
            <a:chExt cx="5508" cy="736"/>
          </a:xfrm>
        </p:grpSpPr>
        <p:sp>
          <p:nvSpPr>
            <p:cNvPr id="19467" name="Rectangle 2"/>
            <p:cNvSpPr>
              <a:spLocks noChangeArrowheads="1"/>
            </p:cNvSpPr>
            <p:nvPr/>
          </p:nvSpPr>
          <p:spPr bwMode="auto">
            <a:xfrm flipV="1">
              <a:off x="133" y="3456"/>
              <a:ext cx="5508" cy="736"/>
            </a:xfrm>
            <a:prstGeom prst="roundRect">
              <a:avLst>
                <a:gd name="adj" fmla="val 9343"/>
              </a:avLst>
            </a:prstGeom>
            <a:gradFill rotWithShape="1">
              <a:gsLst>
                <a:gs pos="0">
                  <a:srgbClr val="B2B2B2">
                    <a:alpha val="60001"/>
                  </a:srgbClr>
                </a:gs>
                <a:gs pos="100000">
                  <a:srgbClr val="525252">
                    <a:alpha val="0"/>
                  </a:srgbClr>
                </a:gs>
              </a:gsLst>
              <a:lin ang="5400000" scaled="1"/>
            </a:gradFill>
            <a:ln w="9525">
              <a:noFill/>
              <a:round/>
              <a:headEnd/>
              <a:tailEnd/>
            </a:ln>
          </p:spPr>
          <p:txBody>
            <a:bodyPr rot="10800000" wrap="none" anchor="ctr"/>
            <a:lstStyle/>
            <a:p>
              <a:pPr algn="ctr"/>
              <a:endParaRPr lang="en-US">
                <a:ea typeface="MS PGothic" pitchFamily="34" charset="-128"/>
              </a:endParaRPr>
            </a:p>
          </p:txBody>
        </p:sp>
        <p:sp>
          <p:nvSpPr>
            <p:cNvPr id="19468" name="Rectangle 23"/>
            <p:cNvSpPr>
              <a:spLocks noChangeArrowheads="1"/>
            </p:cNvSpPr>
            <p:nvPr/>
          </p:nvSpPr>
          <p:spPr bwMode="auto">
            <a:xfrm flipV="1">
              <a:off x="230" y="3571"/>
              <a:ext cx="5286" cy="554"/>
            </a:xfrm>
            <a:prstGeom prst="rect">
              <a:avLst/>
            </a:prstGeom>
            <a:gradFill rotWithShape="1">
              <a:gsLst>
                <a:gs pos="0">
                  <a:srgbClr val="1D304C"/>
                </a:gs>
                <a:gs pos="100000">
                  <a:srgbClr val="3E67A4"/>
                </a:gs>
              </a:gsLst>
              <a:lin ang="5400000" scaled="1"/>
            </a:gradFill>
            <a:ln w="9525">
              <a:noFill/>
              <a:miter lim="800000"/>
              <a:headEnd/>
              <a:tailEnd/>
            </a:ln>
          </p:spPr>
          <p:txBody>
            <a:bodyPr rot="10800000" wrap="none" lIns="73025" tIns="36511" rIns="73025" bIns="36511" anchor="ctr"/>
            <a:lstStyle/>
            <a:p>
              <a:pPr algn="ctr"/>
              <a:endParaRPr lang="en-US">
                <a:ea typeface="MS PGothic" pitchFamily="34" charset="-128"/>
              </a:endParaRPr>
            </a:p>
          </p:txBody>
        </p:sp>
        <p:sp>
          <p:nvSpPr>
            <p:cNvPr id="19469" name="Pentagon 155"/>
            <p:cNvSpPr>
              <a:spLocks noChangeArrowheads="1"/>
            </p:cNvSpPr>
            <p:nvPr/>
          </p:nvSpPr>
          <p:spPr bwMode="auto">
            <a:xfrm rot="16200000" flipV="1">
              <a:off x="2623" y="1214"/>
              <a:ext cx="500" cy="5246"/>
            </a:xfrm>
            <a:prstGeom prst="homePlate">
              <a:avLst>
                <a:gd name="adj" fmla="val 27236"/>
              </a:avLst>
            </a:prstGeom>
            <a:gradFill rotWithShape="1">
              <a:gsLst>
                <a:gs pos="0">
                  <a:schemeClr val="bg1">
                    <a:alpha val="0"/>
                  </a:schemeClr>
                </a:gs>
                <a:gs pos="100000">
                  <a:schemeClr val="bg1">
                    <a:alpha val="35001"/>
                  </a:schemeClr>
                </a:gs>
              </a:gsLst>
              <a:lin ang="0" scaled="1"/>
            </a:gradFill>
            <a:ln w="9525">
              <a:noFill/>
              <a:miter lim="800000"/>
              <a:headEnd/>
              <a:tailEnd/>
            </a:ln>
          </p:spPr>
          <p:txBody>
            <a:bodyPr wrap="none" lIns="73025" tIns="36511" rIns="73025" bIns="36511" anchor="ctr"/>
            <a:lstStyle/>
            <a:p>
              <a:pPr algn="ctr"/>
              <a:endParaRPr lang="en-US">
                <a:ea typeface="MS PGothic" pitchFamily="34" charset="-128"/>
              </a:endParaRPr>
            </a:p>
          </p:txBody>
        </p:sp>
        <p:sp>
          <p:nvSpPr>
            <p:cNvPr id="19470" name="Rectangle 158"/>
            <p:cNvSpPr>
              <a:spLocks noChangeArrowheads="1"/>
            </p:cNvSpPr>
            <p:nvPr/>
          </p:nvSpPr>
          <p:spPr bwMode="auto">
            <a:xfrm>
              <a:off x="1041" y="3636"/>
              <a:ext cx="3794" cy="416"/>
            </a:xfrm>
            <a:prstGeom prst="rect">
              <a:avLst/>
            </a:prstGeom>
            <a:noFill/>
            <a:ln w="9525">
              <a:noFill/>
              <a:miter lim="800000"/>
              <a:headEnd/>
              <a:tailEnd/>
            </a:ln>
          </p:spPr>
          <p:txBody>
            <a:bodyPr anchor="ctr">
              <a:spAutoFit/>
            </a:bodyPr>
            <a:lstStyle/>
            <a:p>
              <a:pPr algn="ctr">
                <a:spcBef>
                  <a:spcPct val="50000"/>
                </a:spcBef>
              </a:pPr>
              <a:r>
                <a:rPr lang="en-US" sz="2000" b="1">
                  <a:solidFill>
                    <a:schemeClr val="bg1"/>
                  </a:solidFill>
                  <a:ea typeface="MS PGothic" pitchFamily="34" charset="-128"/>
                </a:rPr>
                <a:t>Enable choice and flexibility, retain control</a:t>
              </a:r>
            </a:p>
          </p:txBody>
        </p:sp>
      </p:grpSp>
      <p:sp>
        <p:nvSpPr>
          <p:cNvPr id="19466" name="Rectangle 2"/>
          <p:cNvSpPr>
            <a:spLocks noGrp="1" noChangeArrowheads="1"/>
          </p:cNvSpPr>
          <p:nvPr>
            <p:ph type="title"/>
          </p:nvPr>
        </p:nvSpPr>
        <p:spPr bwMode="auto">
          <a:xfrm>
            <a:off x="0" y="1139825"/>
            <a:ext cx="9144000" cy="514350"/>
          </a:xfrm>
          <a:prstGeom prst="rect">
            <a:avLst/>
          </a:prstGeom>
          <a:noFill/>
          <a:ln>
            <a:miter lim="800000"/>
            <a:headEnd/>
            <a:tailEnd/>
          </a:ln>
        </p:spPr>
        <p:txBody>
          <a:bodyPr anchor="b">
            <a:normAutofit fontScale="90000"/>
          </a:bodyPr>
          <a:lstStyle/>
          <a:p>
            <a:pPr eaLnBrk="1" hangingPunct="1"/>
            <a:r>
              <a:rPr lang="en-US" i="1" smtClean="0">
                <a:solidFill>
                  <a:schemeClr val="accent2"/>
                </a:solidFill>
              </a:rPr>
              <a:t>Policy-driven Infrastructure enables Private Cloud</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noChangeArrowheads="1"/>
          </p:cNvPicPr>
          <p:nvPr/>
        </p:nvPicPr>
        <p:blipFill>
          <a:blip r:embed="rId2" cstate="print"/>
          <a:srcRect/>
          <a:stretch>
            <a:fillRect/>
          </a:stretch>
        </p:blipFill>
        <p:spPr bwMode="auto">
          <a:xfrm>
            <a:off x="457200" y="1589088"/>
            <a:ext cx="8001000" cy="5264150"/>
          </a:xfrm>
          <a:prstGeom prst="rect">
            <a:avLst/>
          </a:prstGeom>
          <a:noFill/>
          <a:ln w="9525">
            <a:noFill/>
            <a:miter lim="800000"/>
            <a:headEnd/>
            <a:tailEnd/>
          </a:ln>
        </p:spPr>
      </p:pic>
      <p:sp>
        <p:nvSpPr>
          <p:cNvPr id="20483" name="Rectangle 2"/>
          <p:cNvSpPr>
            <a:spLocks noGrp="1" noChangeArrowheads="1"/>
          </p:cNvSpPr>
          <p:nvPr>
            <p:ph type="title"/>
          </p:nvPr>
        </p:nvSpPr>
        <p:spPr bwMode="auto">
          <a:xfrm>
            <a:off x="4762" y="476673"/>
            <a:ext cx="8167637" cy="864096"/>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en-US" i="1" dirty="0" smtClean="0">
                <a:solidFill>
                  <a:schemeClr val="accent2"/>
                </a:solidFill>
              </a:rPr>
              <a:t>Security Architecture for the Cloud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2" descr="atmos cloud"/>
          <p:cNvPicPr>
            <a:picLocks noChangeAspect="1" noChangeArrowheads="1"/>
          </p:cNvPicPr>
          <p:nvPr/>
        </p:nvPicPr>
        <p:blipFill>
          <a:blip r:embed="rId3" cstate="print"/>
          <a:srcRect/>
          <a:stretch>
            <a:fillRect/>
          </a:stretch>
        </p:blipFill>
        <p:spPr bwMode="auto">
          <a:xfrm>
            <a:off x="7099300" y="6200775"/>
            <a:ext cx="657225" cy="695325"/>
          </a:xfrm>
          <a:prstGeom prst="rect">
            <a:avLst/>
          </a:prstGeom>
          <a:noFill/>
          <a:ln w="9525">
            <a:noFill/>
            <a:miter lim="800000"/>
            <a:headEnd/>
            <a:tailEnd/>
          </a:ln>
        </p:spPr>
      </p:pic>
      <p:sp>
        <p:nvSpPr>
          <p:cNvPr id="1030" name="AutoShape 4"/>
          <p:cNvSpPr>
            <a:spLocks noChangeArrowheads="1"/>
          </p:cNvSpPr>
          <p:nvPr/>
        </p:nvSpPr>
        <p:spPr bwMode="auto">
          <a:xfrm rot="1572683">
            <a:off x="7327900" y="4152900"/>
            <a:ext cx="1143000" cy="228600"/>
          </a:xfrm>
          <a:prstGeom prst="curvedUpArrow">
            <a:avLst>
              <a:gd name="adj1" fmla="val 100000"/>
              <a:gd name="adj2" fmla="val 200000"/>
              <a:gd name="adj3" fmla="val 33333"/>
            </a:avLst>
          </a:prstGeom>
          <a:solidFill>
            <a:schemeClr val="tx2">
              <a:alpha val="29019"/>
            </a:schemeClr>
          </a:solidFill>
          <a:ln w="9525">
            <a:solidFill>
              <a:schemeClr val="tx1"/>
            </a:solidFill>
            <a:miter lim="800000"/>
            <a:headEnd/>
            <a:tailEnd/>
          </a:ln>
        </p:spPr>
        <p:txBody>
          <a:bodyPr wrap="none" lIns="0" tIns="0" rIns="0" bIns="0" anchor="ctr"/>
          <a:lstStyle/>
          <a:p>
            <a:endParaRPr lang="en-US"/>
          </a:p>
        </p:txBody>
      </p:sp>
      <p:sp>
        <p:nvSpPr>
          <p:cNvPr id="1031" name="AutoShape 5"/>
          <p:cNvSpPr>
            <a:spLocks noChangeArrowheads="1"/>
          </p:cNvSpPr>
          <p:nvPr/>
        </p:nvSpPr>
        <p:spPr bwMode="auto">
          <a:xfrm rot="3913746">
            <a:off x="7023894" y="4837906"/>
            <a:ext cx="838200" cy="230188"/>
          </a:xfrm>
          <a:prstGeom prst="curvedUpArrow">
            <a:avLst>
              <a:gd name="adj1" fmla="val 102801"/>
              <a:gd name="adj2" fmla="val 175629"/>
              <a:gd name="adj3" fmla="val 33333"/>
            </a:avLst>
          </a:prstGeom>
          <a:solidFill>
            <a:schemeClr val="tx2">
              <a:alpha val="29019"/>
            </a:schemeClr>
          </a:solidFill>
          <a:ln w="9525">
            <a:solidFill>
              <a:schemeClr val="tx1"/>
            </a:solidFill>
            <a:miter lim="800000"/>
            <a:headEnd/>
            <a:tailEnd/>
          </a:ln>
        </p:spPr>
        <p:txBody>
          <a:bodyPr wrap="none" lIns="0" tIns="0" rIns="0" bIns="0" anchor="ctr"/>
          <a:lstStyle/>
          <a:p>
            <a:endParaRPr lang="en-US"/>
          </a:p>
        </p:txBody>
      </p:sp>
      <p:sp>
        <p:nvSpPr>
          <p:cNvPr id="1032" name="AutoShape 6"/>
          <p:cNvSpPr>
            <a:spLocks noChangeArrowheads="1"/>
          </p:cNvSpPr>
          <p:nvPr/>
        </p:nvSpPr>
        <p:spPr bwMode="auto">
          <a:xfrm>
            <a:off x="7175500" y="3467100"/>
            <a:ext cx="1143000" cy="228600"/>
          </a:xfrm>
          <a:prstGeom prst="curvedUpArrow">
            <a:avLst>
              <a:gd name="adj1" fmla="val 100000"/>
              <a:gd name="adj2" fmla="val 200000"/>
              <a:gd name="adj3" fmla="val 33333"/>
            </a:avLst>
          </a:prstGeom>
          <a:solidFill>
            <a:schemeClr val="tx2">
              <a:alpha val="29019"/>
            </a:schemeClr>
          </a:solidFill>
          <a:ln w="9525">
            <a:solidFill>
              <a:schemeClr val="tx1"/>
            </a:solidFill>
            <a:miter lim="800000"/>
            <a:headEnd/>
            <a:tailEnd/>
          </a:ln>
        </p:spPr>
        <p:txBody>
          <a:bodyPr wrap="none" lIns="0" tIns="0" rIns="0" bIns="0" anchor="ctr"/>
          <a:lstStyle/>
          <a:p>
            <a:endParaRPr lang="en-US"/>
          </a:p>
        </p:txBody>
      </p:sp>
      <p:sp>
        <p:nvSpPr>
          <p:cNvPr id="1033" name="Line 28"/>
          <p:cNvSpPr>
            <a:spLocks noChangeShapeType="1"/>
          </p:cNvSpPr>
          <p:nvPr/>
        </p:nvSpPr>
        <p:spPr bwMode="auto">
          <a:xfrm>
            <a:off x="1308100" y="2781300"/>
            <a:ext cx="914400" cy="762000"/>
          </a:xfrm>
          <a:prstGeom prst="line">
            <a:avLst/>
          </a:prstGeom>
          <a:noFill/>
          <a:ln w="57150">
            <a:solidFill>
              <a:schemeClr val="tx2"/>
            </a:solidFill>
            <a:round/>
            <a:headEnd/>
            <a:tailEnd type="triangle" w="med" len="med"/>
          </a:ln>
        </p:spPr>
        <p:txBody>
          <a:bodyPr lIns="0" tIns="0" rIns="0" bIns="0" anchor="ctr"/>
          <a:lstStyle/>
          <a:p>
            <a:endParaRPr lang="en-US"/>
          </a:p>
        </p:txBody>
      </p:sp>
      <p:pic>
        <p:nvPicPr>
          <p:cNvPr id="1034" name="Picture 8" descr="xml_icon"/>
          <p:cNvPicPr>
            <a:picLocks noChangeAspect="1" noChangeArrowheads="1"/>
          </p:cNvPicPr>
          <p:nvPr/>
        </p:nvPicPr>
        <p:blipFill>
          <a:blip r:embed="rId4" cstate="print"/>
          <a:srcRect/>
          <a:stretch>
            <a:fillRect/>
          </a:stretch>
        </p:blipFill>
        <p:spPr bwMode="auto">
          <a:xfrm>
            <a:off x="1155700" y="2628900"/>
            <a:ext cx="790575" cy="790575"/>
          </a:xfrm>
          <a:prstGeom prst="rect">
            <a:avLst/>
          </a:prstGeom>
          <a:noFill/>
          <a:ln w="9525">
            <a:noFill/>
            <a:miter lim="800000"/>
            <a:headEnd/>
            <a:tailEnd/>
          </a:ln>
        </p:spPr>
      </p:pic>
      <p:grpSp>
        <p:nvGrpSpPr>
          <p:cNvPr id="2" name="Group 10"/>
          <p:cNvGrpSpPr>
            <a:grpSpLocks/>
          </p:cNvGrpSpPr>
          <p:nvPr/>
        </p:nvGrpSpPr>
        <p:grpSpPr bwMode="auto">
          <a:xfrm>
            <a:off x="2984500" y="3009900"/>
            <a:ext cx="2895600" cy="2057400"/>
            <a:chOff x="2688" y="2448"/>
            <a:chExt cx="1248" cy="912"/>
          </a:xfrm>
        </p:grpSpPr>
        <p:sp>
          <p:nvSpPr>
            <p:cNvPr id="1124" name="Rectangle 11"/>
            <p:cNvSpPr>
              <a:spLocks noChangeArrowheads="1"/>
            </p:cNvSpPr>
            <p:nvPr/>
          </p:nvSpPr>
          <p:spPr bwMode="auto">
            <a:xfrm>
              <a:off x="2688" y="2448"/>
              <a:ext cx="1248" cy="912"/>
            </a:xfrm>
            <a:prstGeom prst="rect">
              <a:avLst/>
            </a:prstGeom>
            <a:solidFill>
              <a:schemeClr val="bg2"/>
            </a:solidFill>
            <a:ln w="28575" algn="ctr">
              <a:solidFill>
                <a:schemeClr val="accent2"/>
              </a:solidFill>
              <a:miter lim="800000"/>
              <a:headEnd/>
              <a:tailEnd/>
            </a:ln>
          </p:spPr>
          <p:txBody>
            <a:bodyPr wrap="none" lIns="0" tIns="0" rIns="0" bIns="0" anchor="ctr"/>
            <a:lstStyle/>
            <a:p>
              <a:pPr algn="ctr"/>
              <a:endParaRPr lang="en-US" sz="2000"/>
            </a:p>
          </p:txBody>
        </p:sp>
        <p:pic>
          <p:nvPicPr>
            <p:cNvPr id="1125" name="Picture 12"/>
            <p:cNvPicPr>
              <a:picLocks noChangeAspect="1" noChangeArrowheads="1"/>
            </p:cNvPicPr>
            <p:nvPr/>
          </p:nvPicPr>
          <p:blipFill>
            <a:blip r:embed="rId5" cstate="print"/>
            <a:srcRect/>
            <a:stretch>
              <a:fillRect/>
            </a:stretch>
          </p:blipFill>
          <p:spPr bwMode="gray">
            <a:xfrm>
              <a:off x="2809" y="2489"/>
              <a:ext cx="1031" cy="824"/>
            </a:xfrm>
            <a:prstGeom prst="rect">
              <a:avLst/>
            </a:prstGeom>
            <a:noFill/>
            <a:ln w="9525">
              <a:noFill/>
              <a:miter lim="800000"/>
              <a:headEnd/>
              <a:tailEnd/>
            </a:ln>
          </p:spPr>
        </p:pic>
      </p:grpSp>
      <p:pic>
        <p:nvPicPr>
          <p:cNvPr id="1036" name="Picture 44"/>
          <p:cNvPicPr preferRelativeResize="0">
            <a:picLocks noChangeAspect="1" noChangeArrowheads="1"/>
          </p:cNvPicPr>
          <p:nvPr/>
        </p:nvPicPr>
        <p:blipFill>
          <a:blip r:embed="rId6" cstate="print"/>
          <a:srcRect/>
          <a:stretch>
            <a:fillRect/>
          </a:stretch>
        </p:blipFill>
        <p:spPr bwMode="auto">
          <a:xfrm>
            <a:off x="4279900" y="3771900"/>
            <a:ext cx="704850" cy="523875"/>
          </a:xfrm>
          <a:prstGeom prst="rect">
            <a:avLst/>
          </a:prstGeom>
          <a:noFill/>
          <a:ln w="9525" algn="ctr">
            <a:noFill/>
            <a:miter lim="800000"/>
            <a:headEnd/>
            <a:tailEnd/>
          </a:ln>
        </p:spPr>
      </p:pic>
      <p:sp>
        <p:nvSpPr>
          <p:cNvPr id="1077" name="Rectangle 13"/>
          <p:cNvSpPr>
            <a:spLocks noGrp="1" noChangeArrowheads="1"/>
          </p:cNvSpPr>
          <p:nvPr>
            <p:ph type="title"/>
          </p:nvPr>
        </p:nvSpPr>
        <p:spPr bwMode="auto">
          <a:xfrm>
            <a:off x="6350" y="332657"/>
            <a:ext cx="9150350" cy="504056"/>
          </a:xfrm>
          <a:prstGeom prst="rect">
            <a:avLst/>
          </a:prstGeom>
          <a:noFill/>
          <a:ln>
            <a:miter lim="800000"/>
            <a:headEnd/>
            <a:tailEnd/>
          </a:ln>
        </p:spPr>
        <p:txBody>
          <a:bodyPr anchor="b"/>
          <a:lstStyle/>
          <a:p>
            <a:pPr algn="ctr" eaLnBrk="1" hangingPunct="1"/>
            <a:r>
              <a:rPr lang="en-US" altLang="zh-CN" sz="2000" dirty="0" smtClean="0">
                <a:solidFill>
                  <a:schemeClr val="accent2"/>
                </a:solidFill>
                <a:ea typeface="SimSun" pitchFamily="2" charset="-122"/>
              </a:rPr>
              <a:t>Multi-INT Fusion in an Agile Operation Center Scenario Overview</a:t>
            </a:r>
            <a:endParaRPr lang="en-US" sz="2000" dirty="0" smtClean="0">
              <a:solidFill>
                <a:schemeClr val="accent2"/>
              </a:solidFill>
            </a:endParaRPr>
          </a:p>
        </p:txBody>
      </p:sp>
      <p:graphicFrame>
        <p:nvGraphicFramePr>
          <p:cNvPr id="110637" name="Object 45"/>
          <p:cNvGraphicFramePr>
            <a:graphicFrameLocks noGrp="1" noChangeAspect="1"/>
          </p:cNvGraphicFramePr>
          <p:nvPr>
            <p:ph idx="1"/>
          </p:nvPr>
        </p:nvGraphicFramePr>
        <p:xfrm>
          <a:off x="4362450" y="3844925"/>
          <a:ext cx="519113" cy="493713"/>
        </p:xfrm>
        <a:graphic>
          <a:graphicData uri="http://schemas.openxmlformats.org/presentationml/2006/ole">
            <mc:AlternateContent xmlns:mc="http://schemas.openxmlformats.org/markup-compatibility/2006">
              <mc:Choice xmlns:v="urn:schemas-microsoft-com:vml" Requires="v">
                <p:oleObj spid="_x0000_s1034" name="Image" r:id="rId7" imgW="253789" imgH="241185" progId="Photoshop.Image.9">
                  <p:embed/>
                </p:oleObj>
              </mc:Choice>
              <mc:Fallback>
                <p:oleObj name="Image" r:id="rId7" imgW="253789" imgH="241185" progId="Photoshop.Image.9">
                  <p:embed/>
                  <p:pic>
                    <p:nvPicPr>
                      <p:cNvPr id="0"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2450" y="3844925"/>
                        <a:ext cx="519113" cy="49371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15"/>
          <p:cNvGraphicFramePr>
            <a:graphicFrameLocks noChangeAspect="1"/>
          </p:cNvGraphicFramePr>
          <p:nvPr/>
        </p:nvGraphicFramePr>
        <p:xfrm>
          <a:off x="8394700" y="3848100"/>
          <a:ext cx="304800" cy="809625"/>
        </p:xfrm>
        <a:graphic>
          <a:graphicData uri="http://schemas.openxmlformats.org/presentationml/2006/ole">
            <mc:AlternateContent xmlns:mc="http://schemas.openxmlformats.org/markup-compatibility/2006">
              <mc:Choice xmlns:v="urn:schemas-microsoft-com:vml" Requires="v">
                <p:oleObj spid="_x0000_s1035" name="Photo Editor Photo" r:id="rId9" imgW="666667" imgH="961905" progId="MSPhotoEd.3">
                  <p:embed/>
                </p:oleObj>
              </mc:Choice>
              <mc:Fallback>
                <p:oleObj name="Photo Editor Photo" r:id="rId9" imgW="666667" imgH="961905" progId="MSPhotoEd.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l="27432" r="16460"/>
                      <a:stretch>
                        <a:fillRect/>
                      </a:stretch>
                    </p:blipFill>
                    <p:spPr bwMode="auto">
                      <a:xfrm>
                        <a:off x="8394700" y="3848100"/>
                        <a:ext cx="304800" cy="809625"/>
                      </a:xfrm>
                      <a:prstGeom prst="rect">
                        <a:avLst/>
                      </a:prstGeom>
                      <a:solidFill>
                        <a:schemeClr val="accent1"/>
                      </a:solidFill>
                      <a:ln>
                        <a:noFill/>
                      </a:ln>
                      <a:effectLst/>
                      <a:extLs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6"/>
          <p:cNvGrpSpPr>
            <a:grpSpLocks/>
          </p:cNvGrpSpPr>
          <p:nvPr/>
        </p:nvGrpSpPr>
        <p:grpSpPr bwMode="auto">
          <a:xfrm>
            <a:off x="7708900" y="2954338"/>
            <a:ext cx="838200" cy="593725"/>
            <a:chOff x="878" y="1489"/>
            <a:chExt cx="4162" cy="3278"/>
          </a:xfrm>
        </p:grpSpPr>
        <p:pic>
          <p:nvPicPr>
            <p:cNvPr id="1122" name="Picture 17"/>
            <p:cNvPicPr>
              <a:picLocks noChangeAspect="1" noChangeArrowheads="1"/>
            </p:cNvPicPr>
            <p:nvPr/>
          </p:nvPicPr>
          <p:blipFill>
            <a:blip r:embed="rId11" cstate="print"/>
            <a:srcRect/>
            <a:stretch>
              <a:fillRect/>
            </a:stretch>
          </p:blipFill>
          <p:spPr bwMode="gray">
            <a:xfrm>
              <a:off x="878" y="1489"/>
              <a:ext cx="4162" cy="3278"/>
            </a:xfrm>
            <a:prstGeom prst="rect">
              <a:avLst/>
            </a:prstGeom>
            <a:noFill/>
            <a:ln w="9525">
              <a:noFill/>
              <a:miter lim="800000"/>
              <a:headEnd/>
              <a:tailEnd/>
            </a:ln>
          </p:spPr>
        </p:pic>
        <p:pic>
          <p:nvPicPr>
            <p:cNvPr id="1123" name="Picture 18" descr="video detail"/>
            <p:cNvPicPr>
              <a:picLocks noChangeAspect="1" noChangeArrowheads="1"/>
            </p:cNvPicPr>
            <p:nvPr/>
          </p:nvPicPr>
          <p:blipFill>
            <a:blip r:embed="rId12" cstate="print"/>
            <a:srcRect/>
            <a:stretch>
              <a:fillRect/>
            </a:stretch>
          </p:blipFill>
          <p:spPr bwMode="auto">
            <a:xfrm>
              <a:off x="1901" y="1887"/>
              <a:ext cx="921" cy="711"/>
            </a:xfrm>
            <a:prstGeom prst="rect">
              <a:avLst/>
            </a:prstGeom>
            <a:noFill/>
            <a:ln w="9525">
              <a:noFill/>
              <a:miter lim="800000"/>
              <a:headEnd/>
              <a:tailEnd/>
            </a:ln>
          </p:spPr>
        </p:pic>
      </p:grpSp>
      <p:grpSp>
        <p:nvGrpSpPr>
          <p:cNvPr id="4" name="Group 19"/>
          <p:cNvGrpSpPr>
            <a:grpSpLocks/>
          </p:cNvGrpSpPr>
          <p:nvPr/>
        </p:nvGrpSpPr>
        <p:grpSpPr bwMode="auto">
          <a:xfrm>
            <a:off x="2984500" y="1638300"/>
            <a:ext cx="1295400" cy="533400"/>
            <a:chOff x="2208" y="1632"/>
            <a:chExt cx="816" cy="336"/>
          </a:xfrm>
        </p:grpSpPr>
        <p:sp>
          <p:nvSpPr>
            <p:cNvPr id="1120" name="AutoShape 20"/>
            <p:cNvSpPr>
              <a:spLocks noChangeArrowheads="1"/>
            </p:cNvSpPr>
            <p:nvPr/>
          </p:nvSpPr>
          <p:spPr bwMode="auto">
            <a:xfrm>
              <a:off x="2208" y="1632"/>
              <a:ext cx="816" cy="336"/>
            </a:xfrm>
            <a:prstGeom prst="roundRect">
              <a:avLst>
                <a:gd name="adj" fmla="val 16667"/>
              </a:avLst>
            </a:prstGeom>
            <a:solidFill>
              <a:schemeClr val="tx2">
                <a:alpha val="36862"/>
              </a:schemeClr>
            </a:solidFill>
            <a:ln w="9525" algn="ctr">
              <a:solidFill>
                <a:schemeClr val="tx1"/>
              </a:solidFill>
              <a:round/>
              <a:headEnd/>
              <a:tailEnd/>
            </a:ln>
          </p:spPr>
          <p:txBody>
            <a:bodyPr wrap="none" lIns="0" tIns="0" rIns="0" bIns="0" anchor="ctr"/>
            <a:lstStyle/>
            <a:p>
              <a:endParaRPr lang="en-US"/>
            </a:p>
          </p:txBody>
        </p:sp>
        <p:sp>
          <p:nvSpPr>
            <p:cNvPr id="1121" name="Text Box 29"/>
            <p:cNvSpPr txBox="1">
              <a:spLocks noChangeArrowheads="1"/>
            </p:cNvSpPr>
            <p:nvPr/>
          </p:nvSpPr>
          <p:spPr bwMode="auto">
            <a:xfrm>
              <a:off x="2352" y="1680"/>
              <a:ext cx="576" cy="208"/>
            </a:xfrm>
            <a:prstGeom prst="rect">
              <a:avLst/>
            </a:prstGeom>
            <a:noFill/>
            <a:ln w="12700" algn="ctr">
              <a:noFill/>
              <a:miter lim="800000"/>
              <a:headEnd/>
              <a:tailEnd/>
            </a:ln>
          </p:spPr>
          <p:txBody>
            <a:bodyPr lIns="0" tIns="0" rIns="0" bIns="0">
              <a:spAutoFit/>
            </a:bodyPr>
            <a:lstStyle/>
            <a:p>
              <a:pPr>
                <a:lnSpc>
                  <a:spcPct val="90000"/>
                </a:lnSpc>
                <a:spcBef>
                  <a:spcPct val="50000"/>
                </a:spcBef>
                <a:buFont typeface="Wingdings" charset="2"/>
                <a:buNone/>
              </a:pPr>
              <a:r>
                <a:rPr lang="en-US" altLang="zh-CN" sz="1200" b="1">
                  <a:ea typeface="SimSun" pitchFamily="2" charset="-122"/>
                </a:rPr>
                <a:t>Media WorkSpace</a:t>
              </a:r>
              <a:endParaRPr lang="en-US" sz="1200" b="1"/>
            </a:p>
          </p:txBody>
        </p:sp>
      </p:grpSp>
      <p:grpSp>
        <p:nvGrpSpPr>
          <p:cNvPr id="5" name="Group 22"/>
          <p:cNvGrpSpPr>
            <a:grpSpLocks/>
          </p:cNvGrpSpPr>
          <p:nvPr/>
        </p:nvGrpSpPr>
        <p:grpSpPr bwMode="auto">
          <a:xfrm>
            <a:off x="4356100" y="1638300"/>
            <a:ext cx="1524000" cy="533400"/>
            <a:chOff x="3072" y="1632"/>
            <a:chExt cx="960" cy="336"/>
          </a:xfrm>
        </p:grpSpPr>
        <p:sp>
          <p:nvSpPr>
            <p:cNvPr id="1118" name="AutoShape 23"/>
            <p:cNvSpPr>
              <a:spLocks noChangeArrowheads="1"/>
            </p:cNvSpPr>
            <p:nvPr/>
          </p:nvSpPr>
          <p:spPr bwMode="auto">
            <a:xfrm>
              <a:off x="3072" y="1632"/>
              <a:ext cx="960" cy="336"/>
            </a:xfrm>
            <a:prstGeom prst="roundRect">
              <a:avLst>
                <a:gd name="adj" fmla="val 16667"/>
              </a:avLst>
            </a:prstGeom>
            <a:solidFill>
              <a:schemeClr val="tx2">
                <a:alpha val="36862"/>
              </a:schemeClr>
            </a:solidFill>
            <a:ln w="9525" algn="ctr">
              <a:solidFill>
                <a:schemeClr val="tx1"/>
              </a:solidFill>
              <a:round/>
              <a:headEnd/>
              <a:tailEnd/>
            </a:ln>
          </p:spPr>
          <p:txBody>
            <a:bodyPr wrap="none" lIns="0" tIns="0" rIns="0" bIns="0" anchor="ctr"/>
            <a:lstStyle/>
            <a:p>
              <a:endParaRPr lang="en-US"/>
            </a:p>
          </p:txBody>
        </p:sp>
        <p:sp>
          <p:nvSpPr>
            <p:cNvPr id="1119" name="Text Box 29"/>
            <p:cNvSpPr txBox="1">
              <a:spLocks noChangeArrowheads="1"/>
            </p:cNvSpPr>
            <p:nvPr/>
          </p:nvSpPr>
          <p:spPr bwMode="auto">
            <a:xfrm>
              <a:off x="3216" y="1744"/>
              <a:ext cx="576" cy="104"/>
            </a:xfrm>
            <a:prstGeom prst="rect">
              <a:avLst/>
            </a:prstGeom>
            <a:noFill/>
            <a:ln w="12700" algn="ctr">
              <a:noFill/>
              <a:miter lim="800000"/>
              <a:headEnd/>
              <a:tailEnd/>
            </a:ln>
          </p:spPr>
          <p:txBody>
            <a:bodyPr lIns="0" tIns="0" rIns="0" bIns="0">
              <a:spAutoFit/>
            </a:bodyPr>
            <a:lstStyle/>
            <a:p>
              <a:pPr>
                <a:lnSpc>
                  <a:spcPct val="90000"/>
                </a:lnSpc>
                <a:spcBef>
                  <a:spcPct val="50000"/>
                </a:spcBef>
                <a:buFont typeface="Wingdings" charset="2"/>
                <a:buNone/>
              </a:pPr>
              <a:r>
                <a:rPr lang="en-US" altLang="zh-CN" sz="1200" b="1">
                  <a:ea typeface="SimSun" pitchFamily="2" charset="-122"/>
                </a:rPr>
                <a:t>TaskSpace</a:t>
              </a:r>
              <a:endParaRPr lang="en-US" sz="1200" b="1"/>
            </a:p>
          </p:txBody>
        </p:sp>
      </p:grpSp>
      <p:grpSp>
        <p:nvGrpSpPr>
          <p:cNvPr id="6" name="Group 25"/>
          <p:cNvGrpSpPr>
            <a:grpSpLocks/>
          </p:cNvGrpSpPr>
          <p:nvPr/>
        </p:nvGrpSpPr>
        <p:grpSpPr bwMode="auto">
          <a:xfrm>
            <a:off x="5346700" y="5905500"/>
            <a:ext cx="1143000" cy="609600"/>
            <a:chOff x="3216" y="3840"/>
            <a:chExt cx="672" cy="384"/>
          </a:xfrm>
        </p:grpSpPr>
        <p:sp>
          <p:nvSpPr>
            <p:cNvPr id="1116" name="AutoShape 26"/>
            <p:cNvSpPr>
              <a:spLocks noChangeArrowheads="1"/>
            </p:cNvSpPr>
            <p:nvPr/>
          </p:nvSpPr>
          <p:spPr bwMode="auto">
            <a:xfrm>
              <a:off x="3216" y="3840"/>
              <a:ext cx="672" cy="384"/>
            </a:xfrm>
            <a:prstGeom prst="roundRect">
              <a:avLst>
                <a:gd name="adj" fmla="val 16667"/>
              </a:avLst>
            </a:prstGeom>
            <a:solidFill>
              <a:schemeClr val="tx2">
                <a:alpha val="36862"/>
              </a:schemeClr>
            </a:solidFill>
            <a:ln w="9525" algn="ctr">
              <a:solidFill>
                <a:schemeClr val="tx1"/>
              </a:solidFill>
              <a:round/>
              <a:headEnd/>
              <a:tailEnd/>
            </a:ln>
          </p:spPr>
          <p:txBody>
            <a:bodyPr wrap="none" lIns="0" tIns="0" rIns="0" bIns="0" anchor="ctr"/>
            <a:lstStyle/>
            <a:p>
              <a:endParaRPr lang="en-US"/>
            </a:p>
          </p:txBody>
        </p:sp>
        <p:sp>
          <p:nvSpPr>
            <p:cNvPr id="1117" name="Text Box 29"/>
            <p:cNvSpPr txBox="1">
              <a:spLocks noChangeArrowheads="1"/>
            </p:cNvSpPr>
            <p:nvPr/>
          </p:nvSpPr>
          <p:spPr bwMode="auto">
            <a:xfrm>
              <a:off x="3320" y="3870"/>
              <a:ext cx="472" cy="208"/>
            </a:xfrm>
            <a:prstGeom prst="rect">
              <a:avLst/>
            </a:prstGeom>
            <a:noFill/>
            <a:ln w="12700" algn="ctr">
              <a:noFill/>
              <a:miter lim="800000"/>
              <a:headEnd/>
              <a:tailEnd/>
            </a:ln>
          </p:spPr>
          <p:txBody>
            <a:bodyPr lIns="0" tIns="0" rIns="0" bIns="0">
              <a:spAutoFit/>
            </a:bodyPr>
            <a:lstStyle/>
            <a:p>
              <a:pPr>
                <a:lnSpc>
                  <a:spcPct val="90000"/>
                </a:lnSpc>
                <a:spcBef>
                  <a:spcPct val="50000"/>
                </a:spcBef>
                <a:buFont typeface="Wingdings" charset="2"/>
                <a:buNone/>
              </a:pPr>
              <a:r>
                <a:rPr lang="en-US" altLang="zh-CN" sz="1200" b="1">
                  <a:ea typeface="SimSun" pitchFamily="2" charset="-122"/>
                </a:rPr>
                <a:t>Integration Services </a:t>
              </a:r>
              <a:endParaRPr lang="en-US" sz="1200" b="1"/>
            </a:p>
          </p:txBody>
        </p:sp>
      </p:grpSp>
      <p:grpSp>
        <p:nvGrpSpPr>
          <p:cNvPr id="7" name="Group 28"/>
          <p:cNvGrpSpPr>
            <a:grpSpLocks/>
          </p:cNvGrpSpPr>
          <p:nvPr/>
        </p:nvGrpSpPr>
        <p:grpSpPr bwMode="auto">
          <a:xfrm>
            <a:off x="2984500" y="5905500"/>
            <a:ext cx="1295400" cy="609600"/>
            <a:chOff x="2208" y="3840"/>
            <a:chExt cx="816" cy="336"/>
          </a:xfrm>
        </p:grpSpPr>
        <p:sp>
          <p:nvSpPr>
            <p:cNvPr id="1114" name="AutoShape 29"/>
            <p:cNvSpPr>
              <a:spLocks noChangeArrowheads="1"/>
            </p:cNvSpPr>
            <p:nvPr/>
          </p:nvSpPr>
          <p:spPr bwMode="auto">
            <a:xfrm>
              <a:off x="2208" y="3840"/>
              <a:ext cx="816" cy="336"/>
            </a:xfrm>
            <a:prstGeom prst="roundRect">
              <a:avLst>
                <a:gd name="adj" fmla="val 16667"/>
              </a:avLst>
            </a:prstGeom>
            <a:solidFill>
              <a:schemeClr val="tx2">
                <a:alpha val="36862"/>
              </a:schemeClr>
            </a:solidFill>
            <a:ln w="9525" algn="ctr">
              <a:solidFill>
                <a:schemeClr val="tx1"/>
              </a:solidFill>
              <a:round/>
              <a:headEnd/>
              <a:tailEnd/>
            </a:ln>
          </p:spPr>
          <p:txBody>
            <a:bodyPr wrap="none" lIns="0" tIns="0" rIns="0" bIns="0" anchor="ctr"/>
            <a:lstStyle/>
            <a:p>
              <a:endParaRPr lang="en-US"/>
            </a:p>
          </p:txBody>
        </p:sp>
        <p:sp>
          <p:nvSpPr>
            <p:cNvPr id="1115" name="Text Box 29"/>
            <p:cNvSpPr txBox="1">
              <a:spLocks noChangeArrowheads="1"/>
            </p:cNvSpPr>
            <p:nvPr/>
          </p:nvSpPr>
          <p:spPr bwMode="auto">
            <a:xfrm>
              <a:off x="2264" y="3848"/>
              <a:ext cx="760" cy="273"/>
            </a:xfrm>
            <a:prstGeom prst="rect">
              <a:avLst/>
            </a:prstGeom>
            <a:noFill/>
            <a:ln w="12700" algn="ctr">
              <a:noFill/>
              <a:miter lim="800000"/>
              <a:headEnd/>
              <a:tailEnd/>
            </a:ln>
          </p:spPr>
          <p:txBody>
            <a:bodyPr lIns="0" tIns="0" rIns="0" bIns="0">
              <a:spAutoFit/>
            </a:bodyPr>
            <a:lstStyle/>
            <a:p>
              <a:pPr>
                <a:lnSpc>
                  <a:spcPct val="90000"/>
                </a:lnSpc>
                <a:spcBef>
                  <a:spcPct val="50000"/>
                </a:spcBef>
                <a:buFont typeface="Wingdings" charset="2"/>
                <a:buNone/>
              </a:pPr>
              <a:r>
                <a:rPr lang="en-US" altLang="zh-CN" sz="1200" b="1">
                  <a:ea typeface="SimSun" pitchFamily="2" charset="-122"/>
                </a:rPr>
                <a:t>Media Transformation Services</a:t>
              </a:r>
              <a:endParaRPr lang="en-US" sz="1200" b="1"/>
            </a:p>
          </p:txBody>
        </p:sp>
      </p:grpSp>
      <p:grpSp>
        <p:nvGrpSpPr>
          <p:cNvPr id="8" name="Group 31"/>
          <p:cNvGrpSpPr>
            <a:grpSpLocks/>
          </p:cNvGrpSpPr>
          <p:nvPr/>
        </p:nvGrpSpPr>
        <p:grpSpPr bwMode="auto">
          <a:xfrm>
            <a:off x="2984500" y="2247900"/>
            <a:ext cx="3886200" cy="685800"/>
            <a:chOff x="1824" y="1097"/>
            <a:chExt cx="2784" cy="487"/>
          </a:xfrm>
        </p:grpSpPr>
        <p:sp>
          <p:nvSpPr>
            <p:cNvPr id="1110" name="AutoShape 43"/>
            <p:cNvSpPr>
              <a:spLocks noChangeArrowheads="1"/>
            </p:cNvSpPr>
            <p:nvPr/>
          </p:nvSpPr>
          <p:spPr bwMode="auto">
            <a:xfrm>
              <a:off x="1824" y="1097"/>
              <a:ext cx="2784" cy="487"/>
            </a:xfrm>
            <a:prstGeom prst="roundRect">
              <a:avLst>
                <a:gd name="adj" fmla="val 9722"/>
              </a:avLst>
            </a:prstGeom>
            <a:solidFill>
              <a:schemeClr val="tx2"/>
            </a:solidFill>
            <a:ln w="9525" algn="ctr">
              <a:solidFill>
                <a:schemeClr val="tx1"/>
              </a:solidFill>
              <a:round/>
              <a:headEnd/>
              <a:tailEnd/>
            </a:ln>
          </p:spPr>
          <p:txBody>
            <a:bodyPr wrap="none" lIns="0" tIns="0" rIns="0" bIns="0"/>
            <a:lstStyle/>
            <a:p>
              <a:pPr algn="ctr"/>
              <a:endParaRPr lang="en-US">
                <a:solidFill>
                  <a:schemeClr val="bg1"/>
                </a:solidFill>
              </a:endParaRPr>
            </a:p>
          </p:txBody>
        </p:sp>
        <p:sp>
          <p:nvSpPr>
            <p:cNvPr id="1111" name="AutoShape 44"/>
            <p:cNvSpPr>
              <a:spLocks noChangeArrowheads="1"/>
            </p:cNvSpPr>
            <p:nvPr/>
          </p:nvSpPr>
          <p:spPr bwMode="auto">
            <a:xfrm>
              <a:off x="1975" y="1173"/>
              <a:ext cx="884" cy="347"/>
            </a:xfrm>
            <a:prstGeom prst="chevron">
              <a:avLst>
                <a:gd name="adj" fmla="val 41858"/>
              </a:avLst>
            </a:prstGeom>
            <a:solidFill>
              <a:schemeClr val="bg1"/>
            </a:solidFill>
            <a:ln w="9525" algn="ctr">
              <a:noFill/>
              <a:miter lim="800000"/>
              <a:headEnd/>
              <a:tailEnd/>
            </a:ln>
          </p:spPr>
          <p:txBody>
            <a:bodyPr wrap="none" lIns="0" tIns="0" rIns="0" bIns="0" anchor="ctr"/>
            <a:lstStyle/>
            <a:p>
              <a:pPr marL="112713" algn="ctr">
                <a:lnSpc>
                  <a:spcPct val="80000"/>
                </a:lnSpc>
              </a:pPr>
              <a:r>
                <a:rPr lang="en-US" sz="1400">
                  <a:latin typeface="Arial Narrow" pitchFamily="34" charset="0"/>
                </a:rPr>
                <a:t>Case </a:t>
              </a:r>
            </a:p>
            <a:p>
              <a:pPr marL="112713" algn="ctr">
                <a:lnSpc>
                  <a:spcPct val="80000"/>
                </a:lnSpc>
              </a:pPr>
              <a:r>
                <a:rPr lang="en-US" sz="1400">
                  <a:latin typeface="Arial Narrow" pitchFamily="34" charset="0"/>
                </a:rPr>
                <a:t>Management</a:t>
              </a:r>
            </a:p>
          </p:txBody>
        </p:sp>
        <p:sp>
          <p:nvSpPr>
            <p:cNvPr id="1112" name="AutoShape 45"/>
            <p:cNvSpPr>
              <a:spLocks noChangeArrowheads="1"/>
            </p:cNvSpPr>
            <p:nvPr/>
          </p:nvSpPr>
          <p:spPr bwMode="auto">
            <a:xfrm>
              <a:off x="2809" y="1173"/>
              <a:ext cx="884" cy="347"/>
            </a:xfrm>
            <a:prstGeom prst="chevron">
              <a:avLst>
                <a:gd name="adj" fmla="val 41858"/>
              </a:avLst>
            </a:prstGeom>
            <a:solidFill>
              <a:schemeClr val="bg1"/>
            </a:solidFill>
            <a:ln w="9525" algn="ctr">
              <a:noFill/>
              <a:miter lim="800000"/>
              <a:headEnd/>
              <a:tailEnd/>
            </a:ln>
          </p:spPr>
          <p:txBody>
            <a:bodyPr wrap="none" lIns="0" tIns="0" rIns="0" bIns="0" anchor="ctr"/>
            <a:lstStyle/>
            <a:p>
              <a:pPr marL="112713" algn="ctr">
                <a:lnSpc>
                  <a:spcPct val="80000"/>
                </a:lnSpc>
              </a:pPr>
              <a:r>
                <a:rPr lang="en-US" sz="1400">
                  <a:latin typeface="Arial Narrow" pitchFamily="34" charset="0"/>
                </a:rPr>
                <a:t>Collaboration</a:t>
              </a:r>
            </a:p>
          </p:txBody>
        </p:sp>
        <p:sp>
          <p:nvSpPr>
            <p:cNvPr id="1113" name="AutoShape 46"/>
            <p:cNvSpPr>
              <a:spLocks noChangeArrowheads="1"/>
            </p:cNvSpPr>
            <p:nvPr/>
          </p:nvSpPr>
          <p:spPr bwMode="auto">
            <a:xfrm>
              <a:off x="3642" y="1173"/>
              <a:ext cx="884" cy="347"/>
            </a:xfrm>
            <a:prstGeom prst="chevron">
              <a:avLst>
                <a:gd name="adj" fmla="val 41858"/>
              </a:avLst>
            </a:prstGeom>
            <a:solidFill>
              <a:schemeClr val="bg1"/>
            </a:solidFill>
            <a:ln w="9525" algn="ctr">
              <a:noFill/>
              <a:miter lim="800000"/>
              <a:headEnd/>
              <a:tailEnd/>
            </a:ln>
          </p:spPr>
          <p:txBody>
            <a:bodyPr wrap="none" lIns="0" tIns="0" rIns="0" bIns="0" anchor="ctr"/>
            <a:lstStyle/>
            <a:p>
              <a:pPr marL="112713" algn="ctr">
                <a:lnSpc>
                  <a:spcPct val="80000"/>
                </a:lnSpc>
              </a:pPr>
              <a:r>
                <a:rPr lang="en-US" sz="1400">
                  <a:latin typeface="Arial Narrow" pitchFamily="34" charset="0"/>
                </a:rPr>
                <a:t>Content </a:t>
              </a:r>
            </a:p>
            <a:p>
              <a:pPr marL="112713" algn="ctr">
                <a:lnSpc>
                  <a:spcPct val="80000"/>
                </a:lnSpc>
              </a:pPr>
              <a:r>
                <a:rPr lang="en-US" sz="1400">
                  <a:latin typeface="Arial Narrow" pitchFamily="34" charset="0"/>
                </a:rPr>
                <a:t>Security</a:t>
              </a:r>
              <a:r>
                <a:rPr lang="en-US" sz="1400">
                  <a:solidFill>
                    <a:schemeClr val="tx2"/>
                  </a:solidFill>
                  <a:latin typeface="Arial Narrow" pitchFamily="34" charset="0"/>
                </a:rPr>
                <a:t> </a:t>
              </a:r>
            </a:p>
          </p:txBody>
        </p:sp>
      </p:grpSp>
      <p:grpSp>
        <p:nvGrpSpPr>
          <p:cNvPr id="9" name="Group 36"/>
          <p:cNvGrpSpPr>
            <a:grpSpLocks/>
          </p:cNvGrpSpPr>
          <p:nvPr/>
        </p:nvGrpSpPr>
        <p:grpSpPr bwMode="auto">
          <a:xfrm>
            <a:off x="5956300" y="3009900"/>
            <a:ext cx="914400" cy="533400"/>
            <a:chOff x="3792" y="2064"/>
            <a:chExt cx="576" cy="432"/>
          </a:xfrm>
        </p:grpSpPr>
        <p:sp>
          <p:nvSpPr>
            <p:cNvPr id="1108" name="AutoShape 43"/>
            <p:cNvSpPr>
              <a:spLocks noChangeArrowheads="1"/>
            </p:cNvSpPr>
            <p:nvPr/>
          </p:nvSpPr>
          <p:spPr bwMode="auto">
            <a:xfrm>
              <a:off x="3792" y="2064"/>
              <a:ext cx="576" cy="432"/>
            </a:xfrm>
            <a:prstGeom prst="roundRect">
              <a:avLst>
                <a:gd name="adj" fmla="val 9722"/>
              </a:avLst>
            </a:prstGeom>
            <a:solidFill>
              <a:schemeClr val="tx2"/>
            </a:solidFill>
            <a:ln w="9525" algn="ctr">
              <a:solidFill>
                <a:schemeClr val="tx1"/>
              </a:solidFill>
              <a:round/>
              <a:headEnd/>
              <a:tailEnd/>
            </a:ln>
          </p:spPr>
          <p:txBody>
            <a:bodyPr wrap="none" lIns="0" tIns="0" rIns="0" bIns="0"/>
            <a:lstStyle/>
            <a:p>
              <a:pPr algn="ctr"/>
              <a:endParaRPr lang="en-US">
                <a:solidFill>
                  <a:schemeClr val="bg1"/>
                </a:solidFill>
              </a:endParaRPr>
            </a:p>
          </p:txBody>
        </p:sp>
        <p:sp>
          <p:nvSpPr>
            <p:cNvPr id="1109" name="AutoShape 44"/>
            <p:cNvSpPr>
              <a:spLocks noChangeArrowheads="1"/>
            </p:cNvSpPr>
            <p:nvPr/>
          </p:nvSpPr>
          <p:spPr bwMode="auto">
            <a:xfrm>
              <a:off x="3925" y="2132"/>
              <a:ext cx="347" cy="308"/>
            </a:xfrm>
            <a:prstGeom prst="chevron">
              <a:avLst>
                <a:gd name="adj" fmla="val 18511"/>
              </a:avLst>
            </a:prstGeom>
            <a:solidFill>
              <a:schemeClr val="bg1"/>
            </a:solidFill>
            <a:ln w="9525" algn="ctr">
              <a:noFill/>
              <a:miter lim="800000"/>
              <a:headEnd/>
              <a:tailEnd/>
            </a:ln>
          </p:spPr>
          <p:txBody>
            <a:bodyPr wrap="none" lIns="0" tIns="0" rIns="0" bIns="0" anchor="ctr"/>
            <a:lstStyle/>
            <a:p>
              <a:pPr marL="112713" algn="ctr">
                <a:lnSpc>
                  <a:spcPct val="80000"/>
                </a:lnSpc>
              </a:pPr>
              <a:r>
                <a:rPr lang="en-US" sz="1400">
                  <a:latin typeface="Arial Narrow" pitchFamily="34" charset="0"/>
                </a:rPr>
                <a:t>FTP</a:t>
              </a:r>
            </a:p>
          </p:txBody>
        </p:sp>
      </p:grpSp>
      <p:grpSp>
        <p:nvGrpSpPr>
          <p:cNvPr id="10" name="Group 39"/>
          <p:cNvGrpSpPr>
            <a:grpSpLocks/>
          </p:cNvGrpSpPr>
          <p:nvPr/>
        </p:nvGrpSpPr>
        <p:grpSpPr bwMode="auto">
          <a:xfrm>
            <a:off x="2984500" y="5143500"/>
            <a:ext cx="3886200" cy="685800"/>
            <a:chOff x="1824" y="3785"/>
            <a:chExt cx="2784" cy="487"/>
          </a:xfrm>
        </p:grpSpPr>
        <p:sp>
          <p:nvSpPr>
            <p:cNvPr id="1104" name="AutoShape 43"/>
            <p:cNvSpPr>
              <a:spLocks noChangeArrowheads="1"/>
            </p:cNvSpPr>
            <p:nvPr/>
          </p:nvSpPr>
          <p:spPr bwMode="auto">
            <a:xfrm>
              <a:off x="1824" y="3785"/>
              <a:ext cx="2784" cy="487"/>
            </a:xfrm>
            <a:prstGeom prst="roundRect">
              <a:avLst>
                <a:gd name="adj" fmla="val 9722"/>
              </a:avLst>
            </a:prstGeom>
            <a:solidFill>
              <a:schemeClr val="tx2"/>
            </a:solidFill>
            <a:ln w="9525" algn="ctr">
              <a:solidFill>
                <a:schemeClr val="tx1"/>
              </a:solidFill>
              <a:round/>
              <a:headEnd/>
              <a:tailEnd/>
            </a:ln>
          </p:spPr>
          <p:txBody>
            <a:bodyPr wrap="none" lIns="0" tIns="0" rIns="0" bIns="0"/>
            <a:lstStyle/>
            <a:p>
              <a:pPr algn="ctr"/>
              <a:endParaRPr lang="en-US">
                <a:solidFill>
                  <a:schemeClr val="bg1"/>
                </a:solidFill>
              </a:endParaRPr>
            </a:p>
          </p:txBody>
        </p:sp>
        <p:sp>
          <p:nvSpPr>
            <p:cNvPr id="1105" name="AutoShape 44"/>
            <p:cNvSpPr>
              <a:spLocks noChangeArrowheads="1"/>
            </p:cNvSpPr>
            <p:nvPr/>
          </p:nvSpPr>
          <p:spPr bwMode="auto">
            <a:xfrm>
              <a:off x="1975" y="3861"/>
              <a:ext cx="884" cy="347"/>
            </a:xfrm>
            <a:prstGeom prst="chevron">
              <a:avLst>
                <a:gd name="adj" fmla="val 41858"/>
              </a:avLst>
            </a:prstGeom>
            <a:solidFill>
              <a:schemeClr val="bg1"/>
            </a:solidFill>
            <a:ln w="9525" algn="ctr">
              <a:noFill/>
              <a:miter lim="800000"/>
              <a:headEnd/>
              <a:tailEnd/>
            </a:ln>
          </p:spPr>
          <p:txBody>
            <a:bodyPr wrap="none" lIns="0" tIns="0" rIns="0" bIns="0" anchor="ctr"/>
            <a:lstStyle/>
            <a:p>
              <a:pPr marL="112713" algn="ctr">
                <a:lnSpc>
                  <a:spcPct val="80000"/>
                </a:lnSpc>
              </a:pPr>
              <a:r>
                <a:rPr lang="en-US" sz="1400">
                  <a:latin typeface="Arial Narrow" pitchFamily="34" charset="0"/>
                </a:rPr>
                <a:t>Transform </a:t>
              </a:r>
            </a:p>
            <a:p>
              <a:pPr marL="112713" algn="ctr">
                <a:lnSpc>
                  <a:spcPct val="80000"/>
                </a:lnSpc>
              </a:pPr>
              <a:r>
                <a:rPr lang="en-US" sz="1400">
                  <a:latin typeface="Arial Narrow" pitchFamily="34" charset="0"/>
                </a:rPr>
                <a:t>Images</a:t>
              </a:r>
            </a:p>
          </p:txBody>
        </p:sp>
        <p:sp>
          <p:nvSpPr>
            <p:cNvPr id="1106" name="AutoShape 45"/>
            <p:cNvSpPr>
              <a:spLocks noChangeArrowheads="1"/>
            </p:cNvSpPr>
            <p:nvPr/>
          </p:nvSpPr>
          <p:spPr bwMode="auto">
            <a:xfrm>
              <a:off x="2809" y="3861"/>
              <a:ext cx="884" cy="347"/>
            </a:xfrm>
            <a:prstGeom prst="chevron">
              <a:avLst>
                <a:gd name="adj" fmla="val 41858"/>
              </a:avLst>
            </a:prstGeom>
            <a:solidFill>
              <a:schemeClr val="bg1"/>
            </a:solidFill>
            <a:ln w="9525" algn="ctr">
              <a:noFill/>
              <a:miter lim="800000"/>
              <a:headEnd/>
              <a:tailEnd/>
            </a:ln>
          </p:spPr>
          <p:txBody>
            <a:bodyPr wrap="none" lIns="0" tIns="0" rIns="0" bIns="0" anchor="ctr"/>
            <a:lstStyle/>
            <a:p>
              <a:pPr marL="112713" algn="ctr">
                <a:lnSpc>
                  <a:spcPct val="80000"/>
                </a:lnSpc>
              </a:pPr>
              <a:r>
                <a:rPr lang="en-US" sz="1400">
                  <a:latin typeface="Arial Narrow" pitchFamily="34" charset="0"/>
                </a:rPr>
                <a:t>Extract</a:t>
              </a:r>
            </a:p>
            <a:p>
              <a:pPr marL="112713" algn="ctr">
                <a:lnSpc>
                  <a:spcPct val="80000"/>
                </a:lnSpc>
              </a:pPr>
              <a:r>
                <a:rPr lang="en-US" sz="1400">
                  <a:latin typeface="Arial Narrow" pitchFamily="34" charset="0"/>
                </a:rPr>
                <a:t>Metadata</a:t>
              </a:r>
            </a:p>
          </p:txBody>
        </p:sp>
        <p:sp>
          <p:nvSpPr>
            <p:cNvPr id="1107" name="AutoShape 46"/>
            <p:cNvSpPr>
              <a:spLocks noChangeArrowheads="1"/>
            </p:cNvSpPr>
            <p:nvPr/>
          </p:nvSpPr>
          <p:spPr bwMode="auto">
            <a:xfrm>
              <a:off x="3648" y="3861"/>
              <a:ext cx="884" cy="347"/>
            </a:xfrm>
            <a:prstGeom prst="chevron">
              <a:avLst>
                <a:gd name="adj" fmla="val 41858"/>
              </a:avLst>
            </a:prstGeom>
            <a:solidFill>
              <a:schemeClr val="bg1"/>
            </a:solidFill>
            <a:ln w="9525" algn="ctr">
              <a:noFill/>
              <a:miter lim="800000"/>
              <a:headEnd/>
              <a:tailEnd/>
            </a:ln>
          </p:spPr>
          <p:txBody>
            <a:bodyPr wrap="none" lIns="0" tIns="0" rIns="0" bIns="0" anchor="ctr"/>
            <a:lstStyle/>
            <a:p>
              <a:pPr marL="112713" algn="ctr">
                <a:lnSpc>
                  <a:spcPct val="80000"/>
                </a:lnSpc>
              </a:pPr>
              <a:r>
                <a:rPr lang="en-US" sz="1400">
                  <a:latin typeface="Arial Narrow" pitchFamily="34" charset="0"/>
                </a:rPr>
                <a:t>Assemble</a:t>
              </a:r>
            </a:p>
            <a:p>
              <a:pPr marL="112713" algn="ctr">
                <a:lnSpc>
                  <a:spcPct val="80000"/>
                </a:lnSpc>
              </a:pPr>
              <a:r>
                <a:rPr lang="en-US" sz="1400">
                  <a:latin typeface="Arial Narrow" pitchFamily="34" charset="0"/>
                </a:rPr>
                <a:t> Content</a:t>
              </a:r>
            </a:p>
          </p:txBody>
        </p:sp>
      </p:grpSp>
      <p:grpSp>
        <p:nvGrpSpPr>
          <p:cNvPr id="11" name="Group 44"/>
          <p:cNvGrpSpPr>
            <a:grpSpLocks/>
          </p:cNvGrpSpPr>
          <p:nvPr/>
        </p:nvGrpSpPr>
        <p:grpSpPr bwMode="auto">
          <a:xfrm>
            <a:off x="4356100" y="5905500"/>
            <a:ext cx="914400" cy="609600"/>
            <a:chOff x="3216" y="3840"/>
            <a:chExt cx="672" cy="384"/>
          </a:xfrm>
        </p:grpSpPr>
        <p:sp>
          <p:nvSpPr>
            <p:cNvPr id="1102" name="AutoShape 45"/>
            <p:cNvSpPr>
              <a:spLocks noChangeArrowheads="1"/>
            </p:cNvSpPr>
            <p:nvPr/>
          </p:nvSpPr>
          <p:spPr bwMode="auto">
            <a:xfrm>
              <a:off x="3216" y="3840"/>
              <a:ext cx="672" cy="384"/>
            </a:xfrm>
            <a:prstGeom prst="roundRect">
              <a:avLst>
                <a:gd name="adj" fmla="val 16667"/>
              </a:avLst>
            </a:prstGeom>
            <a:solidFill>
              <a:schemeClr val="tx2">
                <a:alpha val="36862"/>
              </a:schemeClr>
            </a:solidFill>
            <a:ln w="9525" algn="ctr">
              <a:solidFill>
                <a:schemeClr val="tx1"/>
              </a:solidFill>
              <a:round/>
              <a:headEnd/>
              <a:tailEnd/>
            </a:ln>
          </p:spPr>
          <p:txBody>
            <a:bodyPr wrap="none" lIns="0" tIns="0" rIns="0" bIns="0" anchor="ctr"/>
            <a:lstStyle/>
            <a:p>
              <a:endParaRPr lang="en-US"/>
            </a:p>
          </p:txBody>
        </p:sp>
        <p:sp>
          <p:nvSpPr>
            <p:cNvPr id="1103" name="Text Box 29"/>
            <p:cNvSpPr txBox="1">
              <a:spLocks noChangeArrowheads="1"/>
            </p:cNvSpPr>
            <p:nvPr/>
          </p:nvSpPr>
          <p:spPr bwMode="auto">
            <a:xfrm>
              <a:off x="3320" y="3871"/>
              <a:ext cx="472" cy="208"/>
            </a:xfrm>
            <a:prstGeom prst="rect">
              <a:avLst/>
            </a:prstGeom>
            <a:noFill/>
            <a:ln w="12700" algn="ctr">
              <a:noFill/>
              <a:miter lim="800000"/>
              <a:headEnd/>
              <a:tailEnd/>
            </a:ln>
          </p:spPr>
          <p:txBody>
            <a:bodyPr lIns="0" tIns="0" rIns="0" bIns="0">
              <a:spAutoFit/>
            </a:bodyPr>
            <a:lstStyle/>
            <a:p>
              <a:pPr>
                <a:lnSpc>
                  <a:spcPct val="90000"/>
                </a:lnSpc>
                <a:spcBef>
                  <a:spcPct val="50000"/>
                </a:spcBef>
                <a:buFont typeface="Wingdings" charset="2"/>
                <a:buNone/>
              </a:pPr>
              <a:r>
                <a:rPr lang="en-US" altLang="zh-CN" sz="1200" b="1">
                  <a:ea typeface="SimSun" pitchFamily="2" charset="-122"/>
                </a:rPr>
                <a:t>Content Store</a:t>
              </a:r>
              <a:endParaRPr lang="en-US" sz="1200" b="1"/>
            </a:p>
          </p:txBody>
        </p:sp>
      </p:grpSp>
      <p:grpSp>
        <p:nvGrpSpPr>
          <p:cNvPr id="12" name="Group 47"/>
          <p:cNvGrpSpPr>
            <a:grpSpLocks/>
          </p:cNvGrpSpPr>
          <p:nvPr/>
        </p:nvGrpSpPr>
        <p:grpSpPr bwMode="auto">
          <a:xfrm>
            <a:off x="5956300" y="3619500"/>
            <a:ext cx="914400" cy="533400"/>
            <a:chOff x="3888" y="2544"/>
            <a:chExt cx="576" cy="432"/>
          </a:xfrm>
        </p:grpSpPr>
        <p:sp>
          <p:nvSpPr>
            <p:cNvPr id="1100" name="AutoShape 43"/>
            <p:cNvSpPr>
              <a:spLocks noChangeArrowheads="1"/>
            </p:cNvSpPr>
            <p:nvPr/>
          </p:nvSpPr>
          <p:spPr bwMode="auto">
            <a:xfrm>
              <a:off x="3888" y="2544"/>
              <a:ext cx="576" cy="432"/>
            </a:xfrm>
            <a:prstGeom prst="roundRect">
              <a:avLst>
                <a:gd name="adj" fmla="val 9722"/>
              </a:avLst>
            </a:prstGeom>
            <a:solidFill>
              <a:schemeClr val="tx2"/>
            </a:solidFill>
            <a:ln w="9525" algn="ctr">
              <a:solidFill>
                <a:schemeClr val="tx1"/>
              </a:solidFill>
              <a:round/>
              <a:headEnd/>
              <a:tailEnd/>
            </a:ln>
          </p:spPr>
          <p:txBody>
            <a:bodyPr wrap="none" lIns="0" tIns="0" rIns="0" bIns="0"/>
            <a:lstStyle/>
            <a:p>
              <a:pPr algn="ctr"/>
              <a:endParaRPr lang="en-US">
                <a:solidFill>
                  <a:schemeClr val="bg1"/>
                </a:solidFill>
              </a:endParaRPr>
            </a:p>
          </p:txBody>
        </p:sp>
        <p:sp>
          <p:nvSpPr>
            <p:cNvPr id="1101" name="AutoShape 44"/>
            <p:cNvSpPr>
              <a:spLocks noChangeArrowheads="1"/>
            </p:cNvSpPr>
            <p:nvPr/>
          </p:nvSpPr>
          <p:spPr bwMode="auto">
            <a:xfrm>
              <a:off x="4021" y="2612"/>
              <a:ext cx="347" cy="308"/>
            </a:xfrm>
            <a:prstGeom prst="chevron">
              <a:avLst>
                <a:gd name="adj" fmla="val 18511"/>
              </a:avLst>
            </a:prstGeom>
            <a:solidFill>
              <a:schemeClr val="bg1"/>
            </a:solidFill>
            <a:ln w="9525" algn="ctr">
              <a:noFill/>
              <a:miter lim="800000"/>
              <a:headEnd/>
              <a:tailEnd/>
            </a:ln>
          </p:spPr>
          <p:txBody>
            <a:bodyPr wrap="none" lIns="0" tIns="0" rIns="0" bIns="0" anchor="ctr"/>
            <a:lstStyle/>
            <a:p>
              <a:pPr marL="112713" algn="ctr">
                <a:lnSpc>
                  <a:spcPct val="80000"/>
                </a:lnSpc>
              </a:pPr>
              <a:r>
                <a:rPr lang="en-US" sz="1400">
                  <a:latin typeface="Arial Narrow" pitchFamily="34" charset="0"/>
                </a:rPr>
                <a:t>SOAP</a:t>
              </a:r>
            </a:p>
          </p:txBody>
        </p:sp>
      </p:grpSp>
      <p:sp>
        <p:nvSpPr>
          <p:cNvPr id="1047" name="AutoShape 43"/>
          <p:cNvSpPr>
            <a:spLocks noChangeArrowheads="1"/>
          </p:cNvSpPr>
          <p:nvPr/>
        </p:nvSpPr>
        <p:spPr bwMode="auto">
          <a:xfrm>
            <a:off x="5956300" y="4229100"/>
            <a:ext cx="914400" cy="381000"/>
          </a:xfrm>
          <a:prstGeom prst="roundRect">
            <a:avLst>
              <a:gd name="adj" fmla="val 9722"/>
            </a:avLst>
          </a:prstGeom>
          <a:solidFill>
            <a:srgbClr val="C0C0C0">
              <a:alpha val="83136"/>
            </a:srgbClr>
          </a:solidFill>
          <a:ln w="9525" algn="ctr">
            <a:solidFill>
              <a:schemeClr val="tx1"/>
            </a:solidFill>
            <a:round/>
            <a:headEnd/>
            <a:tailEnd/>
          </a:ln>
        </p:spPr>
        <p:txBody>
          <a:bodyPr wrap="none" lIns="0" tIns="0" rIns="0" bIns="0"/>
          <a:lstStyle/>
          <a:p>
            <a:pPr algn="ctr"/>
            <a:endParaRPr lang="en-US">
              <a:solidFill>
                <a:schemeClr val="bg1"/>
              </a:solidFill>
            </a:endParaRPr>
          </a:p>
        </p:txBody>
      </p:sp>
      <p:sp>
        <p:nvSpPr>
          <p:cNvPr id="1048" name="AutoShape 44"/>
          <p:cNvSpPr>
            <a:spLocks noChangeArrowheads="1"/>
          </p:cNvSpPr>
          <p:nvPr/>
        </p:nvSpPr>
        <p:spPr bwMode="auto">
          <a:xfrm>
            <a:off x="6167438" y="4289425"/>
            <a:ext cx="550862" cy="271463"/>
          </a:xfrm>
          <a:prstGeom prst="chevron">
            <a:avLst>
              <a:gd name="adj" fmla="val 33341"/>
            </a:avLst>
          </a:prstGeom>
          <a:solidFill>
            <a:schemeClr val="accent1"/>
          </a:solidFill>
          <a:ln w="9525" algn="ctr">
            <a:noFill/>
            <a:miter lim="800000"/>
            <a:headEnd/>
            <a:tailEnd/>
          </a:ln>
        </p:spPr>
        <p:txBody>
          <a:bodyPr wrap="none" lIns="0" tIns="0" rIns="0" bIns="0" anchor="ctr"/>
          <a:lstStyle/>
          <a:p>
            <a:pPr marL="112713" algn="ctr">
              <a:lnSpc>
                <a:spcPct val="80000"/>
              </a:lnSpc>
            </a:pPr>
            <a:endParaRPr lang="en-US" sz="1400">
              <a:solidFill>
                <a:schemeClr val="tx2"/>
              </a:solidFill>
              <a:latin typeface="Arial Narrow" pitchFamily="34" charset="0"/>
            </a:endParaRPr>
          </a:p>
        </p:txBody>
      </p:sp>
      <p:sp>
        <p:nvSpPr>
          <p:cNvPr id="1049" name="AutoShape 52"/>
          <p:cNvSpPr>
            <a:spLocks noChangeArrowheads="1"/>
          </p:cNvSpPr>
          <p:nvPr/>
        </p:nvSpPr>
        <p:spPr bwMode="auto">
          <a:xfrm>
            <a:off x="6565900" y="5905500"/>
            <a:ext cx="304800" cy="609600"/>
          </a:xfrm>
          <a:prstGeom prst="roundRect">
            <a:avLst>
              <a:gd name="adj" fmla="val 16667"/>
            </a:avLst>
          </a:prstGeom>
          <a:solidFill>
            <a:srgbClr val="C0C0C0">
              <a:alpha val="83136"/>
            </a:srgbClr>
          </a:solidFill>
          <a:ln w="9525" algn="ctr">
            <a:solidFill>
              <a:schemeClr val="tx1"/>
            </a:solidFill>
            <a:round/>
            <a:headEnd/>
            <a:tailEnd/>
          </a:ln>
        </p:spPr>
        <p:txBody>
          <a:bodyPr wrap="none" lIns="0" tIns="0" rIns="0" bIns="0" anchor="ctr"/>
          <a:lstStyle/>
          <a:p>
            <a:endParaRPr lang="en-US"/>
          </a:p>
        </p:txBody>
      </p:sp>
      <p:sp>
        <p:nvSpPr>
          <p:cNvPr id="1050" name="AutoShape 53"/>
          <p:cNvSpPr>
            <a:spLocks noChangeArrowheads="1"/>
          </p:cNvSpPr>
          <p:nvPr/>
        </p:nvSpPr>
        <p:spPr bwMode="auto">
          <a:xfrm>
            <a:off x="5956300" y="1638300"/>
            <a:ext cx="381000" cy="533400"/>
          </a:xfrm>
          <a:prstGeom prst="roundRect">
            <a:avLst>
              <a:gd name="adj" fmla="val 16667"/>
            </a:avLst>
          </a:prstGeom>
          <a:solidFill>
            <a:srgbClr val="C0C0C0">
              <a:alpha val="83136"/>
            </a:srgbClr>
          </a:solidFill>
          <a:ln w="9525" algn="ctr">
            <a:solidFill>
              <a:schemeClr val="tx1"/>
            </a:solidFill>
            <a:round/>
            <a:headEnd/>
            <a:tailEnd/>
          </a:ln>
        </p:spPr>
        <p:txBody>
          <a:bodyPr wrap="none" lIns="0" tIns="0" rIns="0" bIns="0" anchor="ctr"/>
          <a:lstStyle/>
          <a:p>
            <a:endParaRPr lang="en-US"/>
          </a:p>
        </p:txBody>
      </p:sp>
      <p:sp>
        <p:nvSpPr>
          <p:cNvPr id="1051" name="AutoShape 54"/>
          <p:cNvSpPr>
            <a:spLocks noChangeArrowheads="1"/>
          </p:cNvSpPr>
          <p:nvPr/>
        </p:nvSpPr>
        <p:spPr bwMode="auto">
          <a:xfrm>
            <a:off x="6388100" y="1638300"/>
            <a:ext cx="152400" cy="533400"/>
          </a:xfrm>
          <a:prstGeom prst="roundRect">
            <a:avLst>
              <a:gd name="adj" fmla="val 16667"/>
            </a:avLst>
          </a:prstGeom>
          <a:solidFill>
            <a:srgbClr val="C0C0C0">
              <a:alpha val="83136"/>
            </a:srgbClr>
          </a:solidFill>
          <a:ln w="9525" algn="ctr">
            <a:solidFill>
              <a:schemeClr val="tx1"/>
            </a:solidFill>
            <a:round/>
            <a:headEnd/>
            <a:tailEnd/>
          </a:ln>
        </p:spPr>
        <p:txBody>
          <a:bodyPr wrap="none" lIns="0" tIns="0" rIns="0" bIns="0" anchor="ctr"/>
          <a:lstStyle/>
          <a:p>
            <a:endParaRPr lang="en-US"/>
          </a:p>
        </p:txBody>
      </p:sp>
      <p:sp>
        <p:nvSpPr>
          <p:cNvPr id="1052" name="AutoShape 55"/>
          <p:cNvSpPr>
            <a:spLocks noChangeArrowheads="1"/>
          </p:cNvSpPr>
          <p:nvPr/>
        </p:nvSpPr>
        <p:spPr bwMode="auto">
          <a:xfrm>
            <a:off x="6591300" y="1638300"/>
            <a:ext cx="127000" cy="533400"/>
          </a:xfrm>
          <a:prstGeom prst="roundRect">
            <a:avLst>
              <a:gd name="adj" fmla="val 16667"/>
            </a:avLst>
          </a:prstGeom>
          <a:solidFill>
            <a:srgbClr val="C0C0C0">
              <a:alpha val="83136"/>
            </a:srgbClr>
          </a:solidFill>
          <a:ln w="9525" algn="ctr">
            <a:solidFill>
              <a:schemeClr val="tx1"/>
            </a:solidFill>
            <a:round/>
            <a:headEnd/>
            <a:tailEnd/>
          </a:ln>
        </p:spPr>
        <p:txBody>
          <a:bodyPr wrap="none" lIns="0" tIns="0" rIns="0" bIns="0" anchor="ctr"/>
          <a:lstStyle/>
          <a:p>
            <a:endParaRPr lang="en-US"/>
          </a:p>
        </p:txBody>
      </p:sp>
      <p:sp>
        <p:nvSpPr>
          <p:cNvPr id="1053" name="AutoShape 56"/>
          <p:cNvSpPr>
            <a:spLocks noChangeArrowheads="1"/>
          </p:cNvSpPr>
          <p:nvPr/>
        </p:nvSpPr>
        <p:spPr bwMode="auto">
          <a:xfrm>
            <a:off x="6769100" y="1638300"/>
            <a:ext cx="76200" cy="533400"/>
          </a:xfrm>
          <a:prstGeom prst="roundRect">
            <a:avLst>
              <a:gd name="adj" fmla="val 16667"/>
            </a:avLst>
          </a:prstGeom>
          <a:solidFill>
            <a:srgbClr val="C0C0C0">
              <a:alpha val="83136"/>
            </a:srgbClr>
          </a:solidFill>
          <a:ln w="9525" algn="ctr">
            <a:solidFill>
              <a:schemeClr val="tx1"/>
            </a:solidFill>
            <a:round/>
            <a:headEnd/>
            <a:tailEnd/>
          </a:ln>
        </p:spPr>
        <p:txBody>
          <a:bodyPr wrap="none" lIns="0" tIns="0" rIns="0" bIns="0" anchor="ctr"/>
          <a:lstStyle/>
          <a:p>
            <a:endParaRPr lang="en-US"/>
          </a:p>
        </p:txBody>
      </p:sp>
      <p:sp>
        <p:nvSpPr>
          <p:cNvPr id="1054" name="Text Box 29"/>
          <p:cNvSpPr txBox="1">
            <a:spLocks noChangeArrowheads="1"/>
          </p:cNvSpPr>
          <p:nvPr/>
        </p:nvSpPr>
        <p:spPr bwMode="auto">
          <a:xfrm>
            <a:off x="165100" y="4953000"/>
            <a:ext cx="1600200" cy="495300"/>
          </a:xfrm>
          <a:prstGeom prst="rect">
            <a:avLst/>
          </a:prstGeom>
          <a:noFill/>
          <a:ln w="12700" algn="ctr">
            <a:noFill/>
            <a:miter lim="800000"/>
            <a:headEnd/>
            <a:tailEnd/>
          </a:ln>
        </p:spPr>
        <p:txBody>
          <a:bodyPr lIns="0" tIns="0" rIns="0" bIns="0">
            <a:spAutoFit/>
          </a:bodyPr>
          <a:lstStyle/>
          <a:p>
            <a:pPr>
              <a:lnSpc>
                <a:spcPct val="90000"/>
              </a:lnSpc>
              <a:spcBef>
                <a:spcPct val="50000"/>
              </a:spcBef>
              <a:buFont typeface="Wingdings" charset="2"/>
              <a:buNone/>
            </a:pPr>
            <a:r>
              <a:rPr lang="en-US" altLang="zh-CN" sz="1200" b="1">
                <a:ea typeface="SimSun" pitchFamily="2" charset="-122"/>
              </a:rPr>
              <a:t>Populate Virtual Case File with supporting content</a:t>
            </a:r>
            <a:endParaRPr lang="en-US" sz="1200" b="1"/>
          </a:p>
        </p:txBody>
      </p:sp>
      <p:sp>
        <p:nvSpPr>
          <p:cNvPr id="1055" name="Text Box 27"/>
          <p:cNvSpPr txBox="1">
            <a:spLocks noChangeArrowheads="1"/>
          </p:cNvSpPr>
          <p:nvPr/>
        </p:nvSpPr>
        <p:spPr bwMode="auto">
          <a:xfrm>
            <a:off x="469900" y="1689100"/>
            <a:ext cx="1828800" cy="165100"/>
          </a:xfrm>
          <a:prstGeom prst="rect">
            <a:avLst/>
          </a:prstGeom>
          <a:noFill/>
          <a:ln w="12700" algn="ctr">
            <a:noFill/>
            <a:miter lim="800000"/>
            <a:headEnd/>
            <a:tailEnd/>
          </a:ln>
        </p:spPr>
        <p:txBody>
          <a:bodyPr lIns="0" tIns="0" rIns="0" bIns="0">
            <a:spAutoFit/>
          </a:bodyPr>
          <a:lstStyle/>
          <a:p>
            <a:pPr>
              <a:lnSpc>
                <a:spcPct val="90000"/>
              </a:lnSpc>
              <a:spcBef>
                <a:spcPct val="50000"/>
              </a:spcBef>
              <a:buFont typeface="Wingdings" charset="2"/>
              <a:buNone/>
            </a:pPr>
            <a:r>
              <a:rPr lang="en-US" altLang="zh-CN" sz="1200" b="1">
                <a:ea typeface="SimSun" pitchFamily="2" charset="-122"/>
              </a:rPr>
              <a:t>Single-INT Application</a:t>
            </a:r>
            <a:endParaRPr lang="en-US" sz="1200" b="1"/>
          </a:p>
        </p:txBody>
      </p:sp>
      <p:pic>
        <p:nvPicPr>
          <p:cNvPr id="1056" name="Picture 59" descr="face-rec"/>
          <p:cNvPicPr>
            <a:picLocks noChangeAspect="1" noChangeArrowheads="1"/>
          </p:cNvPicPr>
          <p:nvPr/>
        </p:nvPicPr>
        <p:blipFill>
          <a:blip r:embed="rId13" cstate="print"/>
          <a:srcRect/>
          <a:stretch>
            <a:fillRect/>
          </a:stretch>
        </p:blipFill>
        <p:spPr bwMode="auto">
          <a:xfrm>
            <a:off x="546100" y="2171700"/>
            <a:ext cx="965200" cy="708025"/>
          </a:xfrm>
          <a:prstGeom prst="rect">
            <a:avLst/>
          </a:prstGeom>
          <a:noFill/>
          <a:ln w="9525">
            <a:noFill/>
            <a:miter lim="800000"/>
            <a:headEnd/>
            <a:tailEnd/>
          </a:ln>
        </p:spPr>
      </p:pic>
      <p:pic>
        <p:nvPicPr>
          <p:cNvPr id="1057" name="Picture 26" descr="Acrobat 2"/>
          <p:cNvPicPr>
            <a:picLocks noChangeAspect="1" noChangeArrowheads="1"/>
          </p:cNvPicPr>
          <p:nvPr/>
        </p:nvPicPr>
        <p:blipFill>
          <a:blip r:embed="rId14" cstate="print"/>
          <a:srcRect/>
          <a:stretch>
            <a:fillRect/>
          </a:stretch>
        </p:blipFill>
        <p:spPr bwMode="auto">
          <a:xfrm>
            <a:off x="622300" y="5981700"/>
            <a:ext cx="608013" cy="609600"/>
          </a:xfrm>
          <a:prstGeom prst="rect">
            <a:avLst/>
          </a:prstGeom>
          <a:noFill/>
          <a:ln w="9525">
            <a:noFill/>
            <a:miter lim="800000"/>
            <a:headEnd/>
            <a:tailEnd/>
          </a:ln>
        </p:spPr>
      </p:pic>
      <p:grpSp>
        <p:nvGrpSpPr>
          <p:cNvPr id="13" name="Group 61"/>
          <p:cNvGrpSpPr>
            <a:grpSpLocks/>
          </p:cNvGrpSpPr>
          <p:nvPr/>
        </p:nvGrpSpPr>
        <p:grpSpPr bwMode="auto">
          <a:xfrm>
            <a:off x="1308100" y="5448300"/>
            <a:ext cx="927100" cy="796925"/>
            <a:chOff x="2802" y="1919"/>
            <a:chExt cx="814" cy="701"/>
          </a:xfrm>
        </p:grpSpPr>
        <p:pic>
          <p:nvPicPr>
            <p:cNvPr id="1087" name="Picture 62" descr="globe"/>
            <p:cNvPicPr preferRelativeResize="0">
              <a:picLocks noChangeAspect="1" noChangeArrowheads="1"/>
            </p:cNvPicPr>
            <p:nvPr/>
          </p:nvPicPr>
          <p:blipFill>
            <a:blip r:embed="rId15" cstate="print"/>
            <a:srcRect/>
            <a:stretch>
              <a:fillRect/>
            </a:stretch>
          </p:blipFill>
          <p:spPr bwMode="auto">
            <a:xfrm>
              <a:off x="2969" y="1919"/>
              <a:ext cx="556" cy="556"/>
            </a:xfrm>
            <a:prstGeom prst="rect">
              <a:avLst/>
            </a:prstGeom>
            <a:noFill/>
            <a:ln w="9525">
              <a:noFill/>
              <a:miter lim="800000"/>
              <a:headEnd/>
              <a:tailEnd/>
            </a:ln>
          </p:spPr>
        </p:pic>
        <p:sp>
          <p:nvSpPr>
            <p:cNvPr id="1088" name="Arc 63"/>
            <p:cNvSpPr>
              <a:spLocks/>
            </p:cNvSpPr>
            <p:nvPr/>
          </p:nvSpPr>
          <p:spPr bwMode="auto">
            <a:xfrm rot="-695536">
              <a:off x="3222" y="2282"/>
              <a:ext cx="175" cy="202"/>
            </a:xfrm>
            <a:custGeom>
              <a:avLst/>
              <a:gdLst>
                <a:gd name="T0" fmla="*/ 0 w 18745"/>
                <a:gd name="T1" fmla="*/ 0 h 21600"/>
                <a:gd name="T2" fmla="*/ 0 w 18745"/>
                <a:gd name="T3" fmla="*/ 0 h 21600"/>
                <a:gd name="T4" fmla="*/ 0 w 18745"/>
                <a:gd name="T5" fmla="*/ 0 h 21600"/>
                <a:gd name="T6" fmla="*/ 0 60000 65536"/>
                <a:gd name="T7" fmla="*/ 0 60000 65536"/>
                <a:gd name="T8" fmla="*/ 0 60000 65536"/>
                <a:gd name="T9" fmla="*/ 0 w 18745"/>
                <a:gd name="T10" fmla="*/ 0 h 21600"/>
                <a:gd name="T11" fmla="*/ 18745 w 18745"/>
                <a:gd name="T12" fmla="*/ 21600 h 21600"/>
              </a:gdLst>
              <a:ahLst/>
              <a:cxnLst>
                <a:cxn ang="T6">
                  <a:pos x="T0" y="T1"/>
                </a:cxn>
                <a:cxn ang="T7">
                  <a:pos x="T2" y="T3"/>
                </a:cxn>
                <a:cxn ang="T8">
                  <a:pos x="T4" y="T5"/>
                </a:cxn>
              </a:cxnLst>
              <a:rect l="T9" t="T10" r="T11" b="T12"/>
              <a:pathLst>
                <a:path w="18745" h="21600" fill="none" extrusionOk="0">
                  <a:moveTo>
                    <a:pt x="-1" y="1072"/>
                  </a:moveTo>
                  <a:cubicBezTo>
                    <a:pt x="2169" y="362"/>
                    <a:pt x="4438" y="-1"/>
                    <a:pt x="6722" y="0"/>
                  </a:cubicBezTo>
                  <a:cubicBezTo>
                    <a:pt x="11003" y="0"/>
                    <a:pt x="15188" y="1272"/>
                    <a:pt x="18745" y="3655"/>
                  </a:cubicBezTo>
                </a:path>
                <a:path w="18745" h="21600" stroke="0" extrusionOk="0">
                  <a:moveTo>
                    <a:pt x="-1" y="1072"/>
                  </a:moveTo>
                  <a:cubicBezTo>
                    <a:pt x="2169" y="362"/>
                    <a:pt x="4438" y="-1"/>
                    <a:pt x="6722" y="0"/>
                  </a:cubicBezTo>
                  <a:cubicBezTo>
                    <a:pt x="11003" y="0"/>
                    <a:pt x="15188" y="1272"/>
                    <a:pt x="18745" y="3655"/>
                  </a:cubicBezTo>
                  <a:lnTo>
                    <a:pt x="6722" y="21600"/>
                  </a:lnTo>
                  <a:close/>
                </a:path>
              </a:pathLst>
            </a:custGeom>
            <a:noFill/>
            <a:ln w="19050">
              <a:solidFill>
                <a:srgbClr val="FF0000"/>
              </a:solidFill>
              <a:round/>
              <a:headEnd/>
              <a:tailEnd/>
            </a:ln>
          </p:spPr>
          <p:txBody>
            <a:bodyPr wrap="none" lIns="0" tIns="0" rIns="0" bIns="0" anchor="ctr"/>
            <a:lstStyle/>
            <a:p>
              <a:endParaRPr lang="en-US"/>
            </a:p>
          </p:txBody>
        </p:sp>
        <p:sp>
          <p:nvSpPr>
            <p:cNvPr id="1089" name="Arc 64"/>
            <p:cNvSpPr>
              <a:spLocks/>
            </p:cNvSpPr>
            <p:nvPr/>
          </p:nvSpPr>
          <p:spPr bwMode="auto">
            <a:xfrm rot="-4459039">
              <a:off x="3218" y="1966"/>
              <a:ext cx="355" cy="440"/>
            </a:xfrm>
            <a:custGeom>
              <a:avLst/>
              <a:gdLst>
                <a:gd name="T0" fmla="*/ 0 w 17399"/>
                <a:gd name="T1" fmla="*/ 0 h 21600"/>
                <a:gd name="T2" fmla="*/ 0 w 17399"/>
                <a:gd name="T3" fmla="*/ 0 h 21600"/>
                <a:gd name="T4" fmla="*/ 0 w 17399"/>
                <a:gd name="T5" fmla="*/ 0 h 21600"/>
                <a:gd name="T6" fmla="*/ 0 60000 65536"/>
                <a:gd name="T7" fmla="*/ 0 60000 65536"/>
                <a:gd name="T8" fmla="*/ 0 60000 65536"/>
                <a:gd name="T9" fmla="*/ 0 w 17399"/>
                <a:gd name="T10" fmla="*/ 0 h 21600"/>
                <a:gd name="T11" fmla="*/ 17399 w 17399"/>
                <a:gd name="T12" fmla="*/ 21600 h 21600"/>
              </a:gdLst>
              <a:ahLst/>
              <a:cxnLst>
                <a:cxn ang="T6">
                  <a:pos x="T0" y="T1"/>
                </a:cxn>
                <a:cxn ang="T7">
                  <a:pos x="T2" y="T3"/>
                </a:cxn>
                <a:cxn ang="T8">
                  <a:pos x="T4" y="T5"/>
                </a:cxn>
              </a:cxnLst>
              <a:rect l="T9" t="T10" r="T11" b="T12"/>
              <a:pathLst>
                <a:path w="17399" h="21600" fill="none" extrusionOk="0">
                  <a:moveTo>
                    <a:pt x="-1" y="0"/>
                  </a:moveTo>
                  <a:cubicBezTo>
                    <a:pt x="6868" y="0"/>
                    <a:pt x="13328" y="3267"/>
                    <a:pt x="17398" y="8800"/>
                  </a:cubicBezTo>
                </a:path>
                <a:path w="17399" h="21600" stroke="0" extrusionOk="0">
                  <a:moveTo>
                    <a:pt x="-1" y="0"/>
                  </a:moveTo>
                  <a:cubicBezTo>
                    <a:pt x="6868" y="0"/>
                    <a:pt x="13328" y="3267"/>
                    <a:pt x="17398" y="8800"/>
                  </a:cubicBezTo>
                  <a:lnTo>
                    <a:pt x="0" y="21600"/>
                  </a:lnTo>
                  <a:close/>
                </a:path>
              </a:pathLst>
            </a:custGeom>
            <a:noFill/>
            <a:ln w="19050">
              <a:solidFill>
                <a:srgbClr val="FF0000"/>
              </a:solidFill>
              <a:round/>
              <a:headEnd/>
              <a:tailEnd/>
            </a:ln>
          </p:spPr>
          <p:txBody>
            <a:bodyPr wrap="none" lIns="0" tIns="0" rIns="0" bIns="0" anchor="ctr"/>
            <a:lstStyle/>
            <a:p>
              <a:endParaRPr lang="en-US"/>
            </a:p>
          </p:txBody>
        </p:sp>
        <p:sp>
          <p:nvSpPr>
            <p:cNvPr id="1090" name="Oval 65"/>
            <p:cNvSpPr>
              <a:spLocks noChangeArrowheads="1"/>
            </p:cNvSpPr>
            <p:nvPr/>
          </p:nvSpPr>
          <p:spPr bwMode="auto">
            <a:xfrm>
              <a:off x="3388" y="1979"/>
              <a:ext cx="43" cy="43"/>
            </a:xfrm>
            <a:prstGeom prst="ellipse">
              <a:avLst/>
            </a:prstGeom>
            <a:solidFill>
              <a:srgbClr val="FF0000"/>
            </a:solidFill>
            <a:ln w="9525" algn="ctr">
              <a:solidFill>
                <a:schemeClr val="tx1"/>
              </a:solidFill>
              <a:round/>
              <a:headEnd/>
              <a:tailEnd/>
            </a:ln>
          </p:spPr>
          <p:txBody>
            <a:bodyPr wrap="none" lIns="0" tIns="0" rIns="0" bIns="0" anchor="ctr"/>
            <a:lstStyle/>
            <a:p>
              <a:endParaRPr lang="en-US"/>
            </a:p>
          </p:txBody>
        </p:sp>
        <p:sp>
          <p:nvSpPr>
            <p:cNvPr id="1091" name="Oval 66"/>
            <p:cNvSpPr>
              <a:spLocks noChangeArrowheads="1"/>
            </p:cNvSpPr>
            <p:nvPr/>
          </p:nvSpPr>
          <p:spPr bwMode="auto">
            <a:xfrm>
              <a:off x="3352" y="2269"/>
              <a:ext cx="43" cy="43"/>
            </a:xfrm>
            <a:prstGeom prst="ellipse">
              <a:avLst/>
            </a:prstGeom>
            <a:solidFill>
              <a:srgbClr val="FF0000"/>
            </a:solidFill>
            <a:ln w="9525" algn="ctr">
              <a:solidFill>
                <a:schemeClr val="tx1"/>
              </a:solidFill>
              <a:round/>
              <a:headEnd/>
              <a:tailEnd/>
            </a:ln>
          </p:spPr>
          <p:txBody>
            <a:bodyPr wrap="none" lIns="0" tIns="0" rIns="0" bIns="0" anchor="ctr"/>
            <a:lstStyle/>
            <a:p>
              <a:endParaRPr lang="en-US"/>
            </a:p>
          </p:txBody>
        </p:sp>
        <p:sp>
          <p:nvSpPr>
            <p:cNvPr id="1092" name="Arc 67"/>
            <p:cNvSpPr>
              <a:spLocks/>
            </p:cNvSpPr>
            <p:nvPr/>
          </p:nvSpPr>
          <p:spPr bwMode="auto">
            <a:xfrm rot="-6189598">
              <a:off x="3078" y="2046"/>
              <a:ext cx="180" cy="155"/>
            </a:xfrm>
            <a:custGeom>
              <a:avLst/>
              <a:gdLst>
                <a:gd name="T0" fmla="*/ 0 w 17399"/>
                <a:gd name="T1" fmla="*/ 0 h 21600"/>
                <a:gd name="T2" fmla="*/ 0 w 17399"/>
                <a:gd name="T3" fmla="*/ 0 h 21600"/>
                <a:gd name="T4" fmla="*/ 0 w 17399"/>
                <a:gd name="T5" fmla="*/ 0 h 21600"/>
                <a:gd name="T6" fmla="*/ 0 60000 65536"/>
                <a:gd name="T7" fmla="*/ 0 60000 65536"/>
                <a:gd name="T8" fmla="*/ 0 60000 65536"/>
                <a:gd name="T9" fmla="*/ 0 w 17399"/>
                <a:gd name="T10" fmla="*/ 0 h 21600"/>
                <a:gd name="T11" fmla="*/ 17399 w 17399"/>
                <a:gd name="T12" fmla="*/ 21600 h 21600"/>
              </a:gdLst>
              <a:ahLst/>
              <a:cxnLst>
                <a:cxn ang="T6">
                  <a:pos x="T0" y="T1"/>
                </a:cxn>
                <a:cxn ang="T7">
                  <a:pos x="T2" y="T3"/>
                </a:cxn>
                <a:cxn ang="T8">
                  <a:pos x="T4" y="T5"/>
                </a:cxn>
              </a:cxnLst>
              <a:rect l="T9" t="T10" r="T11" b="T12"/>
              <a:pathLst>
                <a:path w="17399" h="21600" fill="none" extrusionOk="0">
                  <a:moveTo>
                    <a:pt x="-1" y="0"/>
                  </a:moveTo>
                  <a:cubicBezTo>
                    <a:pt x="6868" y="0"/>
                    <a:pt x="13328" y="3267"/>
                    <a:pt x="17398" y="8800"/>
                  </a:cubicBezTo>
                </a:path>
                <a:path w="17399" h="21600" stroke="0" extrusionOk="0">
                  <a:moveTo>
                    <a:pt x="-1" y="0"/>
                  </a:moveTo>
                  <a:cubicBezTo>
                    <a:pt x="6868" y="0"/>
                    <a:pt x="13328" y="3267"/>
                    <a:pt x="17398" y="8800"/>
                  </a:cubicBezTo>
                  <a:lnTo>
                    <a:pt x="0" y="21600"/>
                  </a:lnTo>
                  <a:close/>
                </a:path>
              </a:pathLst>
            </a:custGeom>
            <a:noFill/>
            <a:ln w="19050">
              <a:solidFill>
                <a:srgbClr val="FF0000"/>
              </a:solidFill>
              <a:round/>
              <a:headEnd/>
              <a:tailEnd/>
            </a:ln>
          </p:spPr>
          <p:txBody>
            <a:bodyPr wrap="none" lIns="0" tIns="0" rIns="0" bIns="0" anchor="ctr"/>
            <a:lstStyle/>
            <a:p>
              <a:endParaRPr lang="en-US"/>
            </a:p>
          </p:txBody>
        </p:sp>
        <p:sp>
          <p:nvSpPr>
            <p:cNvPr id="1093" name="Oval 68"/>
            <p:cNvSpPr>
              <a:spLocks noChangeArrowheads="1"/>
            </p:cNvSpPr>
            <p:nvPr/>
          </p:nvSpPr>
          <p:spPr bwMode="auto">
            <a:xfrm>
              <a:off x="3106" y="2040"/>
              <a:ext cx="43" cy="43"/>
            </a:xfrm>
            <a:prstGeom prst="ellipse">
              <a:avLst/>
            </a:prstGeom>
            <a:solidFill>
              <a:srgbClr val="FF0000"/>
            </a:solidFill>
            <a:ln w="9525" algn="ctr">
              <a:solidFill>
                <a:schemeClr val="tx1"/>
              </a:solidFill>
              <a:round/>
              <a:headEnd/>
              <a:tailEnd/>
            </a:ln>
          </p:spPr>
          <p:txBody>
            <a:bodyPr wrap="none" lIns="0" tIns="0" rIns="0" bIns="0" anchor="ctr"/>
            <a:lstStyle/>
            <a:p>
              <a:endParaRPr lang="en-US"/>
            </a:p>
          </p:txBody>
        </p:sp>
        <p:grpSp>
          <p:nvGrpSpPr>
            <p:cNvPr id="14" name="Group 69"/>
            <p:cNvGrpSpPr>
              <a:grpSpLocks/>
            </p:cNvGrpSpPr>
            <p:nvPr/>
          </p:nvGrpSpPr>
          <p:grpSpPr bwMode="auto">
            <a:xfrm>
              <a:off x="2802" y="2145"/>
              <a:ext cx="569" cy="479"/>
              <a:chOff x="5048" y="1003"/>
              <a:chExt cx="608" cy="510"/>
            </a:xfrm>
          </p:grpSpPr>
          <p:pic>
            <p:nvPicPr>
              <p:cNvPr id="1095" name="Picture 53" descr="shawdow-small"/>
              <p:cNvPicPr>
                <a:picLocks noChangeAspect="1" noChangeArrowheads="1"/>
              </p:cNvPicPr>
              <p:nvPr/>
            </p:nvPicPr>
            <p:blipFill>
              <a:blip r:embed="rId16" cstate="print"/>
              <a:srcRect/>
              <a:stretch>
                <a:fillRect/>
              </a:stretch>
            </p:blipFill>
            <p:spPr bwMode="gray">
              <a:xfrm>
                <a:off x="5048" y="1365"/>
                <a:ext cx="484" cy="148"/>
              </a:xfrm>
              <a:prstGeom prst="rect">
                <a:avLst/>
              </a:prstGeom>
              <a:noFill/>
              <a:ln w="9525">
                <a:noFill/>
                <a:miter lim="800000"/>
                <a:headEnd/>
                <a:tailEnd/>
              </a:ln>
            </p:spPr>
          </p:pic>
          <p:pic>
            <p:nvPicPr>
              <p:cNvPr id="1096" name="Picture 53" descr="shawdow-small"/>
              <p:cNvPicPr>
                <a:picLocks noChangeAspect="1" noChangeArrowheads="1"/>
              </p:cNvPicPr>
              <p:nvPr/>
            </p:nvPicPr>
            <p:blipFill>
              <a:blip r:embed="rId16" cstate="print"/>
              <a:srcRect/>
              <a:stretch>
                <a:fillRect/>
              </a:stretch>
            </p:blipFill>
            <p:spPr bwMode="gray">
              <a:xfrm>
                <a:off x="5172" y="1265"/>
                <a:ext cx="484" cy="148"/>
              </a:xfrm>
              <a:prstGeom prst="rect">
                <a:avLst/>
              </a:prstGeom>
              <a:noFill/>
              <a:ln w="9525">
                <a:noFill/>
                <a:miter lim="800000"/>
                <a:headEnd/>
                <a:tailEnd/>
              </a:ln>
            </p:spPr>
          </p:pic>
          <p:grpSp>
            <p:nvGrpSpPr>
              <p:cNvPr id="15" name="Group 72"/>
              <p:cNvGrpSpPr>
                <a:grpSpLocks/>
              </p:cNvGrpSpPr>
              <p:nvPr/>
            </p:nvGrpSpPr>
            <p:grpSpPr bwMode="auto">
              <a:xfrm>
                <a:off x="5163" y="1003"/>
                <a:ext cx="378" cy="424"/>
                <a:chOff x="1464" y="3240"/>
                <a:chExt cx="543" cy="608"/>
              </a:xfrm>
            </p:grpSpPr>
            <p:pic>
              <p:nvPicPr>
                <p:cNvPr id="1098" name="Picture 73" descr="paper2"/>
                <p:cNvPicPr>
                  <a:picLocks noChangeAspect="1" noChangeArrowheads="1"/>
                </p:cNvPicPr>
                <p:nvPr/>
              </p:nvPicPr>
              <p:blipFill>
                <a:blip r:embed="rId17" cstate="print"/>
                <a:srcRect/>
                <a:stretch>
                  <a:fillRect/>
                </a:stretch>
              </p:blipFill>
              <p:spPr bwMode="auto">
                <a:xfrm>
                  <a:off x="1664" y="3240"/>
                  <a:ext cx="343" cy="465"/>
                </a:xfrm>
                <a:prstGeom prst="rect">
                  <a:avLst/>
                </a:prstGeom>
                <a:noFill/>
                <a:ln w="9525">
                  <a:noFill/>
                  <a:miter lim="800000"/>
                  <a:headEnd/>
                  <a:tailEnd/>
                </a:ln>
              </p:spPr>
            </p:pic>
            <p:pic>
              <p:nvPicPr>
                <p:cNvPr id="1099" name="Picture 74" descr="paper"/>
                <p:cNvPicPr>
                  <a:picLocks noChangeAspect="1" noChangeArrowheads="1"/>
                </p:cNvPicPr>
                <p:nvPr/>
              </p:nvPicPr>
              <p:blipFill>
                <a:blip r:embed="rId18" cstate="print"/>
                <a:srcRect/>
                <a:stretch>
                  <a:fillRect/>
                </a:stretch>
              </p:blipFill>
              <p:spPr bwMode="auto">
                <a:xfrm>
                  <a:off x="1464" y="3388"/>
                  <a:ext cx="339" cy="460"/>
                </a:xfrm>
                <a:prstGeom prst="rect">
                  <a:avLst/>
                </a:prstGeom>
                <a:noFill/>
                <a:ln w="9525">
                  <a:noFill/>
                  <a:miter lim="800000"/>
                  <a:headEnd/>
                  <a:tailEnd/>
                </a:ln>
              </p:spPr>
            </p:pic>
          </p:grpSp>
        </p:grpSp>
      </p:grpSp>
      <p:grpSp>
        <p:nvGrpSpPr>
          <p:cNvPr id="16" name="Group 75"/>
          <p:cNvGrpSpPr>
            <a:grpSpLocks/>
          </p:cNvGrpSpPr>
          <p:nvPr/>
        </p:nvGrpSpPr>
        <p:grpSpPr bwMode="auto">
          <a:xfrm>
            <a:off x="774700" y="5372100"/>
            <a:ext cx="381000" cy="381000"/>
            <a:chOff x="336" y="3312"/>
            <a:chExt cx="240" cy="240"/>
          </a:xfrm>
        </p:grpSpPr>
        <p:pic>
          <p:nvPicPr>
            <p:cNvPr id="1085" name="Picture 76" descr="google_earth"/>
            <p:cNvPicPr>
              <a:picLocks noChangeAspect="1" noChangeArrowheads="1"/>
            </p:cNvPicPr>
            <p:nvPr/>
          </p:nvPicPr>
          <p:blipFill>
            <a:blip r:embed="rId19" cstate="print"/>
            <a:srcRect/>
            <a:stretch>
              <a:fillRect/>
            </a:stretch>
          </p:blipFill>
          <p:spPr bwMode="auto">
            <a:xfrm>
              <a:off x="336" y="3312"/>
              <a:ext cx="240" cy="240"/>
            </a:xfrm>
            <a:prstGeom prst="rect">
              <a:avLst/>
            </a:prstGeom>
            <a:noFill/>
            <a:ln w="9525">
              <a:noFill/>
              <a:miter lim="800000"/>
              <a:headEnd/>
              <a:tailEnd/>
            </a:ln>
          </p:spPr>
        </p:pic>
        <p:sp>
          <p:nvSpPr>
            <p:cNvPr id="1086" name="Text Box 27"/>
            <p:cNvSpPr txBox="1">
              <a:spLocks noChangeArrowheads="1"/>
            </p:cNvSpPr>
            <p:nvPr/>
          </p:nvSpPr>
          <p:spPr bwMode="auto">
            <a:xfrm>
              <a:off x="336" y="3376"/>
              <a:ext cx="240" cy="104"/>
            </a:xfrm>
            <a:prstGeom prst="rect">
              <a:avLst/>
            </a:prstGeom>
            <a:noFill/>
            <a:ln w="12700" algn="ctr">
              <a:noFill/>
              <a:miter lim="800000"/>
              <a:headEnd/>
              <a:tailEnd/>
            </a:ln>
          </p:spPr>
          <p:txBody>
            <a:bodyPr lIns="0" tIns="0" rIns="0" bIns="0">
              <a:spAutoFit/>
            </a:bodyPr>
            <a:lstStyle/>
            <a:p>
              <a:pPr>
                <a:lnSpc>
                  <a:spcPct val="90000"/>
                </a:lnSpc>
                <a:spcBef>
                  <a:spcPct val="50000"/>
                </a:spcBef>
                <a:buFont typeface="Wingdings" charset="2"/>
                <a:buNone/>
              </a:pPr>
              <a:r>
                <a:rPr lang="en-US" altLang="zh-CN" sz="1200" b="1">
                  <a:ea typeface="SimSun" pitchFamily="2" charset="-122"/>
                </a:rPr>
                <a:t>.KML</a:t>
              </a:r>
              <a:endParaRPr lang="en-US" sz="1200" b="1"/>
            </a:p>
          </p:txBody>
        </p:sp>
      </p:grpSp>
      <p:grpSp>
        <p:nvGrpSpPr>
          <p:cNvPr id="17" name="Group 78"/>
          <p:cNvGrpSpPr>
            <a:grpSpLocks/>
          </p:cNvGrpSpPr>
          <p:nvPr/>
        </p:nvGrpSpPr>
        <p:grpSpPr bwMode="auto">
          <a:xfrm>
            <a:off x="2298700" y="3390900"/>
            <a:ext cx="609600" cy="1524000"/>
            <a:chOff x="1296" y="2064"/>
            <a:chExt cx="384" cy="960"/>
          </a:xfrm>
        </p:grpSpPr>
        <p:sp>
          <p:nvSpPr>
            <p:cNvPr id="1080" name="AutoShape 79"/>
            <p:cNvSpPr>
              <a:spLocks noChangeArrowheads="1"/>
            </p:cNvSpPr>
            <p:nvPr/>
          </p:nvSpPr>
          <p:spPr bwMode="auto">
            <a:xfrm rot="5400000">
              <a:off x="1008" y="2352"/>
              <a:ext cx="960" cy="384"/>
            </a:xfrm>
            <a:prstGeom prst="roundRect">
              <a:avLst>
                <a:gd name="adj" fmla="val 16667"/>
              </a:avLst>
            </a:prstGeom>
            <a:solidFill>
              <a:schemeClr val="tx2">
                <a:alpha val="36862"/>
              </a:schemeClr>
            </a:solidFill>
            <a:ln w="9525" algn="ctr">
              <a:solidFill>
                <a:schemeClr val="tx1"/>
              </a:solidFill>
              <a:round/>
              <a:headEnd/>
              <a:tailEnd/>
            </a:ln>
          </p:spPr>
          <p:txBody>
            <a:bodyPr wrap="none" lIns="0" tIns="0" rIns="0" bIns="0" anchor="ctr"/>
            <a:lstStyle/>
            <a:p>
              <a:endParaRPr lang="en-US"/>
            </a:p>
          </p:txBody>
        </p:sp>
        <p:pic>
          <p:nvPicPr>
            <p:cNvPr id="1081" name="Picture 80" descr="gear"/>
            <p:cNvPicPr>
              <a:picLocks noChangeAspect="1" noChangeArrowheads="1"/>
            </p:cNvPicPr>
            <p:nvPr/>
          </p:nvPicPr>
          <p:blipFill>
            <a:blip r:embed="rId20" cstate="print"/>
            <a:srcRect/>
            <a:stretch>
              <a:fillRect/>
            </a:stretch>
          </p:blipFill>
          <p:spPr bwMode="auto">
            <a:xfrm>
              <a:off x="1320" y="2152"/>
              <a:ext cx="336" cy="296"/>
            </a:xfrm>
            <a:prstGeom prst="rect">
              <a:avLst/>
            </a:prstGeom>
            <a:noFill/>
            <a:ln w="9525">
              <a:noFill/>
              <a:miter lim="800000"/>
              <a:headEnd/>
              <a:tailEnd/>
            </a:ln>
          </p:spPr>
        </p:pic>
        <p:grpSp>
          <p:nvGrpSpPr>
            <p:cNvPr id="18" name="Group 81"/>
            <p:cNvGrpSpPr>
              <a:grpSpLocks/>
            </p:cNvGrpSpPr>
            <p:nvPr/>
          </p:nvGrpSpPr>
          <p:grpSpPr bwMode="auto">
            <a:xfrm>
              <a:off x="1344" y="2592"/>
              <a:ext cx="288" cy="336"/>
              <a:chOff x="4731" y="745"/>
              <a:chExt cx="472" cy="471"/>
            </a:xfrm>
          </p:grpSpPr>
          <p:sp>
            <p:nvSpPr>
              <p:cNvPr id="1083" name="AutoShape 82"/>
              <p:cNvSpPr>
                <a:spLocks noChangeArrowheads="1"/>
              </p:cNvSpPr>
              <p:nvPr/>
            </p:nvSpPr>
            <p:spPr bwMode="gray">
              <a:xfrm>
                <a:off x="4731" y="745"/>
                <a:ext cx="472" cy="471"/>
              </a:xfrm>
              <a:prstGeom prst="roundRect">
                <a:avLst>
                  <a:gd name="adj" fmla="val 15287"/>
                </a:avLst>
              </a:prstGeom>
              <a:solidFill>
                <a:schemeClr val="bg1"/>
              </a:solidFill>
              <a:ln w="19050">
                <a:solidFill>
                  <a:schemeClr val="hlink"/>
                </a:solidFill>
                <a:round/>
                <a:headEnd/>
                <a:tailEnd/>
              </a:ln>
            </p:spPr>
            <p:txBody>
              <a:bodyPr wrap="none" anchor="ctr"/>
              <a:lstStyle/>
              <a:p>
                <a:endParaRPr lang="en-US"/>
              </a:p>
            </p:txBody>
          </p:sp>
          <p:pic>
            <p:nvPicPr>
              <p:cNvPr id="1084" name="Picture 83"/>
              <p:cNvPicPr>
                <a:picLocks noChangeAspect="1" noChangeArrowheads="1"/>
              </p:cNvPicPr>
              <p:nvPr/>
            </p:nvPicPr>
            <p:blipFill>
              <a:blip r:embed="rId21" cstate="print"/>
              <a:srcRect/>
              <a:stretch>
                <a:fillRect/>
              </a:stretch>
            </p:blipFill>
            <p:spPr bwMode="gray">
              <a:xfrm>
                <a:off x="4767" y="781"/>
                <a:ext cx="399" cy="380"/>
              </a:xfrm>
              <a:prstGeom prst="rect">
                <a:avLst/>
              </a:prstGeom>
              <a:noFill/>
              <a:ln w="9525" algn="ctr">
                <a:noFill/>
                <a:miter lim="800000"/>
                <a:headEnd/>
                <a:tailEnd/>
              </a:ln>
            </p:spPr>
          </p:pic>
        </p:grpSp>
      </p:grpSp>
      <p:sp>
        <p:nvSpPr>
          <p:cNvPr id="1061" name="AutoShape 84"/>
          <p:cNvSpPr>
            <a:spLocks noChangeArrowheads="1"/>
          </p:cNvSpPr>
          <p:nvPr/>
        </p:nvSpPr>
        <p:spPr bwMode="auto">
          <a:xfrm rot="5400000" flipH="1">
            <a:off x="2032000" y="5181600"/>
            <a:ext cx="8382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tx2"/>
          </a:solidFill>
          <a:ln w="9525" algn="ctr">
            <a:solidFill>
              <a:schemeClr val="tx1"/>
            </a:solidFill>
            <a:miter lim="800000"/>
            <a:headEnd/>
            <a:tailEnd/>
          </a:ln>
        </p:spPr>
        <p:txBody>
          <a:bodyPr wrap="none" lIns="0" tIns="0" rIns="0" bIns="0" anchor="ctr"/>
          <a:lstStyle/>
          <a:p>
            <a:endParaRPr lang="en-US"/>
          </a:p>
        </p:txBody>
      </p:sp>
      <p:pic>
        <p:nvPicPr>
          <p:cNvPr id="1062" name="Picture 85" descr="web-server-icon"/>
          <p:cNvPicPr>
            <a:picLocks noChangeAspect="1" noChangeArrowheads="1"/>
          </p:cNvPicPr>
          <p:nvPr/>
        </p:nvPicPr>
        <p:blipFill>
          <a:blip r:embed="rId22" cstate="print"/>
          <a:srcRect/>
          <a:stretch>
            <a:fillRect/>
          </a:stretch>
        </p:blipFill>
        <p:spPr bwMode="auto">
          <a:xfrm>
            <a:off x="7023100" y="3314700"/>
            <a:ext cx="533400" cy="533400"/>
          </a:xfrm>
          <a:prstGeom prst="rect">
            <a:avLst/>
          </a:prstGeom>
          <a:noFill/>
          <a:ln w="9525">
            <a:noFill/>
            <a:miter lim="800000"/>
            <a:headEnd/>
            <a:tailEnd/>
          </a:ln>
        </p:spPr>
      </p:pic>
      <p:pic>
        <p:nvPicPr>
          <p:cNvPr id="1063" name="Picture 86" descr="web-server-icon"/>
          <p:cNvPicPr>
            <a:picLocks noChangeAspect="1" noChangeArrowheads="1"/>
          </p:cNvPicPr>
          <p:nvPr/>
        </p:nvPicPr>
        <p:blipFill>
          <a:blip r:embed="rId22" cstate="print"/>
          <a:srcRect/>
          <a:stretch>
            <a:fillRect/>
          </a:stretch>
        </p:blipFill>
        <p:spPr bwMode="auto">
          <a:xfrm>
            <a:off x="7023100" y="4305300"/>
            <a:ext cx="533400" cy="533400"/>
          </a:xfrm>
          <a:prstGeom prst="rect">
            <a:avLst/>
          </a:prstGeom>
          <a:noFill/>
          <a:ln w="9525">
            <a:noFill/>
            <a:miter lim="800000"/>
            <a:headEnd/>
            <a:tailEnd/>
          </a:ln>
        </p:spPr>
      </p:pic>
      <p:pic>
        <p:nvPicPr>
          <p:cNvPr id="1064" name="Picture 87" descr="web-server-icon"/>
          <p:cNvPicPr>
            <a:picLocks noChangeAspect="1" noChangeArrowheads="1"/>
          </p:cNvPicPr>
          <p:nvPr/>
        </p:nvPicPr>
        <p:blipFill>
          <a:blip r:embed="rId22" cstate="print"/>
          <a:srcRect/>
          <a:stretch>
            <a:fillRect/>
          </a:stretch>
        </p:blipFill>
        <p:spPr bwMode="auto">
          <a:xfrm>
            <a:off x="7327900" y="3771900"/>
            <a:ext cx="533400" cy="533400"/>
          </a:xfrm>
          <a:prstGeom prst="rect">
            <a:avLst/>
          </a:prstGeom>
          <a:noFill/>
          <a:ln w="9525">
            <a:noFill/>
            <a:miter lim="800000"/>
            <a:headEnd/>
            <a:tailEnd/>
          </a:ln>
        </p:spPr>
      </p:pic>
      <p:sp>
        <p:nvSpPr>
          <p:cNvPr id="1065" name="Text Box 29"/>
          <p:cNvSpPr txBox="1">
            <a:spLocks noChangeArrowheads="1"/>
          </p:cNvSpPr>
          <p:nvPr/>
        </p:nvSpPr>
        <p:spPr bwMode="auto">
          <a:xfrm>
            <a:off x="7632700" y="2400300"/>
            <a:ext cx="1219200" cy="330200"/>
          </a:xfrm>
          <a:prstGeom prst="rect">
            <a:avLst/>
          </a:prstGeom>
          <a:noFill/>
          <a:ln w="12700" algn="ctr">
            <a:noFill/>
            <a:miter lim="800000"/>
            <a:headEnd/>
            <a:tailEnd/>
          </a:ln>
        </p:spPr>
        <p:txBody>
          <a:bodyPr lIns="0" tIns="0" rIns="0" bIns="0">
            <a:spAutoFit/>
          </a:bodyPr>
          <a:lstStyle/>
          <a:p>
            <a:pPr>
              <a:lnSpc>
                <a:spcPct val="90000"/>
              </a:lnSpc>
              <a:spcBef>
                <a:spcPct val="50000"/>
              </a:spcBef>
              <a:buFont typeface="Wingdings" charset="2"/>
              <a:buNone/>
            </a:pPr>
            <a:r>
              <a:rPr lang="en-US" altLang="zh-CN" sz="1200" b="1">
                <a:ea typeface="SimSun" pitchFamily="2" charset="-122"/>
              </a:rPr>
              <a:t>Media Delivery Services</a:t>
            </a:r>
            <a:endParaRPr lang="en-US" sz="1200" b="1"/>
          </a:p>
        </p:txBody>
      </p:sp>
      <p:sp>
        <p:nvSpPr>
          <p:cNvPr id="1066" name="AutoShape 43"/>
          <p:cNvSpPr>
            <a:spLocks noChangeArrowheads="1"/>
          </p:cNvSpPr>
          <p:nvPr/>
        </p:nvSpPr>
        <p:spPr bwMode="auto">
          <a:xfrm>
            <a:off x="5956300" y="4686300"/>
            <a:ext cx="914400" cy="342900"/>
          </a:xfrm>
          <a:prstGeom prst="roundRect">
            <a:avLst>
              <a:gd name="adj" fmla="val 9722"/>
            </a:avLst>
          </a:prstGeom>
          <a:solidFill>
            <a:srgbClr val="C0C0C0">
              <a:alpha val="83136"/>
            </a:srgbClr>
          </a:solidFill>
          <a:ln w="9525" algn="ctr">
            <a:solidFill>
              <a:schemeClr val="tx1"/>
            </a:solidFill>
            <a:round/>
            <a:headEnd/>
            <a:tailEnd/>
          </a:ln>
        </p:spPr>
        <p:txBody>
          <a:bodyPr wrap="none" lIns="0" tIns="0" rIns="0" bIns="0"/>
          <a:lstStyle/>
          <a:p>
            <a:pPr algn="ctr"/>
            <a:endParaRPr lang="en-US">
              <a:solidFill>
                <a:schemeClr val="bg1"/>
              </a:solidFill>
            </a:endParaRPr>
          </a:p>
        </p:txBody>
      </p:sp>
      <p:sp>
        <p:nvSpPr>
          <p:cNvPr id="1067" name="AutoShape 44"/>
          <p:cNvSpPr>
            <a:spLocks noChangeArrowheads="1"/>
          </p:cNvSpPr>
          <p:nvPr/>
        </p:nvSpPr>
        <p:spPr bwMode="auto">
          <a:xfrm>
            <a:off x="6167438" y="4740275"/>
            <a:ext cx="550862" cy="244475"/>
          </a:xfrm>
          <a:prstGeom prst="chevron">
            <a:avLst>
              <a:gd name="adj" fmla="val 37022"/>
            </a:avLst>
          </a:prstGeom>
          <a:solidFill>
            <a:schemeClr val="accent1"/>
          </a:solidFill>
          <a:ln w="9525" algn="ctr">
            <a:noFill/>
            <a:miter lim="800000"/>
            <a:headEnd/>
            <a:tailEnd/>
          </a:ln>
        </p:spPr>
        <p:txBody>
          <a:bodyPr wrap="none" lIns="0" tIns="0" rIns="0" bIns="0" anchor="ctr"/>
          <a:lstStyle/>
          <a:p>
            <a:pPr marL="112713" algn="ctr">
              <a:lnSpc>
                <a:spcPct val="80000"/>
              </a:lnSpc>
            </a:pPr>
            <a:endParaRPr lang="en-US" sz="1400">
              <a:solidFill>
                <a:schemeClr val="tx2"/>
              </a:solidFill>
              <a:latin typeface="Arial Narrow" pitchFamily="34" charset="0"/>
            </a:endParaRPr>
          </a:p>
        </p:txBody>
      </p:sp>
      <p:sp>
        <p:nvSpPr>
          <p:cNvPr id="1068" name="Text Box 29"/>
          <p:cNvSpPr txBox="1">
            <a:spLocks noChangeArrowheads="1"/>
          </p:cNvSpPr>
          <p:nvPr/>
        </p:nvSpPr>
        <p:spPr bwMode="auto">
          <a:xfrm>
            <a:off x="3289300" y="3517900"/>
            <a:ext cx="1447800" cy="330200"/>
          </a:xfrm>
          <a:prstGeom prst="rect">
            <a:avLst/>
          </a:prstGeom>
          <a:noFill/>
          <a:ln w="12700" algn="ctr">
            <a:noFill/>
            <a:miter lim="800000"/>
            <a:headEnd/>
            <a:tailEnd/>
          </a:ln>
        </p:spPr>
        <p:txBody>
          <a:bodyPr lIns="0" tIns="0" rIns="0" bIns="0">
            <a:spAutoFit/>
          </a:bodyPr>
          <a:lstStyle/>
          <a:p>
            <a:pPr>
              <a:lnSpc>
                <a:spcPct val="90000"/>
              </a:lnSpc>
              <a:spcBef>
                <a:spcPct val="50000"/>
              </a:spcBef>
              <a:buFont typeface="Wingdings" charset="2"/>
              <a:buNone/>
            </a:pPr>
            <a:r>
              <a:rPr lang="en-US" altLang="zh-CN" sz="1200" b="1">
                <a:ea typeface="SimSun" pitchFamily="2" charset="-122"/>
              </a:rPr>
              <a:t>Business Process Management</a:t>
            </a:r>
            <a:endParaRPr lang="en-US" sz="1200" b="1"/>
          </a:p>
        </p:txBody>
      </p:sp>
      <p:sp>
        <p:nvSpPr>
          <p:cNvPr id="1069" name="Freeform 5"/>
          <p:cNvSpPr>
            <a:spLocks/>
          </p:cNvSpPr>
          <p:nvPr/>
        </p:nvSpPr>
        <p:spPr bwMode="auto">
          <a:xfrm>
            <a:off x="7327900" y="5372100"/>
            <a:ext cx="1428750" cy="912813"/>
          </a:xfrm>
          <a:custGeom>
            <a:avLst/>
            <a:gdLst>
              <a:gd name="T0" fmla="*/ 2147483647 w 615"/>
              <a:gd name="T1" fmla="*/ 2147483647 h 393"/>
              <a:gd name="T2" fmla="*/ 2147483647 w 615"/>
              <a:gd name="T3" fmla="*/ 2147483647 h 393"/>
              <a:gd name="T4" fmla="*/ 2147483647 w 615"/>
              <a:gd name="T5" fmla="*/ 2147483647 h 393"/>
              <a:gd name="T6" fmla="*/ 2147483647 w 615"/>
              <a:gd name="T7" fmla="*/ 0 h 393"/>
              <a:gd name="T8" fmla="*/ 2147483647 w 615"/>
              <a:gd name="T9" fmla="*/ 2147483647 h 393"/>
              <a:gd name="T10" fmla="*/ 2147483647 w 615"/>
              <a:gd name="T11" fmla="*/ 2147483647 h 393"/>
              <a:gd name="T12" fmla="*/ 0 w 615"/>
              <a:gd name="T13" fmla="*/ 2147483647 h 393"/>
              <a:gd name="T14" fmla="*/ 2147483647 w 615"/>
              <a:gd name="T15" fmla="*/ 2147483647 h 393"/>
              <a:gd name="T16" fmla="*/ 2147483647 w 615"/>
              <a:gd name="T17" fmla="*/ 2147483647 h 393"/>
              <a:gd name="T18" fmla="*/ 2147483647 w 615"/>
              <a:gd name="T19" fmla="*/ 2147483647 h 393"/>
              <a:gd name="T20" fmla="*/ 2147483647 w 615"/>
              <a:gd name="T21" fmla="*/ 2147483647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5"/>
              <a:gd name="T34" fmla="*/ 0 h 393"/>
              <a:gd name="T35" fmla="*/ 615 w 615"/>
              <a:gd name="T36" fmla="*/ 393 h 3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5" h="393">
                <a:moveTo>
                  <a:pt x="615" y="269"/>
                </a:moveTo>
                <a:cubicBezTo>
                  <a:pt x="615" y="202"/>
                  <a:pt x="564" y="150"/>
                  <a:pt x="497" y="150"/>
                </a:cubicBezTo>
                <a:cubicBezTo>
                  <a:pt x="487" y="150"/>
                  <a:pt x="477" y="150"/>
                  <a:pt x="466" y="155"/>
                </a:cubicBezTo>
                <a:cubicBezTo>
                  <a:pt x="466" y="67"/>
                  <a:pt x="395" y="0"/>
                  <a:pt x="308" y="0"/>
                </a:cubicBezTo>
                <a:cubicBezTo>
                  <a:pt x="226" y="0"/>
                  <a:pt x="154" y="67"/>
                  <a:pt x="149" y="155"/>
                </a:cubicBezTo>
                <a:cubicBezTo>
                  <a:pt x="144" y="150"/>
                  <a:pt x="134" y="150"/>
                  <a:pt x="123" y="150"/>
                </a:cubicBezTo>
                <a:cubicBezTo>
                  <a:pt x="57" y="150"/>
                  <a:pt x="0" y="202"/>
                  <a:pt x="0" y="269"/>
                </a:cubicBezTo>
                <a:cubicBezTo>
                  <a:pt x="0" y="336"/>
                  <a:pt x="57" y="393"/>
                  <a:pt x="123" y="393"/>
                </a:cubicBezTo>
                <a:cubicBezTo>
                  <a:pt x="507" y="393"/>
                  <a:pt x="507" y="393"/>
                  <a:pt x="507" y="393"/>
                </a:cubicBezTo>
                <a:cubicBezTo>
                  <a:pt x="507" y="393"/>
                  <a:pt x="507" y="393"/>
                  <a:pt x="507" y="393"/>
                </a:cubicBezTo>
                <a:cubicBezTo>
                  <a:pt x="569" y="388"/>
                  <a:pt x="615" y="331"/>
                  <a:pt x="615" y="269"/>
                </a:cubicBezTo>
              </a:path>
            </a:pathLst>
          </a:custGeom>
          <a:gradFill rotWithShape="1">
            <a:gsLst>
              <a:gs pos="0">
                <a:srgbClr val="8BE9FF"/>
              </a:gs>
              <a:gs pos="100000">
                <a:srgbClr val="406C76"/>
              </a:gs>
            </a:gsLst>
            <a:lin ang="5400000" scaled="1"/>
          </a:gradFill>
          <a:ln w="38100">
            <a:noFill/>
            <a:round/>
            <a:headEnd/>
            <a:tailEnd/>
          </a:ln>
        </p:spPr>
        <p:txBody>
          <a:bodyPr/>
          <a:lstStyle/>
          <a:p>
            <a:endParaRPr lang="en-US"/>
          </a:p>
        </p:txBody>
      </p:sp>
      <p:grpSp>
        <p:nvGrpSpPr>
          <p:cNvPr id="19" name="Group 40"/>
          <p:cNvGrpSpPr>
            <a:grpSpLocks/>
          </p:cNvGrpSpPr>
          <p:nvPr/>
        </p:nvGrpSpPr>
        <p:grpSpPr bwMode="auto">
          <a:xfrm>
            <a:off x="7721600" y="5486400"/>
            <a:ext cx="641350" cy="752475"/>
            <a:chOff x="4704" y="3120"/>
            <a:chExt cx="409" cy="480"/>
          </a:xfrm>
        </p:grpSpPr>
        <p:pic>
          <p:nvPicPr>
            <p:cNvPr id="1078" name="Picture 85" descr="rack"/>
            <p:cNvPicPr>
              <a:picLocks noChangeAspect="1" noChangeArrowheads="1"/>
            </p:cNvPicPr>
            <p:nvPr/>
          </p:nvPicPr>
          <p:blipFill>
            <a:blip r:embed="rId23" cstate="print"/>
            <a:srcRect/>
            <a:stretch>
              <a:fillRect/>
            </a:stretch>
          </p:blipFill>
          <p:spPr bwMode="auto">
            <a:xfrm>
              <a:off x="4896" y="3120"/>
              <a:ext cx="217" cy="480"/>
            </a:xfrm>
            <a:prstGeom prst="rect">
              <a:avLst/>
            </a:prstGeom>
            <a:noFill/>
            <a:ln w="9525">
              <a:noFill/>
              <a:miter lim="800000"/>
              <a:headEnd/>
              <a:tailEnd/>
            </a:ln>
          </p:spPr>
        </p:pic>
        <p:pic>
          <p:nvPicPr>
            <p:cNvPr id="1079" name="Picture 85" descr="rack"/>
            <p:cNvPicPr>
              <a:picLocks noChangeAspect="1" noChangeArrowheads="1"/>
            </p:cNvPicPr>
            <p:nvPr/>
          </p:nvPicPr>
          <p:blipFill>
            <a:blip r:embed="rId23" cstate="print"/>
            <a:srcRect/>
            <a:stretch>
              <a:fillRect/>
            </a:stretch>
          </p:blipFill>
          <p:spPr bwMode="auto">
            <a:xfrm>
              <a:off x="4704" y="3120"/>
              <a:ext cx="217" cy="480"/>
            </a:xfrm>
            <a:prstGeom prst="rect">
              <a:avLst/>
            </a:prstGeom>
            <a:noFill/>
            <a:ln w="9525">
              <a:noFill/>
              <a:miter lim="800000"/>
              <a:headEnd/>
              <a:tailEnd/>
            </a:ln>
          </p:spPr>
        </p:pic>
      </p:grpSp>
      <p:sp>
        <p:nvSpPr>
          <p:cNvPr id="1071" name="Text Box 43"/>
          <p:cNvSpPr txBox="1">
            <a:spLocks noChangeArrowheads="1"/>
          </p:cNvSpPr>
          <p:nvPr/>
        </p:nvSpPr>
        <p:spPr bwMode="auto">
          <a:xfrm>
            <a:off x="7815263" y="5715000"/>
            <a:ext cx="455612" cy="365125"/>
          </a:xfrm>
          <a:prstGeom prst="rect">
            <a:avLst/>
          </a:prstGeom>
          <a:noFill/>
          <a:ln w="12700" algn="ctr">
            <a:noFill/>
            <a:miter lim="800000"/>
            <a:headEnd/>
            <a:tailEnd/>
          </a:ln>
        </p:spPr>
        <p:txBody>
          <a:bodyPr wrap="none" lIns="0" tIns="0" rIns="0" bIns="0">
            <a:spAutoFit/>
          </a:bodyPr>
          <a:lstStyle/>
          <a:p>
            <a:pPr algn="ctr"/>
            <a:r>
              <a:rPr lang="en-US" sz="1200" b="1">
                <a:solidFill>
                  <a:schemeClr val="bg1"/>
                </a:solidFill>
                <a:latin typeface="MetaMediumLF-Roman" pitchFamily="34" charset="0"/>
              </a:rPr>
              <a:t>Private</a:t>
            </a:r>
          </a:p>
          <a:p>
            <a:pPr algn="ctr"/>
            <a:r>
              <a:rPr lang="en-US" sz="1200" b="1">
                <a:solidFill>
                  <a:schemeClr val="bg1"/>
                </a:solidFill>
                <a:latin typeface="MetaMediumLF-Roman" pitchFamily="34" charset="0"/>
              </a:rPr>
              <a:t>Cloud</a:t>
            </a:r>
          </a:p>
        </p:txBody>
      </p:sp>
      <p:sp>
        <p:nvSpPr>
          <p:cNvPr id="1072" name="Text Box 29"/>
          <p:cNvSpPr txBox="1">
            <a:spLocks noChangeArrowheads="1"/>
          </p:cNvSpPr>
          <p:nvPr/>
        </p:nvSpPr>
        <p:spPr bwMode="auto">
          <a:xfrm>
            <a:off x="317500" y="3911600"/>
            <a:ext cx="1600200" cy="330200"/>
          </a:xfrm>
          <a:prstGeom prst="rect">
            <a:avLst/>
          </a:prstGeom>
          <a:noFill/>
          <a:ln w="12700" algn="ctr">
            <a:noFill/>
            <a:miter lim="800000"/>
            <a:headEnd/>
            <a:tailEnd/>
          </a:ln>
        </p:spPr>
        <p:txBody>
          <a:bodyPr lIns="0" tIns="0" rIns="0" bIns="0">
            <a:spAutoFit/>
          </a:bodyPr>
          <a:lstStyle/>
          <a:p>
            <a:pPr>
              <a:lnSpc>
                <a:spcPct val="90000"/>
              </a:lnSpc>
              <a:spcBef>
                <a:spcPct val="50000"/>
              </a:spcBef>
              <a:buFont typeface="Wingdings" charset="2"/>
              <a:buNone/>
            </a:pPr>
            <a:r>
              <a:rPr lang="en-US" altLang="zh-CN" sz="1200" b="1">
                <a:ea typeface="SimSun" pitchFamily="2" charset="-122"/>
              </a:rPr>
              <a:t>MPP Data Warehouse Queries (Big Data)</a:t>
            </a:r>
            <a:endParaRPr lang="en-US" sz="1200" b="1"/>
          </a:p>
        </p:txBody>
      </p:sp>
      <p:sp>
        <p:nvSpPr>
          <p:cNvPr id="1073" name="Line 28"/>
          <p:cNvSpPr>
            <a:spLocks noChangeShapeType="1"/>
          </p:cNvSpPr>
          <p:nvPr/>
        </p:nvSpPr>
        <p:spPr bwMode="auto">
          <a:xfrm>
            <a:off x="1917700" y="4076700"/>
            <a:ext cx="381000" cy="0"/>
          </a:xfrm>
          <a:prstGeom prst="line">
            <a:avLst/>
          </a:prstGeom>
          <a:noFill/>
          <a:ln w="57150">
            <a:solidFill>
              <a:schemeClr val="tx2"/>
            </a:solidFill>
            <a:round/>
            <a:headEnd type="triangle" w="med" len="med"/>
            <a:tailEnd type="triangle" w="med" len="med"/>
          </a:ln>
        </p:spPr>
        <p:txBody>
          <a:bodyPr lIns="0" tIns="0" rIns="0" bIns="0" anchor="ctr"/>
          <a:lstStyle/>
          <a:p>
            <a:endParaRPr lang="en-US"/>
          </a:p>
        </p:txBody>
      </p:sp>
      <p:sp>
        <p:nvSpPr>
          <p:cNvPr id="97" name="AutoShape 103"/>
          <p:cNvSpPr>
            <a:spLocks noChangeArrowheads="1"/>
          </p:cNvSpPr>
          <p:nvPr/>
        </p:nvSpPr>
        <p:spPr bwMode="auto">
          <a:xfrm flipH="1">
            <a:off x="12700" y="3238500"/>
            <a:ext cx="2362200" cy="1676400"/>
          </a:xfrm>
          <a:prstGeom prst="moon">
            <a:avLst>
              <a:gd name="adj" fmla="val 87500"/>
            </a:avLst>
          </a:prstGeom>
          <a:solidFill>
            <a:srgbClr val="B5121B">
              <a:alpha val="16078"/>
            </a:srgbClr>
          </a:solidFill>
          <a:ln w="12700" algn="ctr">
            <a:noFill/>
            <a:miter lim="800000"/>
            <a:headEnd/>
            <a:tailEnd/>
          </a:ln>
        </p:spPr>
        <p:txBody>
          <a:bodyPr wrap="none" lIns="0" tIns="0" rIns="0" bIns="0" anchor="ctr"/>
          <a:lstStyle/>
          <a:p>
            <a:endParaRPr lang="en-US"/>
          </a:p>
        </p:txBody>
      </p:sp>
      <p:sp>
        <p:nvSpPr>
          <p:cNvPr id="98" name="AutoShape 104"/>
          <p:cNvSpPr>
            <a:spLocks noChangeArrowheads="1"/>
          </p:cNvSpPr>
          <p:nvPr/>
        </p:nvSpPr>
        <p:spPr bwMode="auto">
          <a:xfrm>
            <a:off x="6413500" y="5143500"/>
            <a:ext cx="2743200" cy="1676400"/>
          </a:xfrm>
          <a:prstGeom prst="moon">
            <a:avLst>
              <a:gd name="adj" fmla="val 87500"/>
            </a:avLst>
          </a:prstGeom>
          <a:solidFill>
            <a:srgbClr val="B5121B">
              <a:alpha val="16078"/>
            </a:srgbClr>
          </a:solidFill>
          <a:ln w="12700" algn="ctr">
            <a:noFill/>
            <a:miter lim="800000"/>
            <a:headEnd/>
            <a:tailEnd/>
          </a:ln>
        </p:spPr>
        <p:txBody>
          <a:bodyPr wrap="none" lIns="0" tIns="0" rIns="0" bIns="0" anchor="ctr"/>
          <a:lstStyle/>
          <a:p>
            <a:endParaRPr lang="en-US"/>
          </a:p>
        </p:txBody>
      </p:sp>
      <p:sp>
        <p:nvSpPr>
          <p:cNvPr id="99" name="AutoShape 105"/>
          <p:cNvSpPr>
            <a:spLocks noChangeArrowheads="1"/>
          </p:cNvSpPr>
          <p:nvPr/>
        </p:nvSpPr>
        <p:spPr bwMode="auto">
          <a:xfrm rot="5400000">
            <a:off x="1546225" y="2324100"/>
            <a:ext cx="6019800" cy="3886200"/>
          </a:xfrm>
          <a:prstGeom prst="moon">
            <a:avLst>
              <a:gd name="adj" fmla="val 87500"/>
            </a:avLst>
          </a:prstGeom>
          <a:solidFill>
            <a:srgbClr val="B5121B">
              <a:alpha val="16078"/>
            </a:srgbClr>
          </a:solidFill>
          <a:ln w="12700" algn="ctr">
            <a:noFill/>
            <a:miter lim="800000"/>
            <a:headEnd/>
            <a:tailEnd/>
          </a:ln>
        </p:spPr>
        <p:txBody>
          <a:bodyPr wrap="none" lIns="0" tIns="0" rIns="0" bIns="0"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500" fill="hold"/>
                                        <p:tgtEl>
                                          <p:spTgt spid="97"/>
                                        </p:tgtEl>
                                        <p:attrNameLst>
                                          <p:attrName>ppt_x</p:attrName>
                                        </p:attrNameLst>
                                      </p:cBhvr>
                                      <p:tavLst>
                                        <p:tav tm="0">
                                          <p:val>
                                            <p:strVal val="0-#ppt_w/2"/>
                                          </p:val>
                                        </p:tav>
                                        <p:tav tm="100000">
                                          <p:val>
                                            <p:strVal val="#ppt_x"/>
                                          </p:val>
                                        </p:tav>
                                      </p:tavLst>
                                    </p:anim>
                                    <p:anim calcmode="lin" valueType="num">
                                      <p:cBhvr additive="base">
                                        <p:cTn id="8"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8"/>
                                        </p:tgtEl>
                                        <p:attrNameLst>
                                          <p:attrName>style.visibility</p:attrName>
                                        </p:attrNameLst>
                                      </p:cBhvr>
                                      <p:to>
                                        <p:strVal val="visible"/>
                                      </p:to>
                                    </p:set>
                                    <p:anim calcmode="lin" valueType="num">
                                      <p:cBhvr additive="base">
                                        <p:cTn id="13" dur="500" fill="hold"/>
                                        <p:tgtEl>
                                          <p:spTgt spid="98"/>
                                        </p:tgtEl>
                                        <p:attrNameLst>
                                          <p:attrName>ppt_x</p:attrName>
                                        </p:attrNameLst>
                                      </p:cBhvr>
                                      <p:tavLst>
                                        <p:tav tm="0">
                                          <p:val>
                                            <p:strVal val="1+#ppt_w/2"/>
                                          </p:val>
                                        </p:tav>
                                        <p:tav tm="100000">
                                          <p:val>
                                            <p:strVal val="#ppt_x"/>
                                          </p:val>
                                        </p:tav>
                                      </p:tavLst>
                                    </p:anim>
                                    <p:anim calcmode="lin" valueType="num">
                                      <p:cBhvr additive="base">
                                        <p:cTn id="14" dur="5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ppt_x"/>
                                          </p:val>
                                        </p:tav>
                                        <p:tav tm="100000">
                                          <p:val>
                                            <p:strVal val="#ppt_x"/>
                                          </p:val>
                                        </p:tav>
                                      </p:tavLst>
                                    </p:anim>
                                    <p:anim calcmode="lin" valueType="num">
                                      <p:cBhvr additive="base">
                                        <p:cTn id="20"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97"/>
                                        </p:tgtEl>
                                      </p:cBhvr>
                                    </p:animEffect>
                                    <p:set>
                                      <p:cBhvr>
                                        <p:cTn id="25" dur="1" fill="hold">
                                          <p:stCondLst>
                                            <p:cond delay="499"/>
                                          </p:stCondLst>
                                        </p:cTn>
                                        <p:tgtEl>
                                          <p:spTgt spid="9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grpId="1" nodeType="clickEffect">
                                  <p:stCondLst>
                                    <p:cond delay="0"/>
                                  </p:stCondLst>
                                  <p:childTnLst>
                                    <p:animScale>
                                      <p:cBhvr>
                                        <p:cTn id="34" dur="2000" fill="hold"/>
                                        <p:tgtEl>
                                          <p:spTgt spid="99"/>
                                        </p:tgtEl>
                                      </p:cBhvr>
                                      <p:by x="150000" y="150000"/>
                                    </p:animScale>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2" nodeType="clickEffect">
                                  <p:stCondLst>
                                    <p:cond delay="0"/>
                                  </p:stCondLst>
                                  <p:childTnLst>
                                    <p:animEffect transition="out" filter="blinds(horizontal)">
                                      <p:cBhvr>
                                        <p:cTn id="38" dur="500"/>
                                        <p:tgtEl>
                                          <p:spTgt spid="99"/>
                                        </p:tgtEl>
                                      </p:cBhvr>
                                    </p:animEffect>
                                    <p:set>
                                      <p:cBhvr>
                                        <p:cTn id="39" dur="1" fill="hold">
                                          <p:stCondLst>
                                            <p:cond delay="49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98" grpId="0" animBg="1"/>
      <p:bldP spid="98" grpId="1" animBg="1"/>
      <p:bldP spid="99" grpId="0" animBg="1"/>
      <p:bldP spid="99" grpId="1" animBg="1"/>
      <p:bldP spid="99"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Mobile phones and SMS</a:t>
            </a:r>
            <a:endParaRPr lang="en-IN" dirty="0"/>
          </a:p>
        </p:txBody>
      </p:sp>
      <p:sp>
        <p:nvSpPr>
          <p:cNvPr id="3" name="Content Placeholder 2"/>
          <p:cNvSpPr>
            <a:spLocks noGrp="1"/>
          </p:cNvSpPr>
          <p:nvPr>
            <p:ph idx="1"/>
          </p:nvPr>
        </p:nvSpPr>
        <p:spPr/>
        <p:txBody>
          <a:bodyPr/>
          <a:lstStyle/>
          <a:p>
            <a:r>
              <a:rPr lang="en-IN" dirty="0" smtClean="0"/>
              <a:t>Mass SMS service</a:t>
            </a:r>
          </a:p>
          <a:p>
            <a:r>
              <a:rPr lang="en-IN" dirty="0" smtClean="0"/>
              <a:t>Information dissemination</a:t>
            </a:r>
          </a:p>
          <a:p>
            <a:r>
              <a:rPr lang="en-IN" dirty="0" smtClean="0"/>
              <a:t>Timely availability of information </a:t>
            </a:r>
          </a:p>
          <a:p>
            <a:pPr lvl="1"/>
            <a:r>
              <a:rPr lang="en-IN" dirty="0" smtClean="0"/>
              <a:t>Fishing, rural farmers</a:t>
            </a:r>
          </a:p>
          <a:p>
            <a:r>
              <a:rPr lang="en-IN" dirty="0" smtClean="0"/>
              <a:t>Matrimonial, horoscope, sales, traffic updates…</a:t>
            </a:r>
          </a:p>
          <a:p>
            <a:r>
              <a:rPr lang="en-IN" dirty="0" smtClean="0"/>
              <a:t>Medical &amp; agricultural consultancies </a:t>
            </a:r>
          </a:p>
          <a:p>
            <a:endParaRPr lang="en-IN" dirty="0"/>
          </a:p>
        </p:txBody>
      </p:sp>
    </p:spTree>
    <p:extLst>
      <p:ext uri="{BB962C8B-B14F-4D97-AF65-F5344CB8AC3E}">
        <p14:creationId xmlns:p14="http://schemas.microsoft.com/office/powerpoint/2010/main" val="980280070"/>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3"/>
          <p:cNvGrpSpPr>
            <a:grpSpLocks/>
          </p:cNvGrpSpPr>
          <p:nvPr/>
        </p:nvGrpSpPr>
        <p:grpSpPr bwMode="auto">
          <a:xfrm>
            <a:off x="609600" y="6007100"/>
            <a:ext cx="8062913" cy="450850"/>
            <a:chOff x="545205" y="5530976"/>
            <a:chExt cx="8062894" cy="451261"/>
          </a:xfrm>
        </p:grpSpPr>
        <p:sp>
          <p:nvSpPr>
            <p:cNvPr id="3" name="Rectangle 3"/>
            <p:cNvSpPr>
              <a:spLocks noChangeArrowheads="1"/>
            </p:cNvSpPr>
            <p:nvPr/>
          </p:nvSpPr>
          <p:spPr bwMode="auto">
            <a:xfrm>
              <a:off x="914400" y="5530976"/>
              <a:ext cx="7693699" cy="451261"/>
            </a:xfrm>
            <a:prstGeom prst="rect">
              <a:avLst/>
            </a:prstGeom>
            <a:gradFill rotWithShape="1">
              <a:gsLst>
                <a:gs pos="76000">
                  <a:srgbClr val="9ABEF8">
                    <a:alpha val="46000"/>
                  </a:srgbClr>
                </a:gs>
                <a:gs pos="100000">
                  <a:schemeClr val="bg1">
                    <a:alpha val="0"/>
                  </a:schemeClr>
                </a:gs>
              </a:gsLst>
              <a:lin ang="0" scaled="1"/>
            </a:gradFill>
            <a:ln w="9525">
              <a:noFill/>
              <a:miter lim="800000"/>
              <a:headEnd/>
              <a:tailEnd/>
            </a:ln>
          </p:spPr>
          <p:txBody>
            <a:bodyPr wrap="none" lIns="73025" tIns="36511" rIns="73025" bIns="36511" anchor="ctr"/>
            <a:lstStyle/>
            <a:p>
              <a:pPr algn="r" defTabSz="457154" fontAlgn="auto">
                <a:spcBef>
                  <a:spcPct val="50000"/>
                </a:spcBef>
                <a:spcAft>
                  <a:spcPts val="0"/>
                </a:spcAft>
                <a:defRPr/>
              </a:pPr>
              <a:endParaRPr lang="en-US" sz="1400" b="1" dirty="0">
                <a:latin typeface="+mn-lt"/>
                <a:ea typeface="ＭＳ Ｐゴシック" charset="-128"/>
              </a:endParaRPr>
            </a:p>
          </p:txBody>
        </p:sp>
        <p:sp>
          <p:nvSpPr>
            <p:cNvPr id="21569" name="Rectangle 3"/>
            <p:cNvSpPr>
              <a:spLocks noChangeArrowheads="1"/>
            </p:cNvSpPr>
            <p:nvPr/>
          </p:nvSpPr>
          <p:spPr bwMode="auto">
            <a:xfrm>
              <a:off x="545205" y="5559577"/>
              <a:ext cx="4667239" cy="338446"/>
            </a:xfrm>
            <a:prstGeom prst="rect">
              <a:avLst/>
            </a:prstGeom>
            <a:noFill/>
            <a:ln w="9525">
              <a:noFill/>
              <a:miter lim="800000"/>
              <a:headEnd/>
              <a:tailEnd/>
            </a:ln>
          </p:spPr>
          <p:txBody>
            <a:bodyPr wrap="none">
              <a:spAutoFit/>
            </a:bodyPr>
            <a:lstStyle/>
            <a:p>
              <a:pPr algn="r" defTabSz="455613"/>
              <a:r>
                <a:rPr lang="en-US" sz="1600" b="1">
                  <a:ea typeface="MS PGothic" pitchFamily="34" charset="-128"/>
                </a:rPr>
                <a:t>			Private cloud-enabled infrastructure</a:t>
              </a:r>
            </a:p>
          </p:txBody>
        </p:sp>
      </p:grpSp>
      <p:sp>
        <p:nvSpPr>
          <p:cNvPr id="5" name="Rectangle 3"/>
          <p:cNvSpPr>
            <a:spLocks noChangeArrowheads="1"/>
          </p:cNvSpPr>
          <p:nvPr/>
        </p:nvSpPr>
        <p:spPr bwMode="auto">
          <a:xfrm>
            <a:off x="985838" y="2759527"/>
            <a:ext cx="7694612" cy="1539875"/>
          </a:xfrm>
          <a:prstGeom prst="rect">
            <a:avLst/>
          </a:prstGeom>
          <a:gradFill rotWithShape="1">
            <a:gsLst>
              <a:gs pos="76000">
                <a:srgbClr val="9ABEF8">
                  <a:alpha val="46000"/>
                </a:srgbClr>
              </a:gs>
              <a:gs pos="100000">
                <a:schemeClr val="bg1">
                  <a:alpha val="0"/>
                </a:schemeClr>
              </a:gs>
            </a:gsLst>
            <a:lin ang="0" scaled="1"/>
          </a:gradFill>
          <a:ln w="9525">
            <a:noFill/>
            <a:miter lim="800000"/>
            <a:headEnd/>
            <a:tailEnd/>
          </a:ln>
        </p:spPr>
        <p:txBody>
          <a:bodyPr wrap="none" lIns="73025" tIns="36511" rIns="73025" bIns="36511" anchor="ctr"/>
          <a:lstStyle/>
          <a:p>
            <a:pPr algn="ctr" defTabSz="457154" fontAlgn="auto">
              <a:spcBef>
                <a:spcPct val="50000"/>
              </a:spcBef>
              <a:spcAft>
                <a:spcPts val="0"/>
              </a:spcAft>
              <a:defRPr/>
            </a:pPr>
            <a:endParaRPr lang="en-US" sz="1400" b="1" dirty="0">
              <a:latin typeface="+mn-lt"/>
              <a:ea typeface="ＭＳ Ｐゴシック" charset="-128"/>
            </a:endParaRPr>
          </a:p>
        </p:txBody>
      </p:sp>
      <p:grpSp>
        <p:nvGrpSpPr>
          <p:cNvPr id="4" name="Group 76"/>
          <p:cNvGrpSpPr>
            <a:grpSpLocks/>
          </p:cNvGrpSpPr>
          <p:nvPr/>
        </p:nvGrpSpPr>
        <p:grpSpPr bwMode="auto">
          <a:xfrm>
            <a:off x="982663" y="4383088"/>
            <a:ext cx="7693025" cy="450850"/>
            <a:chOff x="918152" y="3906794"/>
            <a:chExt cx="7693699" cy="451261"/>
          </a:xfrm>
        </p:grpSpPr>
        <p:sp>
          <p:nvSpPr>
            <p:cNvPr id="7" name="Rectangle 3"/>
            <p:cNvSpPr>
              <a:spLocks noChangeArrowheads="1"/>
            </p:cNvSpPr>
            <p:nvPr/>
          </p:nvSpPr>
          <p:spPr bwMode="auto">
            <a:xfrm>
              <a:off x="918152" y="3906794"/>
              <a:ext cx="7693699" cy="451261"/>
            </a:xfrm>
            <a:prstGeom prst="rect">
              <a:avLst/>
            </a:prstGeom>
            <a:gradFill rotWithShape="1">
              <a:gsLst>
                <a:gs pos="76000">
                  <a:srgbClr val="9ABEF8">
                    <a:alpha val="46000"/>
                  </a:srgbClr>
                </a:gs>
                <a:gs pos="100000">
                  <a:schemeClr val="bg1">
                    <a:alpha val="0"/>
                  </a:schemeClr>
                </a:gs>
              </a:gsLst>
              <a:lin ang="0" scaled="1"/>
            </a:gradFill>
            <a:ln w="9525">
              <a:noFill/>
              <a:miter lim="800000"/>
              <a:headEnd/>
              <a:tailEnd/>
            </a:ln>
          </p:spPr>
          <p:txBody>
            <a:bodyPr wrap="none" lIns="73025" tIns="36511" rIns="73025" bIns="36511" anchor="ctr"/>
            <a:lstStyle/>
            <a:p>
              <a:pPr algn="ctr" defTabSz="457154" fontAlgn="auto">
                <a:spcBef>
                  <a:spcPct val="50000"/>
                </a:spcBef>
                <a:spcAft>
                  <a:spcPts val="0"/>
                </a:spcAft>
                <a:defRPr/>
              </a:pPr>
              <a:endParaRPr lang="en-US" sz="1400" b="1" dirty="0">
                <a:latin typeface="+mn-lt"/>
                <a:ea typeface="ＭＳ Ｐゴシック" charset="-128"/>
              </a:endParaRPr>
            </a:p>
          </p:txBody>
        </p:sp>
        <p:sp>
          <p:nvSpPr>
            <p:cNvPr id="21565" name="Rectangle 3"/>
            <p:cNvSpPr>
              <a:spLocks noChangeArrowheads="1"/>
            </p:cNvSpPr>
            <p:nvPr/>
          </p:nvSpPr>
          <p:spPr bwMode="auto">
            <a:xfrm>
              <a:off x="1324588" y="3960818"/>
              <a:ext cx="6483918" cy="338445"/>
            </a:xfrm>
            <a:prstGeom prst="rect">
              <a:avLst/>
            </a:prstGeom>
            <a:noFill/>
            <a:ln w="9525">
              <a:noFill/>
              <a:miter lim="800000"/>
              <a:headEnd/>
              <a:tailEnd/>
            </a:ln>
          </p:spPr>
          <p:txBody>
            <a:bodyPr wrap="none">
              <a:spAutoFit/>
            </a:bodyPr>
            <a:lstStyle/>
            <a:p>
              <a:pPr defTabSz="455613"/>
              <a:r>
                <a:rPr lang="en-US" sz="1600" b="1">
                  <a:ea typeface="MS PGothic" pitchFamily="34" charset="-128"/>
                </a:rPr>
                <a:t>							     Virtualized, proven solutions</a:t>
              </a:r>
            </a:p>
          </p:txBody>
        </p:sp>
      </p:grpSp>
      <p:grpSp>
        <p:nvGrpSpPr>
          <p:cNvPr id="6" name="Group 75"/>
          <p:cNvGrpSpPr>
            <a:grpSpLocks/>
          </p:cNvGrpSpPr>
          <p:nvPr/>
        </p:nvGrpSpPr>
        <p:grpSpPr bwMode="auto">
          <a:xfrm>
            <a:off x="981075" y="4924425"/>
            <a:ext cx="7694613" cy="450850"/>
            <a:chOff x="916901" y="4448188"/>
            <a:chExt cx="7693699" cy="451261"/>
          </a:xfrm>
        </p:grpSpPr>
        <p:sp>
          <p:nvSpPr>
            <p:cNvPr id="10" name="Rectangle 3"/>
            <p:cNvSpPr>
              <a:spLocks noChangeArrowheads="1"/>
            </p:cNvSpPr>
            <p:nvPr/>
          </p:nvSpPr>
          <p:spPr bwMode="auto">
            <a:xfrm>
              <a:off x="916901" y="4448188"/>
              <a:ext cx="7693699" cy="451261"/>
            </a:xfrm>
            <a:prstGeom prst="rect">
              <a:avLst/>
            </a:prstGeom>
            <a:gradFill rotWithShape="1">
              <a:gsLst>
                <a:gs pos="76000">
                  <a:srgbClr val="9ABEF8">
                    <a:alpha val="46000"/>
                  </a:srgbClr>
                </a:gs>
                <a:gs pos="100000">
                  <a:schemeClr val="bg1">
                    <a:alpha val="0"/>
                  </a:schemeClr>
                </a:gs>
              </a:gsLst>
              <a:lin ang="0" scaled="1"/>
            </a:gradFill>
            <a:ln w="9525">
              <a:noFill/>
              <a:miter lim="800000"/>
              <a:headEnd/>
              <a:tailEnd/>
            </a:ln>
          </p:spPr>
          <p:txBody>
            <a:bodyPr wrap="none" lIns="73025" tIns="36511" rIns="73025" bIns="36511" anchor="ctr"/>
            <a:lstStyle/>
            <a:p>
              <a:pPr algn="ctr" defTabSz="457154" fontAlgn="auto">
                <a:spcBef>
                  <a:spcPct val="50000"/>
                </a:spcBef>
                <a:spcAft>
                  <a:spcPts val="0"/>
                </a:spcAft>
                <a:defRPr/>
              </a:pPr>
              <a:endParaRPr lang="en-US" sz="1400" b="1" dirty="0">
                <a:latin typeface="+mn-lt"/>
                <a:ea typeface="ＭＳ Ｐゴシック" charset="-128"/>
              </a:endParaRPr>
            </a:p>
          </p:txBody>
        </p:sp>
        <p:sp>
          <p:nvSpPr>
            <p:cNvPr id="21561" name="Rectangle 3"/>
            <p:cNvSpPr>
              <a:spLocks noChangeArrowheads="1"/>
            </p:cNvSpPr>
            <p:nvPr/>
          </p:nvSpPr>
          <p:spPr bwMode="auto">
            <a:xfrm>
              <a:off x="1310554" y="4497446"/>
              <a:ext cx="5452415" cy="338445"/>
            </a:xfrm>
            <a:prstGeom prst="rect">
              <a:avLst/>
            </a:prstGeom>
            <a:noFill/>
            <a:ln w="9525">
              <a:noFill/>
              <a:miter lim="800000"/>
              <a:headEnd/>
              <a:tailEnd/>
            </a:ln>
          </p:spPr>
          <p:txBody>
            <a:bodyPr wrap="none">
              <a:spAutoFit/>
            </a:bodyPr>
            <a:lstStyle/>
            <a:p>
              <a:pPr defTabSz="455613"/>
              <a:r>
                <a:rPr lang="en-US" sz="1600" b="1">
                  <a:ea typeface="MS PGothic" pitchFamily="34" charset="-128"/>
                </a:rPr>
                <a:t>				Cloud operating system and model</a:t>
              </a:r>
            </a:p>
          </p:txBody>
        </p:sp>
      </p:grpSp>
      <p:grpSp>
        <p:nvGrpSpPr>
          <p:cNvPr id="8" name="Group 74"/>
          <p:cNvGrpSpPr>
            <a:grpSpLocks/>
          </p:cNvGrpSpPr>
          <p:nvPr/>
        </p:nvGrpSpPr>
        <p:grpSpPr bwMode="auto">
          <a:xfrm>
            <a:off x="409575" y="5465763"/>
            <a:ext cx="8264525" cy="450850"/>
            <a:chOff x="344402" y="4992393"/>
            <a:chExt cx="8264948" cy="451261"/>
          </a:xfrm>
        </p:grpSpPr>
        <p:sp>
          <p:nvSpPr>
            <p:cNvPr id="13" name="Rectangle 3"/>
            <p:cNvSpPr>
              <a:spLocks noChangeArrowheads="1"/>
            </p:cNvSpPr>
            <p:nvPr/>
          </p:nvSpPr>
          <p:spPr bwMode="auto">
            <a:xfrm>
              <a:off x="915651" y="4992393"/>
              <a:ext cx="7693699" cy="451261"/>
            </a:xfrm>
            <a:prstGeom prst="rect">
              <a:avLst/>
            </a:prstGeom>
            <a:gradFill rotWithShape="1">
              <a:gsLst>
                <a:gs pos="76000">
                  <a:srgbClr val="9ABEF8">
                    <a:alpha val="46000"/>
                  </a:srgbClr>
                </a:gs>
                <a:gs pos="100000">
                  <a:schemeClr val="bg1">
                    <a:alpha val="0"/>
                  </a:schemeClr>
                </a:gs>
              </a:gsLst>
              <a:lin ang="0" scaled="1"/>
            </a:gradFill>
            <a:ln w="9525">
              <a:noFill/>
              <a:miter lim="800000"/>
              <a:headEnd/>
              <a:tailEnd/>
            </a:ln>
          </p:spPr>
          <p:txBody>
            <a:bodyPr wrap="none" lIns="73025" tIns="36511" rIns="73025" bIns="36511" anchor="ctr"/>
            <a:lstStyle/>
            <a:p>
              <a:pPr algn="ctr" defTabSz="457154" fontAlgn="auto">
                <a:spcBef>
                  <a:spcPct val="50000"/>
                </a:spcBef>
                <a:spcAft>
                  <a:spcPts val="0"/>
                </a:spcAft>
                <a:defRPr/>
              </a:pPr>
              <a:endParaRPr lang="en-US" sz="1400" b="1" dirty="0">
                <a:latin typeface="+mn-lt"/>
                <a:ea typeface="ＭＳ Ｐゴシック" charset="-128"/>
              </a:endParaRPr>
            </a:p>
          </p:txBody>
        </p:sp>
        <p:sp>
          <p:nvSpPr>
            <p:cNvPr id="21557" name="Rectangle 56"/>
            <p:cNvSpPr>
              <a:spLocks noChangeArrowheads="1"/>
            </p:cNvSpPr>
            <p:nvPr/>
          </p:nvSpPr>
          <p:spPr bwMode="auto">
            <a:xfrm>
              <a:off x="344402" y="5041650"/>
              <a:ext cx="6829775" cy="338446"/>
            </a:xfrm>
            <a:prstGeom prst="rect">
              <a:avLst/>
            </a:prstGeom>
            <a:noFill/>
            <a:ln w="9525">
              <a:noFill/>
              <a:miter lim="800000"/>
              <a:headEnd/>
              <a:tailEnd/>
            </a:ln>
          </p:spPr>
          <p:txBody>
            <a:bodyPr wrap="none">
              <a:spAutoFit/>
            </a:bodyPr>
            <a:lstStyle/>
            <a:p>
              <a:pPr defTabSz="455613"/>
              <a:r>
                <a:rPr lang="en-US" sz="1600" b="1">
                  <a:ea typeface="MS PGothic" pitchFamily="34" charset="-128"/>
                </a:rPr>
                <a:t>				Virtual data center-centric systems management</a:t>
              </a:r>
            </a:p>
          </p:txBody>
        </p:sp>
      </p:grpSp>
      <p:pic>
        <p:nvPicPr>
          <p:cNvPr id="15" name="Picture 14" descr="IT_guy.png"/>
          <p:cNvPicPr>
            <a:picLocks noChangeAspect="1"/>
          </p:cNvPicPr>
          <p:nvPr/>
        </p:nvPicPr>
        <p:blipFill>
          <a:blip r:embed="rId2" cstate="print"/>
          <a:srcRect/>
          <a:stretch>
            <a:fillRect/>
          </a:stretch>
        </p:blipFill>
        <p:spPr bwMode="auto">
          <a:xfrm>
            <a:off x="247650" y="4953000"/>
            <a:ext cx="836613" cy="1384300"/>
          </a:xfrm>
          <a:prstGeom prst="rect">
            <a:avLst/>
          </a:prstGeom>
          <a:noFill/>
          <a:ln w="9525">
            <a:noFill/>
            <a:miter lim="800000"/>
            <a:headEnd/>
            <a:tailEnd/>
          </a:ln>
          <a:effectLst>
            <a:outerShdw blurRad="63500" sy="23000" kx="-1199993" algn="bl" rotWithShape="0">
              <a:srgbClr val="000000">
                <a:alpha val="20000"/>
              </a:srgbClr>
            </a:outerShdw>
          </a:effectLst>
        </p:spPr>
      </p:pic>
      <p:grpSp>
        <p:nvGrpSpPr>
          <p:cNvPr id="9" name="Group 26"/>
          <p:cNvGrpSpPr>
            <a:grpSpLocks/>
          </p:cNvGrpSpPr>
          <p:nvPr/>
        </p:nvGrpSpPr>
        <p:grpSpPr bwMode="auto">
          <a:xfrm>
            <a:off x="942975" y="6156325"/>
            <a:ext cx="276225" cy="276225"/>
            <a:chOff x="253526" y="2286000"/>
            <a:chExt cx="540224" cy="578698"/>
          </a:xfrm>
        </p:grpSpPr>
        <p:sp>
          <p:nvSpPr>
            <p:cNvPr id="17" name="Oval 506"/>
            <p:cNvSpPr>
              <a:spLocks noChangeArrowheads="1"/>
            </p:cNvSpPr>
            <p:nvPr/>
          </p:nvSpPr>
          <p:spPr bwMode="auto">
            <a:xfrm>
              <a:off x="253526" y="2695081"/>
              <a:ext cx="540224" cy="169617"/>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18" name="Oval 507"/>
            <p:cNvSpPr>
              <a:spLocks noChangeArrowheads="1"/>
            </p:cNvSpPr>
            <p:nvPr/>
          </p:nvSpPr>
          <p:spPr bwMode="auto">
            <a:xfrm>
              <a:off x="293889" y="2286000"/>
              <a:ext cx="459501" cy="495553"/>
            </a:xfrm>
            <a:prstGeom prst="ellipse">
              <a:avLst/>
            </a:prstGeom>
            <a:solidFill>
              <a:schemeClr val="accent2"/>
            </a:solidFill>
            <a:ln w="9525" algn="ctr">
              <a:noFill/>
              <a:round/>
              <a:headEnd/>
              <a:tailEnd/>
            </a:ln>
            <a:effectLst/>
          </p:spPr>
          <p:txBody>
            <a:bodyPr lIns="82124" tIns="41061" rIns="82124" bIns="41061" anchor="ctr">
              <a:spAutoFit/>
            </a:bodyP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19" name="Oval 508"/>
            <p:cNvSpPr>
              <a:spLocks noChangeArrowheads="1"/>
            </p:cNvSpPr>
            <p:nvPr/>
          </p:nvSpPr>
          <p:spPr bwMode="auto">
            <a:xfrm>
              <a:off x="380821" y="2289327"/>
              <a:ext cx="313577" cy="229483"/>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grpSp>
      <p:grpSp>
        <p:nvGrpSpPr>
          <p:cNvPr id="11" name="Group 30"/>
          <p:cNvGrpSpPr>
            <a:grpSpLocks/>
          </p:cNvGrpSpPr>
          <p:nvPr/>
        </p:nvGrpSpPr>
        <p:grpSpPr bwMode="auto">
          <a:xfrm>
            <a:off x="1933575" y="5622925"/>
            <a:ext cx="276225" cy="276225"/>
            <a:chOff x="253526" y="2286000"/>
            <a:chExt cx="540224" cy="578698"/>
          </a:xfrm>
        </p:grpSpPr>
        <p:sp>
          <p:nvSpPr>
            <p:cNvPr id="21" name="Oval 506"/>
            <p:cNvSpPr>
              <a:spLocks noChangeArrowheads="1"/>
            </p:cNvSpPr>
            <p:nvPr/>
          </p:nvSpPr>
          <p:spPr bwMode="auto">
            <a:xfrm>
              <a:off x="253526" y="2695081"/>
              <a:ext cx="540224" cy="169617"/>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22" name="Oval 507"/>
            <p:cNvSpPr>
              <a:spLocks noChangeArrowheads="1"/>
            </p:cNvSpPr>
            <p:nvPr/>
          </p:nvSpPr>
          <p:spPr bwMode="auto">
            <a:xfrm>
              <a:off x="293889" y="2286000"/>
              <a:ext cx="459501" cy="495553"/>
            </a:xfrm>
            <a:prstGeom prst="ellipse">
              <a:avLst/>
            </a:prstGeom>
            <a:solidFill>
              <a:schemeClr val="accent2"/>
            </a:solidFill>
            <a:ln w="9525" algn="ctr">
              <a:noFill/>
              <a:round/>
              <a:headEnd/>
              <a:tailEnd/>
            </a:ln>
            <a:effectLst/>
          </p:spPr>
          <p:txBody>
            <a:bodyPr lIns="82124" tIns="41061" rIns="82124" bIns="41061" anchor="ctr">
              <a:spAutoFit/>
            </a:bodyP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23" name="Oval 508"/>
            <p:cNvSpPr>
              <a:spLocks noChangeArrowheads="1"/>
            </p:cNvSpPr>
            <p:nvPr/>
          </p:nvSpPr>
          <p:spPr bwMode="auto">
            <a:xfrm>
              <a:off x="380821" y="2289327"/>
              <a:ext cx="313577" cy="229483"/>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grpSp>
      <p:grpSp>
        <p:nvGrpSpPr>
          <p:cNvPr id="12" name="Group 35"/>
          <p:cNvGrpSpPr>
            <a:grpSpLocks/>
          </p:cNvGrpSpPr>
          <p:nvPr/>
        </p:nvGrpSpPr>
        <p:grpSpPr bwMode="auto">
          <a:xfrm>
            <a:off x="2678113" y="5035550"/>
            <a:ext cx="276225" cy="276225"/>
            <a:chOff x="253526" y="2286000"/>
            <a:chExt cx="540224" cy="578698"/>
          </a:xfrm>
        </p:grpSpPr>
        <p:sp>
          <p:nvSpPr>
            <p:cNvPr id="25" name="Oval 506"/>
            <p:cNvSpPr>
              <a:spLocks noChangeArrowheads="1"/>
            </p:cNvSpPr>
            <p:nvPr/>
          </p:nvSpPr>
          <p:spPr bwMode="auto">
            <a:xfrm>
              <a:off x="253526" y="2695081"/>
              <a:ext cx="540224" cy="169617"/>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26" name="Oval 507"/>
            <p:cNvSpPr>
              <a:spLocks noChangeArrowheads="1"/>
            </p:cNvSpPr>
            <p:nvPr/>
          </p:nvSpPr>
          <p:spPr bwMode="auto">
            <a:xfrm>
              <a:off x="293887" y="2286000"/>
              <a:ext cx="459501" cy="495553"/>
            </a:xfrm>
            <a:prstGeom prst="ellipse">
              <a:avLst/>
            </a:prstGeom>
            <a:solidFill>
              <a:schemeClr val="accent2"/>
            </a:solidFill>
            <a:ln w="9525" algn="ctr">
              <a:noFill/>
              <a:round/>
              <a:headEnd/>
              <a:tailEnd/>
            </a:ln>
            <a:effectLst/>
          </p:spPr>
          <p:txBody>
            <a:bodyPr lIns="82124" tIns="41061" rIns="82124" bIns="41061" anchor="ctr">
              <a:spAutoFit/>
            </a:bodyP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27" name="Oval 508"/>
            <p:cNvSpPr>
              <a:spLocks noChangeArrowheads="1"/>
            </p:cNvSpPr>
            <p:nvPr/>
          </p:nvSpPr>
          <p:spPr bwMode="auto">
            <a:xfrm>
              <a:off x="380819" y="2289327"/>
              <a:ext cx="313579" cy="229483"/>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grpSp>
      <p:grpSp>
        <p:nvGrpSpPr>
          <p:cNvPr id="14" name="Group 39"/>
          <p:cNvGrpSpPr>
            <a:grpSpLocks/>
          </p:cNvGrpSpPr>
          <p:nvPr/>
        </p:nvGrpSpPr>
        <p:grpSpPr bwMode="auto">
          <a:xfrm>
            <a:off x="4354513" y="4556125"/>
            <a:ext cx="276225" cy="276225"/>
            <a:chOff x="253526" y="2286000"/>
            <a:chExt cx="540224" cy="578698"/>
          </a:xfrm>
        </p:grpSpPr>
        <p:sp>
          <p:nvSpPr>
            <p:cNvPr id="29" name="Oval 506"/>
            <p:cNvSpPr>
              <a:spLocks noChangeArrowheads="1"/>
            </p:cNvSpPr>
            <p:nvPr/>
          </p:nvSpPr>
          <p:spPr bwMode="auto">
            <a:xfrm>
              <a:off x="253526" y="2695081"/>
              <a:ext cx="540224" cy="169617"/>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30" name="Oval 507"/>
            <p:cNvSpPr>
              <a:spLocks noChangeArrowheads="1"/>
            </p:cNvSpPr>
            <p:nvPr/>
          </p:nvSpPr>
          <p:spPr bwMode="auto">
            <a:xfrm>
              <a:off x="293887" y="2286000"/>
              <a:ext cx="459501" cy="495553"/>
            </a:xfrm>
            <a:prstGeom prst="ellipse">
              <a:avLst/>
            </a:prstGeom>
            <a:solidFill>
              <a:schemeClr val="accent2"/>
            </a:solidFill>
            <a:ln w="9525" algn="ctr">
              <a:noFill/>
              <a:round/>
              <a:headEnd/>
              <a:tailEnd/>
            </a:ln>
            <a:effectLst/>
          </p:spPr>
          <p:txBody>
            <a:bodyPr lIns="82124" tIns="41061" rIns="82124" bIns="41061" anchor="ctr">
              <a:spAutoFit/>
            </a:bodyP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31" name="Oval 508"/>
            <p:cNvSpPr>
              <a:spLocks noChangeArrowheads="1"/>
            </p:cNvSpPr>
            <p:nvPr/>
          </p:nvSpPr>
          <p:spPr bwMode="auto">
            <a:xfrm>
              <a:off x="380819" y="2289327"/>
              <a:ext cx="313579" cy="229483"/>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grpSp>
      <p:grpSp>
        <p:nvGrpSpPr>
          <p:cNvPr id="16" name="Group 43"/>
          <p:cNvGrpSpPr>
            <a:grpSpLocks/>
          </p:cNvGrpSpPr>
          <p:nvPr/>
        </p:nvGrpSpPr>
        <p:grpSpPr bwMode="auto">
          <a:xfrm>
            <a:off x="5616575" y="3630613"/>
            <a:ext cx="276225" cy="276225"/>
            <a:chOff x="253526" y="2286000"/>
            <a:chExt cx="540224" cy="578698"/>
          </a:xfrm>
        </p:grpSpPr>
        <p:sp>
          <p:nvSpPr>
            <p:cNvPr id="33" name="Oval 506"/>
            <p:cNvSpPr>
              <a:spLocks noChangeArrowheads="1"/>
            </p:cNvSpPr>
            <p:nvPr/>
          </p:nvSpPr>
          <p:spPr bwMode="auto">
            <a:xfrm>
              <a:off x="253526" y="2695079"/>
              <a:ext cx="540224" cy="169619"/>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34" name="Oval 507"/>
            <p:cNvSpPr>
              <a:spLocks noChangeArrowheads="1"/>
            </p:cNvSpPr>
            <p:nvPr/>
          </p:nvSpPr>
          <p:spPr bwMode="auto">
            <a:xfrm>
              <a:off x="293889" y="2286000"/>
              <a:ext cx="459501" cy="495551"/>
            </a:xfrm>
            <a:prstGeom prst="ellipse">
              <a:avLst/>
            </a:prstGeom>
            <a:solidFill>
              <a:schemeClr val="accent2"/>
            </a:solidFill>
            <a:ln w="9525" algn="ctr">
              <a:noFill/>
              <a:round/>
              <a:headEnd/>
              <a:tailEnd/>
            </a:ln>
            <a:effectLst/>
          </p:spPr>
          <p:txBody>
            <a:bodyPr lIns="82124" tIns="41061" rIns="82124" bIns="41061" anchor="ctr">
              <a:spAutoFit/>
            </a:bodyP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35" name="Oval 508"/>
            <p:cNvSpPr>
              <a:spLocks noChangeArrowheads="1"/>
            </p:cNvSpPr>
            <p:nvPr/>
          </p:nvSpPr>
          <p:spPr bwMode="auto">
            <a:xfrm>
              <a:off x="380821" y="2289325"/>
              <a:ext cx="313577" cy="229485"/>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grpSp>
      <p:grpSp>
        <p:nvGrpSpPr>
          <p:cNvPr id="20" name="Group 47"/>
          <p:cNvGrpSpPr>
            <a:grpSpLocks/>
          </p:cNvGrpSpPr>
          <p:nvPr/>
        </p:nvGrpSpPr>
        <p:grpSpPr bwMode="auto">
          <a:xfrm>
            <a:off x="7783513" y="3125788"/>
            <a:ext cx="276225" cy="276225"/>
            <a:chOff x="253526" y="2286000"/>
            <a:chExt cx="540224" cy="578698"/>
          </a:xfrm>
        </p:grpSpPr>
        <p:sp>
          <p:nvSpPr>
            <p:cNvPr id="37" name="Oval 506"/>
            <p:cNvSpPr>
              <a:spLocks noChangeArrowheads="1"/>
            </p:cNvSpPr>
            <p:nvPr/>
          </p:nvSpPr>
          <p:spPr bwMode="auto">
            <a:xfrm>
              <a:off x="253526" y="2695079"/>
              <a:ext cx="540224" cy="169619"/>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38" name="Oval 507"/>
            <p:cNvSpPr>
              <a:spLocks noChangeArrowheads="1"/>
            </p:cNvSpPr>
            <p:nvPr/>
          </p:nvSpPr>
          <p:spPr bwMode="auto">
            <a:xfrm>
              <a:off x="293887" y="2286000"/>
              <a:ext cx="459501" cy="495551"/>
            </a:xfrm>
            <a:prstGeom prst="ellipse">
              <a:avLst/>
            </a:prstGeom>
            <a:solidFill>
              <a:schemeClr val="accent2"/>
            </a:solidFill>
            <a:ln w="9525" algn="ctr">
              <a:noFill/>
              <a:round/>
              <a:headEnd/>
              <a:tailEnd/>
            </a:ln>
            <a:effectLst/>
          </p:spPr>
          <p:txBody>
            <a:bodyPr lIns="82124" tIns="41061" rIns="82124" bIns="41061" anchor="ctr">
              <a:spAutoFit/>
            </a:bodyP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39" name="Oval 508"/>
            <p:cNvSpPr>
              <a:spLocks noChangeArrowheads="1"/>
            </p:cNvSpPr>
            <p:nvPr/>
          </p:nvSpPr>
          <p:spPr bwMode="auto">
            <a:xfrm>
              <a:off x="380819" y="2289325"/>
              <a:ext cx="313579" cy="229485"/>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grpSp>
      <p:sp>
        <p:nvSpPr>
          <p:cNvPr id="21520" name="TextBox 11"/>
          <p:cNvSpPr txBox="1">
            <a:spLocks noChangeArrowheads="1"/>
          </p:cNvSpPr>
          <p:nvPr/>
        </p:nvSpPr>
        <p:spPr bwMode="auto">
          <a:xfrm>
            <a:off x="1414463" y="5441950"/>
            <a:ext cx="582612" cy="311150"/>
          </a:xfrm>
          <a:prstGeom prst="rect">
            <a:avLst/>
          </a:prstGeom>
          <a:noFill/>
          <a:ln w="9525">
            <a:noFill/>
            <a:miter lim="800000"/>
            <a:headEnd/>
            <a:tailEnd/>
          </a:ln>
        </p:spPr>
        <p:txBody>
          <a:bodyPr lIns="64005" tIns="32003" rIns="64005" bIns="32003">
            <a:spAutoFit/>
          </a:bodyPr>
          <a:lstStyle/>
          <a:p>
            <a:pPr algn="ctr"/>
            <a:r>
              <a:rPr lang="en-US" sz="1600" b="1">
                <a:solidFill>
                  <a:schemeClr val="accent2"/>
                </a:solidFill>
              </a:rPr>
              <a:t>15%</a:t>
            </a:r>
          </a:p>
        </p:txBody>
      </p:sp>
      <p:sp>
        <p:nvSpPr>
          <p:cNvPr id="21521" name="TextBox 12"/>
          <p:cNvSpPr txBox="1">
            <a:spLocks noChangeArrowheads="1"/>
          </p:cNvSpPr>
          <p:nvPr/>
        </p:nvSpPr>
        <p:spPr bwMode="auto">
          <a:xfrm>
            <a:off x="2611438" y="4756150"/>
            <a:ext cx="584200" cy="311150"/>
          </a:xfrm>
          <a:prstGeom prst="rect">
            <a:avLst/>
          </a:prstGeom>
          <a:noFill/>
          <a:ln w="9525">
            <a:noFill/>
            <a:miter lim="800000"/>
            <a:headEnd/>
            <a:tailEnd/>
          </a:ln>
        </p:spPr>
        <p:txBody>
          <a:bodyPr lIns="64005" tIns="32003" rIns="64005" bIns="32003">
            <a:spAutoFit/>
          </a:bodyPr>
          <a:lstStyle/>
          <a:p>
            <a:pPr algn="ctr"/>
            <a:r>
              <a:rPr lang="en-US" sz="1600" b="1">
                <a:solidFill>
                  <a:schemeClr val="accent2"/>
                </a:solidFill>
              </a:rPr>
              <a:t>30%</a:t>
            </a:r>
          </a:p>
        </p:txBody>
      </p:sp>
      <p:sp>
        <p:nvSpPr>
          <p:cNvPr id="21522" name="TextBox 13"/>
          <p:cNvSpPr txBox="1">
            <a:spLocks noChangeArrowheads="1"/>
          </p:cNvSpPr>
          <p:nvPr/>
        </p:nvSpPr>
        <p:spPr bwMode="auto">
          <a:xfrm>
            <a:off x="4192588" y="4219575"/>
            <a:ext cx="582612" cy="311150"/>
          </a:xfrm>
          <a:prstGeom prst="rect">
            <a:avLst/>
          </a:prstGeom>
          <a:noFill/>
          <a:ln w="9525">
            <a:noFill/>
            <a:miter lim="800000"/>
            <a:headEnd/>
            <a:tailEnd/>
          </a:ln>
        </p:spPr>
        <p:txBody>
          <a:bodyPr lIns="64005" tIns="32003" rIns="64005" bIns="32003">
            <a:spAutoFit/>
          </a:bodyPr>
          <a:lstStyle/>
          <a:p>
            <a:pPr algn="ctr"/>
            <a:r>
              <a:rPr lang="en-US" sz="1600" b="1">
                <a:solidFill>
                  <a:schemeClr val="accent2"/>
                </a:solidFill>
              </a:rPr>
              <a:t>50%</a:t>
            </a:r>
          </a:p>
        </p:txBody>
      </p:sp>
      <p:sp>
        <p:nvSpPr>
          <p:cNvPr id="21523" name="TextBox 14"/>
          <p:cNvSpPr txBox="1">
            <a:spLocks noChangeArrowheads="1"/>
          </p:cNvSpPr>
          <p:nvPr/>
        </p:nvSpPr>
        <p:spPr bwMode="auto">
          <a:xfrm>
            <a:off x="5470525" y="3309938"/>
            <a:ext cx="582613" cy="311150"/>
          </a:xfrm>
          <a:prstGeom prst="rect">
            <a:avLst/>
          </a:prstGeom>
          <a:noFill/>
          <a:ln w="9525">
            <a:noFill/>
            <a:miter lim="800000"/>
            <a:headEnd/>
            <a:tailEnd/>
          </a:ln>
        </p:spPr>
        <p:txBody>
          <a:bodyPr lIns="64005" tIns="32003" rIns="64005" bIns="32003">
            <a:spAutoFit/>
          </a:bodyPr>
          <a:lstStyle/>
          <a:p>
            <a:pPr algn="ctr"/>
            <a:r>
              <a:rPr lang="en-US" sz="1600" b="1">
                <a:solidFill>
                  <a:schemeClr val="accent2"/>
                </a:solidFill>
              </a:rPr>
              <a:t>85%</a:t>
            </a:r>
          </a:p>
        </p:txBody>
      </p:sp>
      <p:sp>
        <p:nvSpPr>
          <p:cNvPr id="21524" name="TextBox 86"/>
          <p:cNvSpPr txBox="1">
            <a:spLocks noChangeArrowheads="1"/>
          </p:cNvSpPr>
          <p:nvPr/>
        </p:nvSpPr>
        <p:spPr bwMode="auto">
          <a:xfrm>
            <a:off x="7686675" y="3449638"/>
            <a:ext cx="582613" cy="311150"/>
          </a:xfrm>
          <a:prstGeom prst="rect">
            <a:avLst/>
          </a:prstGeom>
          <a:noFill/>
          <a:ln w="9525">
            <a:noFill/>
            <a:miter lim="800000"/>
            <a:headEnd/>
            <a:tailEnd/>
          </a:ln>
        </p:spPr>
        <p:txBody>
          <a:bodyPr lIns="64005" tIns="32003" rIns="64005" bIns="32003">
            <a:spAutoFit/>
          </a:bodyPr>
          <a:lstStyle/>
          <a:p>
            <a:pPr algn="ctr"/>
            <a:r>
              <a:rPr lang="en-US" sz="1600" b="1">
                <a:solidFill>
                  <a:schemeClr val="accent2"/>
                </a:solidFill>
              </a:rPr>
              <a:t>95%</a:t>
            </a:r>
          </a:p>
        </p:txBody>
      </p:sp>
      <p:grpSp>
        <p:nvGrpSpPr>
          <p:cNvPr id="24" name="Group 57"/>
          <p:cNvGrpSpPr>
            <a:grpSpLocks/>
          </p:cNvGrpSpPr>
          <p:nvPr/>
        </p:nvGrpSpPr>
        <p:grpSpPr bwMode="auto">
          <a:xfrm>
            <a:off x="5943600" y="1631950"/>
            <a:ext cx="2933700" cy="1604963"/>
            <a:chOff x="4890052" y="1633688"/>
            <a:chExt cx="1761817" cy="1418119"/>
          </a:xfrm>
        </p:grpSpPr>
        <p:sp>
          <p:nvSpPr>
            <p:cNvPr id="46" name="Freeform 12"/>
            <p:cNvSpPr>
              <a:spLocks/>
            </p:cNvSpPr>
            <p:nvPr/>
          </p:nvSpPr>
          <p:spPr bwMode="auto">
            <a:xfrm>
              <a:off x="5141740" y="1633688"/>
              <a:ext cx="1449114" cy="1109527"/>
            </a:xfrm>
            <a:custGeom>
              <a:avLst/>
              <a:gdLst/>
              <a:ahLst/>
              <a:cxnLst>
                <a:cxn ang="0">
                  <a:pos x="654" y="213"/>
                </a:cxn>
                <a:cxn ang="0">
                  <a:pos x="666" y="154"/>
                </a:cxn>
                <a:cxn ang="0">
                  <a:pos x="512" y="0"/>
                </a:cxn>
                <a:cxn ang="0">
                  <a:pos x="361" y="123"/>
                </a:cxn>
                <a:cxn ang="0">
                  <a:pos x="280" y="102"/>
                </a:cxn>
                <a:cxn ang="0">
                  <a:pos x="114" y="267"/>
                </a:cxn>
                <a:cxn ang="0">
                  <a:pos x="131" y="341"/>
                </a:cxn>
                <a:cxn ang="0">
                  <a:pos x="0" y="479"/>
                </a:cxn>
                <a:cxn ang="0">
                  <a:pos x="138" y="617"/>
                </a:cxn>
                <a:cxn ang="0">
                  <a:pos x="232" y="580"/>
                </a:cxn>
                <a:cxn ang="0">
                  <a:pos x="389" y="659"/>
                </a:cxn>
                <a:cxn ang="0">
                  <a:pos x="524" y="605"/>
                </a:cxn>
                <a:cxn ang="0">
                  <a:pos x="653" y="647"/>
                </a:cxn>
                <a:cxn ang="0">
                  <a:pos x="870" y="430"/>
                </a:cxn>
                <a:cxn ang="0">
                  <a:pos x="654" y="213"/>
                </a:cxn>
              </a:cxnLst>
              <a:rect l="0" t="0" r="r" b="b"/>
              <a:pathLst>
                <a:path w="870" h="659">
                  <a:moveTo>
                    <a:pt x="654" y="213"/>
                  </a:moveTo>
                  <a:cubicBezTo>
                    <a:pt x="661" y="195"/>
                    <a:pt x="666" y="175"/>
                    <a:pt x="666" y="154"/>
                  </a:cubicBezTo>
                  <a:cubicBezTo>
                    <a:pt x="666" y="69"/>
                    <a:pt x="597" y="0"/>
                    <a:pt x="512" y="0"/>
                  </a:cubicBezTo>
                  <a:cubicBezTo>
                    <a:pt x="437" y="0"/>
                    <a:pt x="375" y="53"/>
                    <a:pt x="361" y="123"/>
                  </a:cubicBezTo>
                  <a:cubicBezTo>
                    <a:pt x="337" y="110"/>
                    <a:pt x="309" y="102"/>
                    <a:pt x="280" y="102"/>
                  </a:cubicBezTo>
                  <a:cubicBezTo>
                    <a:pt x="188" y="102"/>
                    <a:pt x="114" y="176"/>
                    <a:pt x="114" y="267"/>
                  </a:cubicBezTo>
                  <a:cubicBezTo>
                    <a:pt x="114" y="294"/>
                    <a:pt x="120" y="319"/>
                    <a:pt x="131" y="341"/>
                  </a:cubicBezTo>
                  <a:cubicBezTo>
                    <a:pt x="58" y="345"/>
                    <a:pt x="0" y="405"/>
                    <a:pt x="0" y="479"/>
                  </a:cubicBezTo>
                  <a:cubicBezTo>
                    <a:pt x="0" y="555"/>
                    <a:pt x="62" y="617"/>
                    <a:pt x="138" y="617"/>
                  </a:cubicBezTo>
                  <a:cubicBezTo>
                    <a:pt x="175" y="617"/>
                    <a:pt x="208" y="603"/>
                    <a:pt x="232" y="580"/>
                  </a:cubicBezTo>
                  <a:cubicBezTo>
                    <a:pt x="268" y="628"/>
                    <a:pt x="325" y="659"/>
                    <a:pt x="389" y="659"/>
                  </a:cubicBezTo>
                  <a:cubicBezTo>
                    <a:pt x="442" y="659"/>
                    <a:pt x="489" y="639"/>
                    <a:pt x="524" y="605"/>
                  </a:cubicBezTo>
                  <a:cubicBezTo>
                    <a:pt x="560" y="632"/>
                    <a:pt x="605" y="647"/>
                    <a:pt x="653" y="647"/>
                  </a:cubicBezTo>
                  <a:cubicBezTo>
                    <a:pt x="773" y="647"/>
                    <a:pt x="870" y="550"/>
                    <a:pt x="870" y="430"/>
                  </a:cubicBezTo>
                  <a:cubicBezTo>
                    <a:pt x="870" y="311"/>
                    <a:pt x="773" y="214"/>
                    <a:pt x="654" y="213"/>
                  </a:cubicBezTo>
                  <a:close/>
                </a:path>
              </a:pathLst>
            </a:cu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2700000" scaled="1"/>
              <a:tileRect/>
            </a:gradFill>
            <a:ln w="9525" algn="ctr">
              <a:noFill/>
              <a:round/>
              <a:headEnd/>
              <a:tailEnd/>
            </a:ln>
            <a:effectLst/>
          </p:spPr>
          <p:txBody>
            <a:bodyPr lIns="82124" tIns="41061" rIns="82124" bIns="41061" anchor="ctr"/>
            <a:lstStyle/>
            <a:p>
              <a:pPr algn="ct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47" name="Oval 506"/>
            <p:cNvSpPr>
              <a:spLocks noChangeArrowheads="1"/>
            </p:cNvSpPr>
            <p:nvPr/>
          </p:nvSpPr>
          <p:spPr bwMode="auto">
            <a:xfrm>
              <a:off x="4890052" y="2809141"/>
              <a:ext cx="1761817" cy="242666"/>
            </a:xfrm>
            <a:prstGeom prst="ellipse">
              <a:avLst/>
            </a:prstGeom>
            <a:gradFill rotWithShape="1">
              <a:gsLst>
                <a:gs pos="0">
                  <a:srgbClr val="000000">
                    <a:alpha val="35001"/>
                  </a:srgbClr>
                </a:gs>
                <a:gs pos="100000">
                  <a:srgbClr val="FFFFFF">
                    <a:alpha val="0"/>
                  </a:srgbClr>
                </a:gs>
              </a:gsLst>
              <a:path path="shape">
                <a:fillToRect l="50000" t="50000" r="50000" b="50000"/>
              </a:path>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48" name="Oval 508"/>
            <p:cNvSpPr>
              <a:spLocks noChangeArrowheads="1"/>
            </p:cNvSpPr>
            <p:nvPr/>
          </p:nvSpPr>
          <p:spPr bwMode="auto">
            <a:xfrm>
              <a:off x="5821489" y="1637897"/>
              <a:ext cx="344164" cy="216014"/>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49" name="Oval 508"/>
            <p:cNvSpPr>
              <a:spLocks noChangeArrowheads="1"/>
            </p:cNvSpPr>
            <p:nvPr/>
          </p:nvSpPr>
          <p:spPr bwMode="auto">
            <a:xfrm rot="21180199">
              <a:off x="5365781" y="1809025"/>
              <a:ext cx="435687" cy="273524"/>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50" name="Oval 508"/>
            <p:cNvSpPr>
              <a:spLocks noChangeArrowheads="1"/>
            </p:cNvSpPr>
            <p:nvPr/>
          </p:nvSpPr>
          <p:spPr bwMode="auto">
            <a:xfrm>
              <a:off x="6096058" y="2003998"/>
              <a:ext cx="381346" cy="304384"/>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sp>
          <p:nvSpPr>
            <p:cNvPr id="51" name="Oval 508"/>
            <p:cNvSpPr>
              <a:spLocks noChangeArrowheads="1"/>
            </p:cNvSpPr>
            <p:nvPr/>
          </p:nvSpPr>
          <p:spPr bwMode="auto">
            <a:xfrm>
              <a:off x="5181781" y="2210194"/>
              <a:ext cx="310797" cy="183752"/>
            </a:xfrm>
            <a:prstGeom prst="ellipse">
              <a:avLst/>
            </a:prstGeom>
            <a:gradFill rotWithShape="1">
              <a:gsLst>
                <a:gs pos="0">
                  <a:srgbClr val="FFFFFF">
                    <a:alpha val="35001"/>
                  </a:srgbClr>
                </a:gs>
                <a:gs pos="100000">
                  <a:srgbClr val="FFFFFF">
                    <a:alpha val="0"/>
                  </a:srgbClr>
                </a:gs>
              </a:gsLst>
              <a:lin ang="5400000" scaled="1"/>
            </a:gradFill>
            <a:ln w="9525" algn="ctr">
              <a:noFill/>
              <a:round/>
              <a:headEnd/>
              <a:tailEnd/>
            </a:ln>
            <a:effectLst/>
          </p:spPr>
          <p:txBody>
            <a:bodyPr wrap="none" lIns="73025" tIns="36511" rIns="73025" bIns="36511" anchor="ctr"/>
            <a:lstStyle/>
            <a:p>
              <a:pPr fontAlgn="auto">
                <a:spcBef>
                  <a:spcPts val="0"/>
                </a:spcBef>
                <a:spcAft>
                  <a:spcPts val="0"/>
                </a:spcAft>
                <a:defRPr/>
              </a:pPr>
              <a:endParaRPr lang="en-US" sz="1400" b="1" kern="0" dirty="0">
                <a:solidFill>
                  <a:sysClr val="windowText" lastClr="000000"/>
                </a:solidFill>
                <a:latin typeface="+mn-lt"/>
                <a:ea typeface="ＭＳ Ｐゴシック" pitchFamily="34" charset="-128"/>
              </a:endParaRPr>
            </a:p>
          </p:txBody>
        </p:sp>
      </p:grpSp>
      <p:sp>
        <p:nvSpPr>
          <p:cNvPr id="52" name="Right Arrow 51"/>
          <p:cNvSpPr>
            <a:spLocks noChangeArrowheads="1"/>
          </p:cNvSpPr>
          <p:nvPr/>
        </p:nvSpPr>
        <p:spPr bwMode="auto">
          <a:xfrm rot="-1751481">
            <a:off x="630238" y="3740150"/>
            <a:ext cx="6956425" cy="333375"/>
          </a:xfrm>
          <a:prstGeom prst="rightArrow">
            <a:avLst>
              <a:gd name="adj1" fmla="val 50000"/>
              <a:gd name="adj2" fmla="val 49945"/>
            </a:avLst>
          </a:prstGeom>
          <a:gradFill rotWithShape="0">
            <a:gsLst>
              <a:gs pos="0">
                <a:srgbClr val="40819A"/>
              </a:gs>
              <a:gs pos="50000">
                <a:srgbClr val="60BADE"/>
              </a:gs>
              <a:gs pos="100000">
                <a:srgbClr val="74DEFF"/>
              </a:gs>
            </a:gsLst>
            <a:lin ang="16200000" scaled="1"/>
          </a:gradFill>
          <a:ln w="12700">
            <a:noFill/>
            <a:prstDash val="dash"/>
            <a:miter lim="800000"/>
            <a:headEnd/>
            <a:tailEnd/>
          </a:ln>
        </p:spPr>
        <p:txBody>
          <a:bodyPr wrap="none" lIns="182880" tIns="0" rIns="0" bIns="0" anchor="ctr"/>
          <a:lstStyle/>
          <a:p>
            <a:endParaRPr lang="en-US" sz="1400" b="1">
              <a:solidFill>
                <a:srgbClr val="10100F"/>
              </a:solidFill>
            </a:endParaRPr>
          </a:p>
        </p:txBody>
      </p:sp>
      <p:sp>
        <p:nvSpPr>
          <p:cNvPr id="21527" name="Freeform 64"/>
          <p:cNvSpPr>
            <a:spLocks/>
          </p:cNvSpPr>
          <p:nvPr/>
        </p:nvSpPr>
        <p:spPr bwMode="auto">
          <a:xfrm>
            <a:off x="990600" y="3224213"/>
            <a:ext cx="7593013" cy="3055937"/>
          </a:xfrm>
          <a:custGeom>
            <a:avLst/>
            <a:gdLst>
              <a:gd name="T0" fmla="*/ 0 w 6772167"/>
              <a:gd name="T1" fmla="*/ 436946 h 3793187"/>
              <a:gd name="T2" fmla="*/ 2987193 w 6772167"/>
              <a:gd name="T3" fmla="*/ 360684 h 3793187"/>
              <a:gd name="T4" fmla="*/ 4480787 w 6772167"/>
              <a:gd name="T5" fmla="*/ 284420 h 3793187"/>
              <a:gd name="T6" fmla="*/ 9815050 w 6772167"/>
              <a:gd name="T7" fmla="*/ 208158 h 3793187"/>
              <a:gd name="T8" fmla="*/ 12588858 w 6772167"/>
              <a:gd name="T9" fmla="*/ 77419 h 3793187"/>
              <a:gd name="T10" fmla="*/ 21262113 w 6772167"/>
              <a:gd name="T11" fmla="*/ 0 h 3793187"/>
              <a:gd name="T12" fmla="*/ 0 60000 65536"/>
              <a:gd name="T13" fmla="*/ 0 60000 65536"/>
              <a:gd name="T14" fmla="*/ 0 60000 65536"/>
              <a:gd name="T15" fmla="*/ 0 60000 65536"/>
              <a:gd name="T16" fmla="*/ 0 60000 65536"/>
              <a:gd name="T17" fmla="*/ 0 60000 65536"/>
              <a:gd name="T18" fmla="*/ 0 w 6772167"/>
              <a:gd name="T19" fmla="*/ 0 h 3793187"/>
              <a:gd name="T20" fmla="*/ 6772167 w 6772167"/>
              <a:gd name="T21" fmla="*/ 3793187 h 3793187"/>
            </a:gdLst>
            <a:ahLst/>
            <a:cxnLst>
              <a:cxn ang="T12">
                <a:pos x="T0" y="T1"/>
              </a:cxn>
              <a:cxn ang="T13">
                <a:pos x="T2" y="T3"/>
              </a:cxn>
              <a:cxn ang="T14">
                <a:pos x="T4" y="T5"/>
              </a:cxn>
              <a:cxn ang="T15">
                <a:pos x="T6" y="T7"/>
              </a:cxn>
              <a:cxn ang="T16">
                <a:pos x="T8" y="T9"/>
              </a:cxn>
              <a:cxn ang="T17">
                <a:pos x="T10" y="T11"/>
              </a:cxn>
            </a:cxnLst>
            <a:rect l="T18" t="T19" r="T20" b="T21"/>
            <a:pathLst>
              <a:path w="6772167" h="3793187">
                <a:moveTo>
                  <a:pt x="0" y="3793187"/>
                </a:moveTo>
                <a:cubicBezTo>
                  <a:pt x="251346" y="3566861"/>
                  <a:pt x="713583" y="3351819"/>
                  <a:pt x="951444" y="3131136"/>
                </a:cubicBezTo>
                <a:cubicBezTo>
                  <a:pt x="1189305" y="2910453"/>
                  <a:pt x="1064712" y="2689769"/>
                  <a:pt x="1427167" y="2469086"/>
                </a:cubicBezTo>
                <a:cubicBezTo>
                  <a:pt x="1789622" y="2248403"/>
                  <a:pt x="2695760" y="2106534"/>
                  <a:pt x="3126175" y="1807035"/>
                </a:cubicBezTo>
                <a:cubicBezTo>
                  <a:pt x="3556590" y="1507536"/>
                  <a:pt x="3401994" y="973264"/>
                  <a:pt x="4009659" y="672092"/>
                </a:cubicBezTo>
                <a:cubicBezTo>
                  <a:pt x="4617324" y="370920"/>
                  <a:pt x="6018761" y="38622"/>
                  <a:pt x="6772167" y="0"/>
                </a:cubicBezTo>
              </a:path>
            </a:pathLst>
          </a:custGeom>
          <a:noFill/>
          <a:ln w="50800">
            <a:solidFill>
              <a:schemeClr val="folHlink"/>
            </a:solidFill>
            <a:prstDash val="lgDash"/>
            <a:round/>
            <a:headEnd/>
            <a:tailEnd/>
          </a:ln>
        </p:spPr>
        <p:txBody>
          <a:bodyPr lIns="130046" tIns="65023" rIns="130046" bIns="65023"/>
          <a:lstStyle/>
          <a:p>
            <a:endParaRPr lang="en-US"/>
          </a:p>
        </p:txBody>
      </p:sp>
      <p:sp>
        <p:nvSpPr>
          <p:cNvPr id="21528" name="Rectangle 3"/>
          <p:cNvSpPr>
            <a:spLocks noChangeArrowheads="1"/>
          </p:cNvSpPr>
          <p:nvPr/>
        </p:nvSpPr>
        <p:spPr bwMode="auto">
          <a:xfrm>
            <a:off x="1785938" y="3881438"/>
            <a:ext cx="6835775" cy="338137"/>
          </a:xfrm>
          <a:prstGeom prst="rect">
            <a:avLst/>
          </a:prstGeom>
          <a:noFill/>
          <a:ln w="9525">
            <a:noFill/>
            <a:miter lim="800000"/>
            <a:headEnd/>
            <a:tailEnd/>
          </a:ln>
        </p:spPr>
        <p:txBody>
          <a:bodyPr wrap="none">
            <a:spAutoFit/>
          </a:bodyPr>
          <a:lstStyle/>
          <a:p>
            <a:pPr defTabSz="455613"/>
            <a:r>
              <a:rPr lang="en-US" sz="1600" b="1">
                <a:ea typeface="MS PGothic" pitchFamily="34" charset="-128"/>
              </a:rPr>
              <a:t>							     Broad adoption of service model</a:t>
            </a:r>
          </a:p>
        </p:txBody>
      </p:sp>
      <p:sp>
        <p:nvSpPr>
          <p:cNvPr id="21529" name="Title 1"/>
          <p:cNvSpPr>
            <a:spLocks noGrp="1"/>
          </p:cNvSpPr>
          <p:nvPr>
            <p:ph type="title"/>
          </p:nvPr>
        </p:nvSpPr>
        <p:spPr bwMode="auto">
          <a:xfrm>
            <a:off x="6350" y="1138238"/>
            <a:ext cx="8229600" cy="514350"/>
          </a:xfrm>
          <a:prstGeom prst="rect">
            <a:avLst/>
          </a:prstGeom>
          <a:noFill/>
          <a:ln>
            <a:miter lim="800000"/>
            <a:headEnd/>
            <a:tailEnd/>
          </a:ln>
        </p:spPr>
        <p:txBody>
          <a:bodyPr>
            <a:normAutofit fontScale="90000"/>
          </a:bodyPr>
          <a:lstStyle/>
          <a:p>
            <a:pPr eaLnBrk="1" hangingPunct="1"/>
            <a:r>
              <a:rPr lang="en-US" i="1" dirty="0" smtClean="0">
                <a:solidFill>
                  <a:schemeClr val="accent2"/>
                </a:solidFill>
              </a:rPr>
              <a:t>Journey to the Cloud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lide(fromBottom)">
                                      <p:cBhvr>
                                        <p:cTn id="11" dur="500"/>
                                        <p:tgtEl>
                                          <p:spTgt spid="8"/>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lide(fromBottom)">
                                      <p:cBhvr>
                                        <p:cTn id="15" dur="500"/>
                                        <p:tgtEl>
                                          <p:spTgt spid="6"/>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lide(fromBottom)">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down)">
                                      <p:cBhvr>
                                        <p:cTn id="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p:cNvPicPr>
            <a:picLocks noChangeAspect="1" noChangeArrowheads="1"/>
          </p:cNvPicPr>
          <p:nvPr/>
        </p:nvPicPr>
        <p:blipFill>
          <a:blip r:embed="rId2" cstate="print"/>
          <a:srcRect/>
          <a:stretch>
            <a:fillRect/>
          </a:stretch>
        </p:blipFill>
        <p:spPr bwMode="auto">
          <a:xfrm>
            <a:off x="304800" y="1717675"/>
            <a:ext cx="8534400" cy="5148263"/>
          </a:xfrm>
          <a:prstGeom prst="rect">
            <a:avLst/>
          </a:prstGeom>
          <a:noFill/>
          <a:ln w="9525">
            <a:noFill/>
            <a:miter lim="800000"/>
            <a:headEnd/>
            <a:tailEnd/>
          </a:ln>
        </p:spPr>
      </p:pic>
      <p:sp>
        <p:nvSpPr>
          <p:cNvPr id="22531" name="Rectangle 2"/>
          <p:cNvSpPr>
            <a:spLocks noGrp="1" noChangeArrowheads="1"/>
          </p:cNvSpPr>
          <p:nvPr>
            <p:ph type="title"/>
          </p:nvPr>
        </p:nvSpPr>
        <p:spPr bwMode="auto">
          <a:xfrm>
            <a:off x="4762" y="404665"/>
            <a:ext cx="8095629" cy="648072"/>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i="1" dirty="0" smtClean="0">
                <a:solidFill>
                  <a:schemeClr val="accent2"/>
                </a:solidFill>
              </a:rPr>
              <a:t>Architect for the Future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2" descr="cloud-computing2.png"/>
          <p:cNvPicPr>
            <a:picLocks noChangeAspect="1"/>
          </p:cNvPicPr>
          <p:nvPr/>
        </p:nvPicPr>
        <p:blipFill>
          <a:blip r:embed="rId2" cstate="print"/>
          <a:srcRect l="46046" t="40472" b="5891"/>
          <a:stretch>
            <a:fillRect/>
          </a:stretch>
        </p:blipFill>
        <p:spPr bwMode="auto">
          <a:xfrm>
            <a:off x="4572000" y="3578225"/>
            <a:ext cx="4572000" cy="3408363"/>
          </a:xfrm>
          <a:prstGeom prst="rect">
            <a:avLst/>
          </a:prstGeom>
          <a:noFill/>
          <a:ln w="9525">
            <a:noFill/>
            <a:miter lim="800000"/>
            <a:headEnd/>
            <a:tailEnd/>
          </a:ln>
        </p:spPr>
      </p:pic>
      <p:sp>
        <p:nvSpPr>
          <p:cNvPr id="23561" name="Title 1"/>
          <p:cNvSpPr>
            <a:spLocks noGrp="1"/>
          </p:cNvSpPr>
          <p:nvPr>
            <p:ph type="title"/>
          </p:nvPr>
        </p:nvSpPr>
        <p:spPr bwMode="auto">
          <a:xfrm>
            <a:off x="-7938" y="1128713"/>
            <a:ext cx="6280151" cy="8636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i="1" smtClean="0">
                <a:solidFill>
                  <a:schemeClr val="accent2"/>
                </a:solidFill>
              </a:rPr>
              <a:t>Conclusion </a:t>
            </a:r>
          </a:p>
        </p:txBody>
      </p:sp>
      <p:sp>
        <p:nvSpPr>
          <p:cNvPr id="3" name="Content Placeholder 2"/>
          <p:cNvSpPr>
            <a:spLocks noGrp="1"/>
          </p:cNvSpPr>
          <p:nvPr>
            <p:ph idx="1"/>
          </p:nvPr>
        </p:nvSpPr>
        <p:spPr>
          <a:xfrm>
            <a:off x="366713" y="1843088"/>
            <a:ext cx="8410575" cy="4883150"/>
          </a:xfrm>
        </p:spPr>
        <p:txBody>
          <a:bodyPr/>
          <a:lstStyle/>
          <a:p>
            <a:pPr marL="457200" indent="-457200" eaLnBrk="1" hangingPunct="1">
              <a:buFont typeface="Wingdings" pitchFamily="2" charset="2"/>
              <a:buChar char=""/>
              <a:defRPr/>
            </a:pPr>
            <a:r>
              <a:rPr lang="en-US" dirty="0" smtClean="0"/>
              <a:t>Cloud evolution has launched </a:t>
            </a:r>
          </a:p>
          <a:p>
            <a:pPr marL="457200" indent="-457200" eaLnBrk="1" hangingPunct="1">
              <a:buFont typeface="Wingdings" pitchFamily="2" charset="2"/>
              <a:buChar char=""/>
              <a:defRPr/>
            </a:pPr>
            <a:r>
              <a:rPr lang="en-US" dirty="0" smtClean="0"/>
              <a:t>Adoption will accelerate and last 24-36 months</a:t>
            </a:r>
          </a:p>
          <a:p>
            <a:pPr marL="457200" indent="-457200" eaLnBrk="1" hangingPunct="1">
              <a:buFont typeface="Wingdings" pitchFamily="2" charset="2"/>
              <a:buChar char=""/>
              <a:defRPr/>
            </a:pPr>
            <a:r>
              <a:rPr lang="en-US" dirty="0" smtClean="0"/>
              <a:t>Converged infrastructure is the foundation</a:t>
            </a:r>
          </a:p>
          <a:p>
            <a:pPr marL="457200" indent="-457200" eaLnBrk="1" hangingPunct="1">
              <a:buFont typeface="Wingdings" pitchFamily="2" charset="2"/>
              <a:buChar char=""/>
              <a:defRPr/>
            </a:pPr>
            <a:r>
              <a:rPr lang="en-US" dirty="0" smtClean="0"/>
              <a:t>Innovation will be led by market leaders</a:t>
            </a:r>
          </a:p>
          <a:p>
            <a:pPr marL="457200" indent="-457200" eaLnBrk="1" hangingPunct="1">
              <a:buFont typeface="Wingdings" pitchFamily="2" charset="2"/>
              <a:buChar char=""/>
              <a:defRPr/>
            </a:pPr>
            <a:r>
              <a:rPr lang="en-US" dirty="0" smtClean="0"/>
              <a:t>Cost matters but the need is speed</a:t>
            </a:r>
          </a:p>
          <a:p>
            <a:pPr marL="457200" indent="-457200" eaLnBrk="1" hangingPunct="1">
              <a:buFont typeface="Wingdings" pitchFamily="2" charset="2"/>
              <a:buNone/>
              <a:defRPr/>
            </a:pPr>
            <a:endParaRPr lang="en-US" dirty="0" smtClean="0"/>
          </a:p>
          <a:p>
            <a:pPr marL="457200" indent="-457200" eaLnBrk="1" hangingPunct="1">
              <a:buFont typeface="+mj-ea"/>
              <a:buAutoNum type="circleNumDbPlain"/>
              <a:defRPr/>
            </a:pPr>
            <a:endParaRPr lang="en-US" dirty="0" smtClean="0"/>
          </a:p>
          <a:p>
            <a:pPr eaLnBrk="1" hangingPunct="1">
              <a:buFont typeface="Wingdings" pitchFamily="2" charset="2"/>
              <a:buChar char=""/>
              <a:defRPr/>
            </a:pPr>
            <a:endParaRPr lang="en-US" dirty="0" smtClean="0"/>
          </a:p>
          <a:p>
            <a:pPr eaLnBrk="1" hangingPunct="1">
              <a:buFont typeface="Wingdings" pitchFamily="2" charset="2"/>
              <a:buChar char=""/>
              <a:defRPr/>
            </a:pPr>
            <a:endParaRPr lang="en-US" dirty="0"/>
          </a:p>
        </p:txBody>
      </p:sp>
      <p:sp>
        <p:nvSpPr>
          <p:cNvPr id="4" name="Oval 3"/>
          <p:cNvSpPr/>
          <p:nvPr/>
        </p:nvSpPr>
        <p:spPr bwMode="auto">
          <a:xfrm>
            <a:off x="304800" y="3557588"/>
            <a:ext cx="347663" cy="347662"/>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3500000" scaled="1"/>
            <a:tileRect/>
          </a:gra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nchorCtr="1"/>
          <a:lstStyle/>
          <a:p>
            <a:pPr algn="ctr">
              <a:spcBef>
                <a:spcPct val="50000"/>
              </a:spcBef>
              <a:defRPr/>
            </a:pPr>
            <a:r>
              <a:rPr lang="en-US" dirty="0">
                <a:solidFill>
                  <a:schemeClr val="accent3"/>
                </a:solidFill>
                <a:ea typeface="ＭＳ Ｐゴシック" pitchFamily="34" charset="-128"/>
              </a:rPr>
              <a:t>5</a:t>
            </a:r>
          </a:p>
        </p:txBody>
      </p:sp>
      <p:sp>
        <p:nvSpPr>
          <p:cNvPr id="5" name="Oval 4"/>
          <p:cNvSpPr/>
          <p:nvPr/>
        </p:nvSpPr>
        <p:spPr bwMode="auto">
          <a:xfrm>
            <a:off x="304800" y="3100388"/>
            <a:ext cx="347663" cy="347662"/>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3500000" scaled="1"/>
            <a:tileRect/>
          </a:gra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nchorCtr="1"/>
          <a:lstStyle/>
          <a:p>
            <a:pPr algn="ctr">
              <a:spcBef>
                <a:spcPct val="50000"/>
              </a:spcBef>
              <a:defRPr/>
            </a:pPr>
            <a:r>
              <a:rPr lang="en-US" dirty="0">
                <a:solidFill>
                  <a:schemeClr val="accent3"/>
                </a:solidFill>
                <a:ea typeface="ＭＳ Ｐゴシック" pitchFamily="34" charset="-128"/>
              </a:rPr>
              <a:t>4</a:t>
            </a:r>
          </a:p>
        </p:txBody>
      </p:sp>
      <p:sp>
        <p:nvSpPr>
          <p:cNvPr id="6" name="Oval 5"/>
          <p:cNvSpPr/>
          <p:nvPr/>
        </p:nvSpPr>
        <p:spPr bwMode="auto">
          <a:xfrm>
            <a:off x="304800" y="2719388"/>
            <a:ext cx="347663" cy="347662"/>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3500000" scaled="1"/>
            <a:tileRect/>
          </a:gra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nchorCtr="1"/>
          <a:lstStyle/>
          <a:p>
            <a:pPr algn="ctr">
              <a:spcBef>
                <a:spcPct val="50000"/>
              </a:spcBef>
              <a:defRPr/>
            </a:pPr>
            <a:r>
              <a:rPr lang="en-US" dirty="0">
                <a:solidFill>
                  <a:schemeClr val="accent3"/>
                </a:solidFill>
                <a:ea typeface="ＭＳ Ｐゴシック" pitchFamily="34" charset="-128"/>
              </a:rPr>
              <a:t>3</a:t>
            </a:r>
          </a:p>
        </p:txBody>
      </p:sp>
      <p:sp>
        <p:nvSpPr>
          <p:cNvPr id="7" name="Oval 6"/>
          <p:cNvSpPr/>
          <p:nvPr/>
        </p:nvSpPr>
        <p:spPr bwMode="auto">
          <a:xfrm>
            <a:off x="304800" y="1804988"/>
            <a:ext cx="347663" cy="347662"/>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3500000" scaled="1"/>
            <a:tileRect/>
          </a:gra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nchorCtr="1"/>
          <a:lstStyle/>
          <a:p>
            <a:pPr algn="ctr">
              <a:spcBef>
                <a:spcPct val="50000"/>
              </a:spcBef>
              <a:defRPr/>
            </a:pPr>
            <a:r>
              <a:rPr lang="en-US" dirty="0">
                <a:solidFill>
                  <a:schemeClr val="accent3"/>
                </a:solidFill>
                <a:ea typeface="ＭＳ Ｐゴシック" pitchFamily="34" charset="-128"/>
              </a:rPr>
              <a:t>1</a:t>
            </a:r>
          </a:p>
        </p:txBody>
      </p:sp>
      <p:sp>
        <p:nvSpPr>
          <p:cNvPr id="8" name="Oval 7"/>
          <p:cNvSpPr/>
          <p:nvPr/>
        </p:nvSpPr>
        <p:spPr bwMode="auto">
          <a:xfrm>
            <a:off x="304800" y="2262188"/>
            <a:ext cx="347663" cy="347662"/>
          </a:xfrm>
          <a:prstGeom prst="ellips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3500000" scaled="1"/>
            <a:tileRect/>
          </a:gra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tIns="0" rIns="0" bIns="0" anchor="ctr" anchorCtr="1"/>
          <a:lstStyle/>
          <a:p>
            <a:pPr algn="ctr">
              <a:spcBef>
                <a:spcPct val="50000"/>
              </a:spcBef>
              <a:defRPr/>
            </a:pPr>
            <a:r>
              <a:rPr lang="en-US" dirty="0">
                <a:solidFill>
                  <a:schemeClr val="accent3"/>
                </a:solidFill>
                <a:ea typeface="ＭＳ Ｐゴシック" pitchFamily="34" charset="-128"/>
              </a:rPr>
              <a:t>2</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ppt cover graphic darker"/>
          <p:cNvPicPr>
            <a:picLocks noChangeAspect="1" noChangeArrowheads="1"/>
          </p:cNvPicPr>
          <p:nvPr/>
        </p:nvPicPr>
        <p:blipFill>
          <a:blip r:embed="rId2" cstate="print"/>
          <a:srcRect/>
          <a:stretch>
            <a:fillRect/>
          </a:stretch>
        </p:blipFill>
        <p:spPr bwMode="gray">
          <a:xfrm>
            <a:off x="366713" y="2046288"/>
            <a:ext cx="8410575" cy="3124200"/>
          </a:xfrm>
          <a:prstGeom prst="rect">
            <a:avLst/>
          </a:prstGeom>
          <a:noFill/>
          <a:ln w="9525">
            <a:noFill/>
            <a:miter lim="800000"/>
            <a:headEnd/>
            <a:tailEnd/>
          </a:ln>
        </p:spPr>
      </p:pic>
      <p:sp>
        <p:nvSpPr>
          <p:cNvPr id="3" name="Rectangle 2"/>
          <p:cNvSpPr txBox="1">
            <a:spLocks noChangeArrowheads="1"/>
          </p:cNvSpPr>
          <p:nvPr/>
        </p:nvSpPr>
        <p:spPr>
          <a:xfrm>
            <a:off x="1806575" y="2219325"/>
            <a:ext cx="4494213" cy="1612900"/>
          </a:xfrm>
          <a:prstGeom prst="rect">
            <a:avLst/>
          </a:prstGeom>
          <a:ln/>
        </p:spPr>
        <p:txBody>
          <a:bodyPr/>
          <a:lstStyle/>
          <a:p>
            <a:pPr eaLnBrk="1" hangingPunct="1">
              <a:defRPr/>
            </a:pPr>
            <a:r>
              <a:rPr lang="en-US" sz="2800" b="1" kern="0">
                <a:solidFill>
                  <a:schemeClr val="bg1"/>
                </a:solidFill>
                <a:latin typeface="+mj-lt"/>
                <a:ea typeface="+mj-ea"/>
                <a:cs typeface="+mj-cs"/>
              </a:rPr>
              <a:t>Security challenges in today’s virtualized and cloud environments </a:t>
            </a:r>
            <a:br>
              <a:rPr lang="en-US" sz="2800" b="1" kern="0">
                <a:solidFill>
                  <a:schemeClr val="bg1"/>
                </a:solidFill>
                <a:latin typeface="+mj-lt"/>
                <a:ea typeface="+mj-ea"/>
                <a:cs typeface="+mj-cs"/>
              </a:rPr>
            </a:br>
            <a:endParaRPr lang="en-US" sz="2800" b="1" kern="0" dirty="0">
              <a:solidFill>
                <a:schemeClr val="bg1"/>
              </a:solidFill>
              <a:latin typeface="+mj-lt"/>
              <a:ea typeface="+mj-ea"/>
              <a:cs typeface="+mj-cs"/>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59632" y="2041525"/>
            <a:ext cx="6624736" cy="3509963"/>
          </a:xfrm>
          <a:prstGeom prst="rect">
            <a:avLst/>
          </a:prstGeom>
        </p:spPr>
        <p:txBody>
          <a:bodyPr/>
          <a:lstStyle/>
          <a:p>
            <a:pPr marL="227013" indent="-227013" eaLnBrk="1" hangingPunct="1">
              <a:spcBef>
                <a:spcPct val="20000"/>
              </a:spcBef>
              <a:buSzPct val="100000"/>
              <a:buFont typeface="Wingdings" charset="2"/>
              <a:buChar char="§"/>
              <a:defRPr/>
            </a:pPr>
            <a:r>
              <a:rPr lang="en-US" b="1" kern="0" dirty="0">
                <a:latin typeface="+mn-lt"/>
                <a:ea typeface="+mn-ea"/>
              </a:rPr>
              <a:t>Cyber security is major national and economic security issue</a:t>
            </a:r>
          </a:p>
          <a:p>
            <a:pPr marL="227013" indent="-227013" eaLnBrk="1" hangingPunct="1">
              <a:spcBef>
                <a:spcPct val="20000"/>
              </a:spcBef>
              <a:buSzPct val="100000"/>
              <a:buFont typeface="Wingdings" charset="2"/>
              <a:buChar char="§"/>
              <a:defRPr/>
            </a:pPr>
            <a:r>
              <a:rPr lang="en-US" b="1" kern="0" dirty="0">
                <a:latin typeface="+mn-lt"/>
                <a:ea typeface="+mn-ea"/>
              </a:rPr>
              <a:t>Protecting assets and managing access to IT resources has never been more important</a:t>
            </a:r>
          </a:p>
          <a:p>
            <a:pPr marL="227013" indent="-227013" eaLnBrk="1" hangingPunct="1">
              <a:spcBef>
                <a:spcPct val="20000"/>
              </a:spcBef>
              <a:buSzPct val="100000"/>
              <a:buFont typeface="Wingdings" charset="2"/>
              <a:buChar char="§"/>
              <a:defRPr/>
            </a:pPr>
            <a:r>
              <a:rPr lang="en-US" b="1" kern="0" dirty="0">
                <a:latin typeface="+mn-lt"/>
                <a:ea typeface="+mn-ea"/>
              </a:rPr>
              <a:t>Cloud computing is expanding the attack surface and breaking traditional network boundaries.</a:t>
            </a:r>
          </a:p>
          <a:p>
            <a:pPr marL="227013" indent="-227013" eaLnBrk="1" hangingPunct="1">
              <a:spcBef>
                <a:spcPct val="20000"/>
              </a:spcBef>
              <a:buSzPct val="100000"/>
              <a:defRPr/>
            </a:pPr>
            <a:endParaRPr lang="en-US" b="1" kern="0" dirty="0">
              <a:latin typeface="+mn-lt"/>
              <a:ea typeface="+mn-ea"/>
            </a:endParaRPr>
          </a:p>
          <a:p>
            <a:pPr marL="227013" indent="-227013" eaLnBrk="1" hangingPunct="1">
              <a:spcBef>
                <a:spcPct val="20000"/>
              </a:spcBef>
              <a:buSzPct val="100000"/>
              <a:defRPr/>
            </a:pPr>
            <a:r>
              <a:rPr lang="en-US" b="1" i="1" kern="0" dirty="0">
                <a:latin typeface="+mn-lt"/>
                <a:ea typeface="+mn-ea"/>
              </a:rPr>
              <a:t>Do our current security architectures meet the threats?</a:t>
            </a:r>
          </a:p>
        </p:txBody>
      </p:sp>
      <p:sp>
        <p:nvSpPr>
          <p:cNvPr id="25603" name="Rectangle 2"/>
          <p:cNvSpPr>
            <a:spLocks noGrp="1" noChangeArrowheads="1"/>
          </p:cNvSpPr>
          <p:nvPr>
            <p:ph type="title"/>
          </p:nvPr>
        </p:nvSpPr>
        <p:spPr bwMode="auto">
          <a:xfrm>
            <a:off x="4763" y="1119188"/>
            <a:ext cx="6280150" cy="8636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i="1" smtClean="0">
                <a:solidFill>
                  <a:schemeClr val="accent2"/>
                </a:solidFill>
              </a:rPr>
              <a:t>The Challenge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4"/>
          <p:cNvSpPr>
            <a:spLocks noChangeArrowheads="1"/>
          </p:cNvSpPr>
          <p:nvPr/>
        </p:nvSpPr>
        <p:spPr bwMode="auto">
          <a:xfrm>
            <a:off x="7467600" y="5791200"/>
            <a:ext cx="1676400" cy="1066800"/>
          </a:xfrm>
          <a:prstGeom prst="rect">
            <a:avLst/>
          </a:prstGeom>
          <a:solidFill>
            <a:schemeClr val="bg1"/>
          </a:solidFill>
          <a:ln w="9525" algn="ctr">
            <a:solidFill>
              <a:schemeClr val="bg1"/>
            </a:solidFill>
            <a:miter lim="800000"/>
            <a:headEnd/>
            <a:tailEnd/>
          </a:ln>
        </p:spPr>
        <p:txBody>
          <a:bodyPr wrap="none"/>
          <a:lstStyle/>
          <a:p>
            <a:pPr algn="ctr"/>
            <a:endParaRPr lang="en-US" b="1">
              <a:solidFill>
                <a:srgbClr val="000000"/>
              </a:solidFill>
            </a:endParaRPr>
          </a:p>
        </p:txBody>
      </p:sp>
      <p:sp>
        <p:nvSpPr>
          <p:cNvPr id="26627" name="Slide Number Placeholder 3"/>
          <p:cNvSpPr txBox="1">
            <a:spLocks noGrp="1"/>
          </p:cNvSpPr>
          <p:nvPr/>
        </p:nvSpPr>
        <p:spPr bwMode="auto">
          <a:xfrm>
            <a:off x="457200" y="6477000"/>
            <a:ext cx="2133600" cy="304800"/>
          </a:xfrm>
          <a:prstGeom prst="rect">
            <a:avLst/>
          </a:prstGeom>
          <a:noFill/>
          <a:ln w="9525">
            <a:noFill/>
            <a:miter lim="800000"/>
            <a:headEnd/>
            <a:tailEnd/>
          </a:ln>
        </p:spPr>
        <p:txBody>
          <a:bodyPr/>
          <a:lstStyle/>
          <a:p>
            <a:fld id="{85159314-EABF-48D8-8B44-552601B5F8CD}" type="slidenum">
              <a:rPr lang="en-US" sz="1200">
                <a:solidFill>
                  <a:srgbClr val="000000"/>
                </a:solidFill>
              </a:rPr>
              <a:pPr/>
              <a:t>45</a:t>
            </a:fld>
            <a:endParaRPr lang="en-US" sz="1200">
              <a:solidFill>
                <a:srgbClr val="000000"/>
              </a:solidFill>
            </a:endParaRPr>
          </a:p>
        </p:txBody>
      </p:sp>
      <p:sp>
        <p:nvSpPr>
          <p:cNvPr id="4" name="Rectangle 10"/>
          <p:cNvSpPr>
            <a:spLocks noChangeArrowheads="1"/>
          </p:cNvSpPr>
          <p:nvPr/>
        </p:nvSpPr>
        <p:spPr bwMode="gray">
          <a:xfrm>
            <a:off x="917575" y="1830388"/>
            <a:ext cx="825500" cy="1922462"/>
          </a:xfrm>
          <a:prstGeom prst="rect">
            <a:avLst/>
          </a:prstGeom>
          <a:noFill/>
          <a:ln w="9525" algn="ctr">
            <a:noFill/>
            <a:miter lim="800000"/>
            <a:headEnd/>
            <a:tailEnd/>
          </a:ln>
        </p:spPr>
        <p:txBody>
          <a:bodyPr wrap="none" lIns="0" tIns="0" rIns="0" bIns="0">
            <a:spAutoFit/>
          </a:bodyPr>
          <a:lstStyle/>
          <a:p>
            <a:pPr algn="ctr">
              <a:spcBef>
                <a:spcPct val="100000"/>
              </a:spcBef>
            </a:pPr>
            <a:r>
              <a:rPr lang="en-US" b="1">
                <a:solidFill>
                  <a:srgbClr val="7C96A1"/>
                </a:solidFill>
              </a:rPr>
              <a:t>Trusted</a:t>
            </a:r>
          </a:p>
          <a:p>
            <a:pPr algn="ctr">
              <a:spcBef>
                <a:spcPct val="100000"/>
              </a:spcBef>
            </a:pPr>
            <a:r>
              <a:rPr lang="en-US" b="1">
                <a:solidFill>
                  <a:srgbClr val="7C96A1"/>
                </a:solidFill>
              </a:rPr>
              <a:t>Control</a:t>
            </a:r>
          </a:p>
          <a:p>
            <a:pPr algn="ctr">
              <a:spcBef>
                <a:spcPct val="100000"/>
              </a:spcBef>
            </a:pPr>
            <a:r>
              <a:rPr lang="en-US" b="1">
                <a:solidFill>
                  <a:srgbClr val="7C96A1"/>
                </a:solidFill>
              </a:rPr>
              <a:t>Reliable</a:t>
            </a:r>
          </a:p>
          <a:p>
            <a:pPr algn="ctr">
              <a:spcBef>
                <a:spcPct val="100000"/>
              </a:spcBef>
            </a:pPr>
            <a:r>
              <a:rPr lang="en-US" b="1">
                <a:solidFill>
                  <a:srgbClr val="7C96A1"/>
                </a:solidFill>
              </a:rPr>
              <a:t>Secure</a:t>
            </a:r>
          </a:p>
        </p:txBody>
      </p:sp>
      <p:sp>
        <p:nvSpPr>
          <p:cNvPr id="5" name="Rectangle 3"/>
          <p:cNvSpPr txBox="1">
            <a:spLocks noChangeArrowheads="1"/>
          </p:cNvSpPr>
          <p:nvPr/>
        </p:nvSpPr>
        <p:spPr bwMode="gray">
          <a:xfrm>
            <a:off x="7302500" y="1817688"/>
            <a:ext cx="1206500" cy="1922462"/>
          </a:xfrm>
          <a:prstGeom prst="rect">
            <a:avLst/>
          </a:prstGeom>
          <a:noFill/>
          <a:ln w="9525" algn="ctr">
            <a:noFill/>
            <a:miter lim="800000"/>
            <a:headEnd/>
            <a:tailEnd/>
          </a:ln>
        </p:spPr>
        <p:txBody>
          <a:bodyPr wrap="none" lIns="0" tIns="0" rIns="0" bIns="0">
            <a:spAutoFit/>
          </a:bodyPr>
          <a:lstStyle/>
          <a:p>
            <a:pPr algn="ctr">
              <a:spcBef>
                <a:spcPct val="100000"/>
              </a:spcBef>
            </a:pPr>
            <a:r>
              <a:rPr lang="en-US" b="1">
                <a:solidFill>
                  <a:srgbClr val="7C96A1"/>
                </a:solidFill>
              </a:rPr>
              <a:t>Flexible</a:t>
            </a:r>
          </a:p>
          <a:p>
            <a:pPr algn="ctr">
              <a:spcBef>
                <a:spcPct val="100000"/>
              </a:spcBef>
            </a:pPr>
            <a:r>
              <a:rPr lang="en-US" b="1">
                <a:solidFill>
                  <a:srgbClr val="7C96A1"/>
                </a:solidFill>
              </a:rPr>
              <a:t>Dynamic </a:t>
            </a:r>
          </a:p>
          <a:p>
            <a:pPr algn="ctr">
              <a:spcBef>
                <a:spcPct val="100000"/>
              </a:spcBef>
            </a:pPr>
            <a:r>
              <a:rPr lang="en-US" b="1">
                <a:solidFill>
                  <a:srgbClr val="7C96A1"/>
                </a:solidFill>
              </a:rPr>
              <a:t>On-demand</a:t>
            </a:r>
          </a:p>
          <a:p>
            <a:pPr algn="ctr">
              <a:spcBef>
                <a:spcPct val="100000"/>
              </a:spcBef>
            </a:pPr>
            <a:r>
              <a:rPr lang="en-US" b="1">
                <a:solidFill>
                  <a:srgbClr val="7C96A1"/>
                </a:solidFill>
              </a:rPr>
              <a:t>Efficient </a:t>
            </a:r>
          </a:p>
        </p:txBody>
      </p:sp>
      <p:sp>
        <p:nvSpPr>
          <p:cNvPr id="6" name="Freeform 8"/>
          <p:cNvSpPr>
            <a:spLocks/>
          </p:cNvSpPr>
          <p:nvPr/>
        </p:nvSpPr>
        <p:spPr bwMode="gray">
          <a:xfrm>
            <a:off x="1014413" y="3082925"/>
            <a:ext cx="7115175" cy="2643188"/>
          </a:xfrm>
          <a:custGeom>
            <a:avLst/>
            <a:gdLst>
              <a:gd name="T0" fmla="*/ 2147483647 w 3032"/>
              <a:gd name="T1" fmla="*/ 2147483647 h 1127"/>
              <a:gd name="T2" fmla="*/ 2147483647 w 3032"/>
              <a:gd name="T3" fmla="*/ 2147483647 h 1127"/>
              <a:gd name="T4" fmla="*/ 2147483647 w 3032"/>
              <a:gd name="T5" fmla="*/ 2147483647 h 1127"/>
              <a:gd name="T6" fmla="*/ 2147483647 w 3032"/>
              <a:gd name="T7" fmla="*/ 2147483647 h 1127"/>
              <a:gd name="T8" fmla="*/ 2147483647 w 3032"/>
              <a:gd name="T9" fmla="*/ 0 h 1127"/>
              <a:gd name="T10" fmla="*/ 2147483647 w 3032"/>
              <a:gd name="T11" fmla="*/ 2147483647 h 1127"/>
              <a:gd name="T12" fmla="*/ 2147483647 w 3032"/>
              <a:gd name="T13" fmla="*/ 2147483647 h 1127"/>
              <a:gd name="T14" fmla="*/ 2147483647 w 3032"/>
              <a:gd name="T15" fmla="*/ 2147483647 h 1127"/>
              <a:gd name="T16" fmla="*/ 2147483647 w 3032"/>
              <a:gd name="T17" fmla="*/ 2147483647 h 1127"/>
              <a:gd name="T18" fmla="*/ 0 w 3032"/>
              <a:gd name="T19" fmla="*/ 2147483647 h 1127"/>
              <a:gd name="T20" fmla="*/ 2147483647 w 3032"/>
              <a:gd name="T21" fmla="*/ 2147483647 h 1127"/>
              <a:gd name="T22" fmla="*/ 2147483647 w 3032"/>
              <a:gd name="T23" fmla="*/ 2147483647 h 1127"/>
              <a:gd name="T24" fmla="*/ 2147483647 w 3032"/>
              <a:gd name="T25" fmla="*/ 2147483647 h 1127"/>
              <a:gd name="T26" fmla="*/ 2147483647 w 3032"/>
              <a:gd name="T27" fmla="*/ 2147483647 h 1127"/>
              <a:gd name="T28" fmla="*/ 2147483647 w 3032"/>
              <a:gd name="T29" fmla="*/ 2147483647 h 1127"/>
              <a:gd name="T30" fmla="*/ 2147483647 w 3032"/>
              <a:gd name="T31" fmla="*/ 2147483647 h 1127"/>
              <a:gd name="T32" fmla="*/ 2147483647 w 3032"/>
              <a:gd name="T33" fmla="*/ 2147483647 h 1127"/>
              <a:gd name="T34" fmla="*/ 2147483647 w 3032"/>
              <a:gd name="T35" fmla="*/ 2147483647 h 11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32"/>
              <a:gd name="T55" fmla="*/ 0 h 1127"/>
              <a:gd name="T56" fmla="*/ 3032 w 3032"/>
              <a:gd name="T57" fmla="*/ 1127 h 11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32" h="1127">
                <a:moveTo>
                  <a:pt x="2747" y="543"/>
                </a:moveTo>
                <a:cubicBezTo>
                  <a:pt x="2722" y="543"/>
                  <a:pt x="2697" y="543"/>
                  <a:pt x="2672" y="556"/>
                </a:cubicBezTo>
                <a:cubicBezTo>
                  <a:pt x="2672" y="345"/>
                  <a:pt x="2499" y="184"/>
                  <a:pt x="2288" y="184"/>
                </a:cubicBezTo>
                <a:cubicBezTo>
                  <a:pt x="2161" y="184"/>
                  <a:pt x="2045" y="250"/>
                  <a:pt x="1974" y="352"/>
                </a:cubicBezTo>
                <a:cubicBezTo>
                  <a:pt x="1930" y="147"/>
                  <a:pt x="1744" y="0"/>
                  <a:pt x="1524" y="0"/>
                </a:cubicBezTo>
                <a:cubicBezTo>
                  <a:pt x="1312" y="0"/>
                  <a:pt x="1124" y="154"/>
                  <a:pt x="1076" y="366"/>
                </a:cubicBezTo>
                <a:cubicBezTo>
                  <a:pt x="1009" y="256"/>
                  <a:pt x="885" y="184"/>
                  <a:pt x="744" y="184"/>
                </a:cubicBezTo>
                <a:cubicBezTo>
                  <a:pt x="546" y="184"/>
                  <a:pt x="372" y="345"/>
                  <a:pt x="360" y="556"/>
                </a:cubicBezTo>
                <a:cubicBezTo>
                  <a:pt x="347" y="543"/>
                  <a:pt x="323" y="543"/>
                  <a:pt x="298" y="543"/>
                </a:cubicBezTo>
                <a:cubicBezTo>
                  <a:pt x="137" y="543"/>
                  <a:pt x="0" y="668"/>
                  <a:pt x="0" y="829"/>
                </a:cubicBezTo>
                <a:cubicBezTo>
                  <a:pt x="0" y="990"/>
                  <a:pt x="137" y="1127"/>
                  <a:pt x="298" y="1127"/>
                </a:cubicBezTo>
                <a:cubicBezTo>
                  <a:pt x="991" y="1127"/>
                  <a:pt x="991" y="1127"/>
                  <a:pt x="991" y="1127"/>
                </a:cubicBezTo>
                <a:cubicBezTo>
                  <a:pt x="1228" y="1127"/>
                  <a:pt x="1228" y="1127"/>
                  <a:pt x="1228" y="1127"/>
                </a:cubicBezTo>
                <a:cubicBezTo>
                  <a:pt x="1842" y="1127"/>
                  <a:pt x="1842" y="1127"/>
                  <a:pt x="1842" y="1127"/>
                </a:cubicBezTo>
                <a:cubicBezTo>
                  <a:pt x="2102" y="1127"/>
                  <a:pt x="2102" y="1127"/>
                  <a:pt x="2102" y="1127"/>
                </a:cubicBezTo>
                <a:cubicBezTo>
                  <a:pt x="2771" y="1127"/>
                  <a:pt x="2772" y="1127"/>
                  <a:pt x="2772" y="1127"/>
                </a:cubicBezTo>
                <a:cubicBezTo>
                  <a:pt x="2920" y="1115"/>
                  <a:pt x="3032" y="978"/>
                  <a:pt x="3032" y="829"/>
                </a:cubicBezTo>
                <a:cubicBezTo>
                  <a:pt x="3032" y="668"/>
                  <a:pt x="2908" y="543"/>
                  <a:pt x="2747" y="543"/>
                </a:cubicBezTo>
                <a:close/>
              </a:path>
            </a:pathLst>
          </a:custGeom>
          <a:gradFill rotWithShape="1">
            <a:gsLst>
              <a:gs pos="0">
                <a:srgbClr val="005596">
                  <a:alpha val="50000"/>
                </a:srgbClr>
              </a:gs>
              <a:gs pos="100000">
                <a:srgbClr val="004172"/>
              </a:gs>
            </a:gsLst>
            <a:lin ang="5400000" scaled="1"/>
          </a:gradFill>
          <a:ln w="9525" algn="ctr">
            <a:noFill/>
            <a:miter lim="800000"/>
            <a:headEnd/>
            <a:tailEnd/>
          </a:ln>
        </p:spPr>
        <p:txBody>
          <a:bodyPr wrap="none" anchor="ctr"/>
          <a:lstStyle/>
          <a:p>
            <a:endParaRPr lang="en-US"/>
          </a:p>
        </p:txBody>
      </p:sp>
      <p:sp>
        <p:nvSpPr>
          <p:cNvPr id="7" name="Rectangle 62"/>
          <p:cNvSpPr>
            <a:spLocks noChangeArrowheads="1"/>
          </p:cNvSpPr>
          <p:nvPr/>
        </p:nvSpPr>
        <p:spPr bwMode="gray">
          <a:xfrm>
            <a:off x="4052888" y="3963988"/>
            <a:ext cx="1038225" cy="615950"/>
          </a:xfrm>
          <a:prstGeom prst="rect">
            <a:avLst/>
          </a:prstGeom>
          <a:noFill/>
          <a:ln w="9525" algn="ctr">
            <a:noFill/>
            <a:miter lim="800000"/>
            <a:headEnd/>
            <a:tailEnd/>
          </a:ln>
        </p:spPr>
        <p:txBody>
          <a:bodyPr wrap="none">
            <a:spAutoFit/>
          </a:bodyPr>
          <a:lstStyle/>
          <a:p>
            <a:pPr algn="ctr">
              <a:lnSpc>
                <a:spcPct val="85000"/>
              </a:lnSpc>
            </a:pPr>
            <a:r>
              <a:rPr lang="en-US" sz="2000" b="1">
                <a:solidFill>
                  <a:srgbClr val="FFFFFF"/>
                </a:solidFill>
              </a:rPr>
              <a:t>Private</a:t>
            </a:r>
            <a:br>
              <a:rPr lang="en-US" sz="2000" b="1">
                <a:solidFill>
                  <a:srgbClr val="FFFFFF"/>
                </a:solidFill>
              </a:rPr>
            </a:br>
            <a:r>
              <a:rPr lang="en-US" sz="2000" b="1">
                <a:solidFill>
                  <a:srgbClr val="FFFFFF"/>
                </a:solidFill>
              </a:rPr>
              <a:t>Cloud</a:t>
            </a:r>
          </a:p>
        </p:txBody>
      </p:sp>
      <p:grpSp>
        <p:nvGrpSpPr>
          <p:cNvPr id="2" name="Group 47"/>
          <p:cNvGrpSpPr>
            <a:grpSpLocks/>
          </p:cNvGrpSpPr>
          <p:nvPr/>
        </p:nvGrpSpPr>
        <p:grpSpPr bwMode="auto">
          <a:xfrm>
            <a:off x="5826125" y="4678363"/>
            <a:ext cx="3022600" cy="1803400"/>
            <a:chOff x="3856" y="2777"/>
            <a:chExt cx="1904" cy="1136"/>
          </a:xfrm>
        </p:grpSpPr>
        <p:sp>
          <p:nvSpPr>
            <p:cNvPr id="26649" name="Freeform 10"/>
            <p:cNvSpPr>
              <a:spLocks/>
            </p:cNvSpPr>
            <p:nvPr/>
          </p:nvSpPr>
          <p:spPr bwMode="gray">
            <a:xfrm>
              <a:off x="3856" y="2777"/>
              <a:ext cx="1040" cy="664"/>
            </a:xfrm>
            <a:custGeom>
              <a:avLst/>
              <a:gdLst>
                <a:gd name="T0" fmla="*/ 24331 w 615"/>
                <a:gd name="T1" fmla="*/ 10561 h 393"/>
                <a:gd name="T2" fmla="*/ 19635 w 615"/>
                <a:gd name="T3" fmla="*/ 5875 h 393"/>
                <a:gd name="T4" fmla="*/ 18434 w 615"/>
                <a:gd name="T5" fmla="*/ 6098 h 393"/>
                <a:gd name="T6" fmla="*/ 12186 w 615"/>
                <a:gd name="T7" fmla="*/ 0 h 393"/>
                <a:gd name="T8" fmla="*/ 5892 w 615"/>
                <a:gd name="T9" fmla="*/ 6098 h 393"/>
                <a:gd name="T10" fmla="*/ 4863 w 615"/>
                <a:gd name="T11" fmla="*/ 5875 h 393"/>
                <a:gd name="T12" fmla="*/ 0 w 615"/>
                <a:gd name="T13" fmla="*/ 10561 h 393"/>
                <a:gd name="T14" fmla="*/ 4863 w 615"/>
                <a:gd name="T15" fmla="*/ 15449 h 393"/>
                <a:gd name="T16" fmla="*/ 20036 w 615"/>
                <a:gd name="T17" fmla="*/ 15449 h 393"/>
                <a:gd name="T18" fmla="*/ 20036 w 615"/>
                <a:gd name="T19" fmla="*/ 15449 h 393"/>
                <a:gd name="T20" fmla="*/ 24331 w 615"/>
                <a:gd name="T21" fmla="*/ 10561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5"/>
                <a:gd name="T34" fmla="*/ 0 h 393"/>
                <a:gd name="T35" fmla="*/ 615 w 615"/>
                <a:gd name="T36" fmla="*/ 393 h 3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5" h="393">
                  <a:moveTo>
                    <a:pt x="615" y="269"/>
                  </a:moveTo>
                  <a:cubicBezTo>
                    <a:pt x="615" y="202"/>
                    <a:pt x="564" y="150"/>
                    <a:pt x="497" y="150"/>
                  </a:cubicBezTo>
                  <a:cubicBezTo>
                    <a:pt x="487" y="150"/>
                    <a:pt x="477" y="150"/>
                    <a:pt x="466" y="155"/>
                  </a:cubicBezTo>
                  <a:cubicBezTo>
                    <a:pt x="466" y="67"/>
                    <a:pt x="395" y="0"/>
                    <a:pt x="308" y="0"/>
                  </a:cubicBezTo>
                  <a:cubicBezTo>
                    <a:pt x="226" y="0"/>
                    <a:pt x="154" y="67"/>
                    <a:pt x="149" y="155"/>
                  </a:cubicBezTo>
                  <a:cubicBezTo>
                    <a:pt x="144" y="150"/>
                    <a:pt x="134" y="150"/>
                    <a:pt x="123" y="150"/>
                  </a:cubicBezTo>
                  <a:cubicBezTo>
                    <a:pt x="57" y="150"/>
                    <a:pt x="0" y="202"/>
                    <a:pt x="0" y="269"/>
                  </a:cubicBezTo>
                  <a:cubicBezTo>
                    <a:pt x="0" y="336"/>
                    <a:pt x="57" y="393"/>
                    <a:pt x="123" y="393"/>
                  </a:cubicBezTo>
                  <a:cubicBezTo>
                    <a:pt x="507" y="393"/>
                    <a:pt x="507" y="393"/>
                    <a:pt x="507" y="393"/>
                  </a:cubicBezTo>
                  <a:cubicBezTo>
                    <a:pt x="507" y="393"/>
                    <a:pt x="507" y="393"/>
                    <a:pt x="507" y="393"/>
                  </a:cubicBezTo>
                  <a:cubicBezTo>
                    <a:pt x="569" y="388"/>
                    <a:pt x="615" y="331"/>
                    <a:pt x="615" y="269"/>
                  </a:cubicBezTo>
                </a:path>
              </a:pathLst>
            </a:custGeom>
            <a:solidFill>
              <a:schemeClr val="accent1">
                <a:alpha val="39999"/>
              </a:schemeClr>
            </a:solidFill>
            <a:ln w="9525">
              <a:noFill/>
              <a:round/>
              <a:headEnd/>
              <a:tailEnd/>
            </a:ln>
          </p:spPr>
          <p:txBody>
            <a:bodyPr wrap="none" anchor="ctr"/>
            <a:lstStyle/>
            <a:p>
              <a:endParaRPr lang="en-US"/>
            </a:p>
          </p:txBody>
        </p:sp>
        <p:sp>
          <p:nvSpPr>
            <p:cNvPr id="26650" name="Freeform 11"/>
            <p:cNvSpPr>
              <a:spLocks/>
            </p:cNvSpPr>
            <p:nvPr/>
          </p:nvSpPr>
          <p:spPr bwMode="gray">
            <a:xfrm>
              <a:off x="4720" y="2777"/>
              <a:ext cx="1040" cy="664"/>
            </a:xfrm>
            <a:custGeom>
              <a:avLst/>
              <a:gdLst>
                <a:gd name="T0" fmla="*/ 24331 w 615"/>
                <a:gd name="T1" fmla="*/ 10561 h 393"/>
                <a:gd name="T2" fmla="*/ 19635 w 615"/>
                <a:gd name="T3" fmla="*/ 5875 h 393"/>
                <a:gd name="T4" fmla="*/ 18434 w 615"/>
                <a:gd name="T5" fmla="*/ 6098 h 393"/>
                <a:gd name="T6" fmla="*/ 12186 w 615"/>
                <a:gd name="T7" fmla="*/ 0 h 393"/>
                <a:gd name="T8" fmla="*/ 5892 w 615"/>
                <a:gd name="T9" fmla="*/ 6098 h 393"/>
                <a:gd name="T10" fmla="*/ 4863 w 615"/>
                <a:gd name="T11" fmla="*/ 5875 h 393"/>
                <a:gd name="T12" fmla="*/ 0 w 615"/>
                <a:gd name="T13" fmla="*/ 10561 h 393"/>
                <a:gd name="T14" fmla="*/ 4863 w 615"/>
                <a:gd name="T15" fmla="*/ 15449 h 393"/>
                <a:gd name="T16" fmla="*/ 20036 w 615"/>
                <a:gd name="T17" fmla="*/ 15449 h 393"/>
                <a:gd name="T18" fmla="*/ 20036 w 615"/>
                <a:gd name="T19" fmla="*/ 15449 h 393"/>
                <a:gd name="T20" fmla="*/ 24331 w 615"/>
                <a:gd name="T21" fmla="*/ 10561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5"/>
                <a:gd name="T34" fmla="*/ 0 h 393"/>
                <a:gd name="T35" fmla="*/ 615 w 615"/>
                <a:gd name="T36" fmla="*/ 393 h 3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5" h="393">
                  <a:moveTo>
                    <a:pt x="615" y="269"/>
                  </a:moveTo>
                  <a:cubicBezTo>
                    <a:pt x="615" y="202"/>
                    <a:pt x="564" y="150"/>
                    <a:pt x="497" y="150"/>
                  </a:cubicBezTo>
                  <a:cubicBezTo>
                    <a:pt x="487" y="150"/>
                    <a:pt x="477" y="150"/>
                    <a:pt x="466" y="155"/>
                  </a:cubicBezTo>
                  <a:cubicBezTo>
                    <a:pt x="466" y="67"/>
                    <a:pt x="395" y="0"/>
                    <a:pt x="308" y="0"/>
                  </a:cubicBezTo>
                  <a:cubicBezTo>
                    <a:pt x="226" y="0"/>
                    <a:pt x="154" y="67"/>
                    <a:pt x="149" y="155"/>
                  </a:cubicBezTo>
                  <a:cubicBezTo>
                    <a:pt x="144" y="150"/>
                    <a:pt x="134" y="150"/>
                    <a:pt x="123" y="150"/>
                  </a:cubicBezTo>
                  <a:cubicBezTo>
                    <a:pt x="57" y="150"/>
                    <a:pt x="0" y="202"/>
                    <a:pt x="0" y="269"/>
                  </a:cubicBezTo>
                  <a:cubicBezTo>
                    <a:pt x="0" y="336"/>
                    <a:pt x="57" y="393"/>
                    <a:pt x="123" y="393"/>
                  </a:cubicBezTo>
                  <a:cubicBezTo>
                    <a:pt x="507" y="393"/>
                    <a:pt x="507" y="393"/>
                    <a:pt x="507" y="393"/>
                  </a:cubicBezTo>
                  <a:cubicBezTo>
                    <a:pt x="507" y="393"/>
                    <a:pt x="507" y="393"/>
                    <a:pt x="507" y="393"/>
                  </a:cubicBezTo>
                  <a:cubicBezTo>
                    <a:pt x="569" y="388"/>
                    <a:pt x="615" y="331"/>
                    <a:pt x="615" y="269"/>
                  </a:cubicBezTo>
                </a:path>
              </a:pathLst>
            </a:custGeom>
            <a:solidFill>
              <a:schemeClr val="accent1">
                <a:alpha val="39999"/>
              </a:schemeClr>
            </a:solidFill>
            <a:ln w="9525">
              <a:noFill/>
              <a:round/>
              <a:headEnd/>
              <a:tailEnd/>
            </a:ln>
          </p:spPr>
          <p:txBody>
            <a:bodyPr wrap="none" anchor="ctr"/>
            <a:lstStyle/>
            <a:p>
              <a:endParaRPr lang="en-US"/>
            </a:p>
          </p:txBody>
        </p:sp>
        <p:sp>
          <p:nvSpPr>
            <p:cNvPr id="26651" name="AutoShape 66"/>
            <p:cNvSpPr>
              <a:spLocks noChangeAspect="1" noChangeArrowheads="1" noTextEdit="1"/>
            </p:cNvSpPr>
            <p:nvPr/>
          </p:nvSpPr>
          <p:spPr bwMode="gray">
            <a:xfrm>
              <a:off x="4031" y="2907"/>
              <a:ext cx="1531" cy="1006"/>
            </a:xfrm>
            <a:prstGeom prst="rect">
              <a:avLst/>
            </a:prstGeom>
            <a:noFill/>
            <a:ln w="9525">
              <a:noFill/>
              <a:miter lim="800000"/>
              <a:headEnd/>
              <a:tailEnd/>
            </a:ln>
          </p:spPr>
          <p:txBody>
            <a:bodyPr/>
            <a:lstStyle/>
            <a:p>
              <a:endParaRPr lang="en-US"/>
            </a:p>
          </p:txBody>
        </p:sp>
        <p:sp>
          <p:nvSpPr>
            <p:cNvPr id="26652" name="Freeform 67"/>
            <p:cNvSpPr>
              <a:spLocks noEditPoints="1"/>
            </p:cNvSpPr>
            <p:nvPr/>
          </p:nvSpPr>
          <p:spPr bwMode="gray">
            <a:xfrm>
              <a:off x="4039" y="2909"/>
              <a:ext cx="1529" cy="1004"/>
            </a:xfrm>
            <a:custGeom>
              <a:avLst/>
              <a:gdLst>
                <a:gd name="T0" fmla="*/ 215298 w 647"/>
                <a:gd name="T1" fmla="*/ 174538 h 425"/>
                <a:gd name="T2" fmla="*/ 57109 w 647"/>
                <a:gd name="T3" fmla="*/ 174538 h 425"/>
                <a:gd name="T4" fmla="*/ 57109 w 647"/>
                <a:gd name="T5" fmla="*/ 174538 h 425"/>
                <a:gd name="T6" fmla="*/ 0 w 647"/>
                <a:gd name="T7" fmla="*/ 116977 h 425"/>
                <a:gd name="T8" fmla="*/ 0 w 647"/>
                <a:gd name="T9" fmla="*/ 116977 h 425"/>
                <a:gd name="T10" fmla="*/ 17251 w 647"/>
                <a:gd name="T11" fmla="*/ 77544 h 425"/>
                <a:gd name="T12" fmla="*/ 17251 w 647"/>
                <a:gd name="T13" fmla="*/ 77544 h 425"/>
                <a:gd name="T14" fmla="*/ 57109 w 647"/>
                <a:gd name="T15" fmla="*/ 61516 h 425"/>
                <a:gd name="T16" fmla="*/ 57109 w 647"/>
                <a:gd name="T17" fmla="*/ 61516 h 425"/>
                <a:gd name="T18" fmla="*/ 62231 w 647"/>
                <a:gd name="T19" fmla="*/ 61516 h 425"/>
                <a:gd name="T20" fmla="*/ 62231 w 647"/>
                <a:gd name="T21" fmla="*/ 61516 h 425"/>
                <a:gd name="T22" fmla="*/ 133392 w 647"/>
                <a:gd name="T23" fmla="*/ 0 h 425"/>
                <a:gd name="T24" fmla="*/ 133392 w 647"/>
                <a:gd name="T25" fmla="*/ 0 h 425"/>
                <a:gd name="T26" fmla="*/ 183995 w 647"/>
                <a:gd name="T27" fmla="*/ 20146 h 425"/>
                <a:gd name="T28" fmla="*/ 183995 w 647"/>
                <a:gd name="T29" fmla="*/ 20146 h 425"/>
                <a:gd name="T30" fmla="*/ 204699 w 647"/>
                <a:gd name="T31" fmla="*/ 62002 h 425"/>
                <a:gd name="T32" fmla="*/ 204699 w 647"/>
                <a:gd name="T33" fmla="*/ 62002 h 425"/>
                <a:gd name="T34" fmla="*/ 211087 w 647"/>
                <a:gd name="T35" fmla="*/ 61516 h 425"/>
                <a:gd name="T36" fmla="*/ 211087 w 647"/>
                <a:gd name="T37" fmla="*/ 61516 h 425"/>
                <a:gd name="T38" fmla="*/ 250300 w 647"/>
                <a:gd name="T39" fmla="*/ 77544 h 425"/>
                <a:gd name="T40" fmla="*/ 250300 w 647"/>
                <a:gd name="T41" fmla="*/ 77544 h 425"/>
                <a:gd name="T42" fmla="*/ 266299 w 647"/>
                <a:gd name="T43" fmla="*/ 116977 h 425"/>
                <a:gd name="T44" fmla="*/ 266299 w 647"/>
                <a:gd name="T45" fmla="*/ 116977 h 425"/>
                <a:gd name="T46" fmla="*/ 266299 w 647"/>
                <a:gd name="T47" fmla="*/ 116977 h 425"/>
                <a:gd name="T48" fmla="*/ 251857 w 647"/>
                <a:gd name="T49" fmla="*/ 155249 h 425"/>
                <a:gd name="T50" fmla="*/ 251857 w 647"/>
                <a:gd name="T51" fmla="*/ 155249 h 425"/>
                <a:gd name="T52" fmla="*/ 216170 w 647"/>
                <a:gd name="T53" fmla="*/ 174538 h 425"/>
                <a:gd name="T54" fmla="*/ 216170 w 647"/>
                <a:gd name="T55" fmla="*/ 174538 h 425"/>
                <a:gd name="T56" fmla="*/ 215684 w 647"/>
                <a:gd name="T57" fmla="*/ 174538 h 425"/>
                <a:gd name="T58" fmla="*/ 215298 w 647"/>
                <a:gd name="T59" fmla="*/ 174538 h 425"/>
                <a:gd name="T60" fmla="*/ 26333 w 647"/>
                <a:gd name="T61" fmla="*/ 87114 h 425"/>
                <a:gd name="T62" fmla="*/ 13253 w 647"/>
                <a:gd name="T63" fmla="*/ 116977 h 425"/>
                <a:gd name="T64" fmla="*/ 13253 w 647"/>
                <a:gd name="T65" fmla="*/ 116977 h 425"/>
                <a:gd name="T66" fmla="*/ 26333 w 647"/>
                <a:gd name="T67" fmla="*/ 148252 h 425"/>
                <a:gd name="T68" fmla="*/ 26333 w 647"/>
                <a:gd name="T69" fmla="*/ 148252 h 425"/>
                <a:gd name="T70" fmla="*/ 57109 w 647"/>
                <a:gd name="T71" fmla="*/ 161261 h 425"/>
                <a:gd name="T72" fmla="*/ 57109 w 647"/>
                <a:gd name="T73" fmla="*/ 161261 h 425"/>
                <a:gd name="T74" fmla="*/ 215298 w 647"/>
                <a:gd name="T75" fmla="*/ 161261 h 425"/>
                <a:gd name="T76" fmla="*/ 215298 w 647"/>
                <a:gd name="T77" fmla="*/ 161261 h 425"/>
                <a:gd name="T78" fmla="*/ 242135 w 647"/>
                <a:gd name="T79" fmla="*/ 147064 h 425"/>
                <a:gd name="T80" fmla="*/ 242135 w 647"/>
                <a:gd name="T81" fmla="*/ 147064 h 425"/>
                <a:gd name="T82" fmla="*/ 253098 w 647"/>
                <a:gd name="T83" fmla="*/ 116977 h 425"/>
                <a:gd name="T84" fmla="*/ 253098 w 647"/>
                <a:gd name="T85" fmla="*/ 116977 h 425"/>
                <a:gd name="T86" fmla="*/ 211087 w 647"/>
                <a:gd name="T87" fmla="*/ 74754 h 425"/>
                <a:gd name="T88" fmla="*/ 211087 w 647"/>
                <a:gd name="T89" fmla="*/ 74754 h 425"/>
                <a:gd name="T90" fmla="*/ 201733 w 647"/>
                <a:gd name="T91" fmla="*/ 75926 h 425"/>
                <a:gd name="T92" fmla="*/ 201733 w 647"/>
                <a:gd name="T93" fmla="*/ 75926 h 425"/>
                <a:gd name="T94" fmla="*/ 191782 w 647"/>
                <a:gd name="T95" fmla="*/ 80785 h 425"/>
                <a:gd name="T96" fmla="*/ 191782 w 647"/>
                <a:gd name="T97" fmla="*/ 70204 h 425"/>
                <a:gd name="T98" fmla="*/ 133392 w 647"/>
                <a:gd name="T99" fmla="*/ 13239 h 425"/>
                <a:gd name="T100" fmla="*/ 133392 w 647"/>
                <a:gd name="T101" fmla="*/ 13239 h 425"/>
                <a:gd name="T102" fmla="*/ 74517 w 647"/>
                <a:gd name="T103" fmla="*/ 70547 h 425"/>
                <a:gd name="T104" fmla="*/ 74517 w 647"/>
                <a:gd name="T105" fmla="*/ 70547 h 425"/>
                <a:gd name="T106" fmla="*/ 73697 w 647"/>
                <a:gd name="T107" fmla="*/ 85340 h 425"/>
                <a:gd name="T108" fmla="*/ 63377 w 647"/>
                <a:gd name="T109" fmla="*/ 75123 h 425"/>
                <a:gd name="T110" fmla="*/ 62505 w 647"/>
                <a:gd name="T111" fmla="*/ 74754 h 425"/>
                <a:gd name="T112" fmla="*/ 62505 w 647"/>
                <a:gd name="T113" fmla="*/ 74754 h 425"/>
                <a:gd name="T114" fmla="*/ 57109 w 647"/>
                <a:gd name="T115" fmla="*/ 74754 h 425"/>
                <a:gd name="T116" fmla="*/ 57109 w 647"/>
                <a:gd name="T117" fmla="*/ 74754 h 425"/>
                <a:gd name="T118" fmla="*/ 57109 w 647"/>
                <a:gd name="T119" fmla="*/ 74754 h 425"/>
                <a:gd name="T120" fmla="*/ 57109 w 647"/>
                <a:gd name="T121" fmla="*/ 74754 h 425"/>
                <a:gd name="T122" fmla="*/ 26333 w 647"/>
                <a:gd name="T123" fmla="*/ 87114 h 4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47"/>
                <a:gd name="T187" fmla="*/ 0 h 425"/>
                <a:gd name="T188" fmla="*/ 647 w 647"/>
                <a:gd name="T189" fmla="*/ 425 h 4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47" h="425">
                  <a:moveTo>
                    <a:pt x="523" y="425"/>
                  </a:moveTo>
                  <a:cubicBezTo>
                    <a:pt x="523" y="425"/>
                    <a:pt x="523" y="425"/>
                    <a:pt x="139" y="425"/>
                  </a:cubicBezTo>
                  <a:cubicBezTo>
                    <a:pt x="139" y="425"/>
                    <a:pt x="139" y="425"/>
                    <a:pt x="139" y="425"/>
                  </a:cubicBezTo>
                  <a:cubicBezTo>
                    <a:pt x="63" y="425"/>
                    <a:pt x="1" y="361"/>
                    <a:pt x="0" y="285"/>
                  </a:cubicBezTo>
                  <a:cubicBezTo>
                    <a:pt x="0" y="285"/>
                    <a:pt x="0" y="285"/>
                    <a:pt x="0" y="285"/>
                  </a:cubicBezTo>
                  <a:cubicBezTo>
                    <a:pt x="0" y="247"/>
                    <a:pt x="17" y="213"/>
                    <a:pt x="42" y="189"/>
                  </a:cubicBezTo>
                  <a:cubicBezTo>
                    <a:pt x="42" y="189"/>
                    <a:pt x="42" y="189"/>
                    <a:pt x="42" y="189"/>
                  </a:cubicBezTo>
                  <a:cubicBezTo>
                    <a:pt x="67" y="165"/>
                    <a:pt x="102" y="150"/>
                    <a:pt x="139" y="150"/>
                  </a:cubicBezTo>
                  <a:cubicBezTo>
                    <a:pt x="139" y="150"/>
                    <a:pt x="139" y="150"/>
                    <a:pt x="139" y="150"/>
                  </a:cubicBezTo>
                  <a:cubicBezTo>
                    <a:pt x="143" y="150"/>
                    <a:pt x="147" y="150"/>
                    <a:pt x="151" y="150"/>
                  </a:cubicBezTo>
                  <a:cubicBezTo>
                    <a:pt x="151" y="150"/>
                    <a:pt x="151" y="150"/>
                    <a:pt x="151" y="150"/>
                  </a:cubicBezTo>
                  <a:cubicBezTo>
                    <a:pt x="166" y="64"/>
                    <a:pt x="239" y="0"/>
                    <a:pt x="324" y="0"/>
                  </a:cubicBezTo>
                  <a:cubicBezTo>
                    <a:pt x="324" y="0"/>
                    <a:pt x="324" y="0"/>
                    <a:pt x="324" y="0"/>
                  </a:cubicBezTo>
                  <a:cubicBezTo>
                    <a:pt x="371" y="0"/>
                    <a:pt x="415" y="19"/>
                    <a:pt x="447" y="49"/>
                  </a:cubicBezTo>
                  <a:cubicBezTo>
                    <a:pt x="447" y="49"/>
                    <a:pt x="447" y="49"/>
                    <a:pt x="447" y="49"/>
                  </a:cubicBezTo>
                  <a:cubicBezTo>
                    <a:pt x="474" y="75"/>
                    <a:pt x="492" y="111"/>
                    <a:pt x="497" y="151"/>
                  </a:cubicBezTo>
                  <a:cubicBezTo>
                    <a:pt x="497" y="151"/>
                    <a:pt x="497" y="151"/>
                    <a:pt x="497" y="151"/>
                  </a:cubicBezTo>
                  <a:cubicBezTo>
                    <a:pt x="503" y="150"/>
                    <a:pt x="508" y="150"/>
                    <a:pt x="513" y="150"/>
                  </a:cubicBezTo>
                  <a:cubicBezTo>
                    <a:pt x="513" y="150"/>
                    <a:pt x="513" y="150"/>
                    <a:pt x="513" y="150"/>
                  </a:cubicBezTo>
                  <a:cubicBezTo>
                    <a:pt x="551" y="150"/>
                    <a:pt x="584" y="165"/>
                    <a:pt x="608" y="189"/>
                  </a:cubicBezTo>
                  <a:cubicBezTo>
                    <a:pt x="608" y="189"/>
                    <a:pt x="608" y="189"/>
                    <a:pt x="608" y="189"/>
                  </a:cubicBezTo>
                  <a:cubicBezTo>
                    <a:pt x="632" y="213"/>
                    <a:pt x="647" y="247"/>
                    <a:pt x="647" y="285"/>
                  </a:cubicBezTo>
                  <a:cubicBezTo>
                    <a:pt x="647" y="285"/>
                    <a:pt x="647" y="285"/>
                    <a:pt x="647" y="285"/>
                  </a:cubicBezTo>
                  <a:cubicBezTo>
                    <a:pt x="647" y="285"/>
                    <a:pt x="647" y="285"/>
                    <a:pt x="647" y="285"/>
                  </a:cubicBezTo>
                  <a:cubicBezTo>
                    <a:pt x="647" y="320"/>
                    <a:pt x="634" y="353"/>
                    <a:pt x="612" y="378"/>
                  </a:cubicBezTo>
                  <a:cubicBezTo>
                    <a:pt x="612" y="378"/>
                    <a:pt x="612" y="378"/>
                    <a:pt x="612" y="378"/>
                  </a:cubicBezTo>
                  <a:cubicBezTo>
                    <a:pt x="591" y="404"/>
                    <a:pt x="560" y="422"/>
                    <a:pt x="525" y="425"/>
                  </a:cubicBezTo>
                  <a:cubicBezTo>
                    <a:pt x="525" y="425"/>
                    <a:pt x="525" y="425"/>
                    <a:pt x="525" y="425"/>
                  </a:cubicBezTo>
                  <a:cubicBezTo>
                    <a:pt x="524" y="425"/>
                    <a:pt x="524" y="425"/>
                    <a:pt x="524" y="425"/>
                  </a:cubicBezTo>
                  <a:cubicBezTo>
                    <a:pt x="523" y="425"/>
                    <a:pt x="523" y="425"/>
                    <a:pt x="523" y="425"/>
                  </a:cubicBezTo>
                  <a:close/>
                  <a:moveTo>
                    <a:pt x="64" y="212"/>
                  </a:moveTo>
                  <a:cubicBezTo>
                    <a:pt x="44" y="230"/>
                    <a:pt x="32" y="256"/>
                    <a:pt x="32" y="285"/>
                  </a:cubicBezTo>
                  <a:cubicBezTo>
                    <a:pt x="32" y="285"/>
                    <a:pt x="32" y="285"/>
                    <a:pt x="32" y="285"/>
                  </a:cubicBezTo>
                  <a:cubicBezTo>
                    <a:pt x="32" y="314"/>
                    <a:pt x="45" y="341"/>
                    <a:pt x="64" y="361"/>
                  </a:cubicBezTo>
                  <a:cubicBezTo>
                    <a:pt x="64" y="361"/>
                    <a:pt x="64" y="361"/>
                    <a:pt x="64" y="361"/>
                  </a:cubicBezTo>
                  <a:cubicBezTo>
                    <a:pt x="84" y="381"/>
                    <a:pt x="111" y="393"/>
                    <a:pt x="139" y="393"/>
                  </a:cubicBezTo>
                  <a:cubicBezTo>
                    <a:pt x="139" y="393"/>
                    <a:pt x="139" y="393"/>
                    <a:pt x="139" y="393"/>
                  </a:cubicBezTo>
                  <a:cubicBezTo>
                    <a:pt x="477" y="393"/>
                    <a:pt x="518" y="393"/>
                    <a:pt x="523" y="393"/>
                  </a:cubicBezTo>
                  <a:cubicBezTo>
                    <a:pt x="523" y="393"/>
                    <a:pt x="523" y="393"/>
                    <a:pt x="523" y="393"/>
                  </a:cubicBezTo>
                  <a:cubicBezTo>
                    <a:pt x="548" y="390"/>
                    <a:pt x="571" y="377"/>
                    <a:pt x="588" y="358"/>
                  </a:cubicBezTo>
                  <a:cubicBezTo>
                    <a:pt x="588" y="358"/>
                    <a:pt x="588" y="358"/>
                    <a:pt x="588" y="358"/>
                  </a:cubicBezTo>
                  <a:cubicBezTo>
                    <a:pt x="605" y="338"/>
                    <a:pt x="615" y="312"/>
                    <a:pt x="615" y="285"/>
                  </a:cubicBezTo>
                  <a:cubicBezTo>
                    <a:pt x="615" y="285"/>
                    <a:pt x="615" y="285"/>
                    <a:pt x="615" y="285"/>
                  </a:cubicBezTo>
                  <a:cubicBezTo>
                    <a:pt x="615" y="226"/>
                    <a:pt x="571" y="182"/>
                    <a:pt x="513" y="182"/>
                  </a:cubicBezTo>
                  <a:cubicBezTo>
                    <a:pt x="513" y="182"/>
                    <a:pt x="513" y="182"/>
                    <a:pt x="513" y="182"/>
                  </a:cubicBezTo>
                  <a:cubicBezTo>
                    <a:pt x="503" y="182"/>
                    <a:pt x="496" y="182"/>
                    <a:pt x="490" y="185"/>
                  </a:cubicBezTo>
                  <a:cubicBezTo>
                    <a:pt x="490" y="185"/>
                    <a:pt x="490" y="185"/>
                    <a:pt x="490" y="185"/>
                  </a:cubicBezTo>
                  <a:cubicBezTo>
                    <a:pt x="466" y="197"/>
                    <a:pt x="466" y="197"/>
                    <a:pt x="466" y="197"/>
                  </a:cubicBezTo>
                  <a:cubicBezTo>
                    <a:pt x="466" y="171"/>
                    <a:pt x="466" y="171"/>
                    <a:pt x="466" y="171"/>
                  </a:cubicBezTo>
                  <a:cubicBezTo>
                    <a:pt x="466" y="93"/>
                    <a:pt x="402" y="32"/>
                    <a:pt x="324" y="32"/>
                  </a:cubicBezTo>
                  <a:cubicBezTo>
                    <a:pt x="324" y="32"/>
                    <a:pt x="324" y="32"/>
                    <a:pt x="324" y="32"/>
                  </a:cubicBezTo>
                  <a:cubicBezTo>
                    <a:pt x="251" y="32"/>
                    <a:pt x="186" y="93"/>
                    <a:pt x="181" y="172"/>
                  </a:cubicBezTo>
                  <a:cubicBezTo>
                    <a:pt x="181" y="172"/>
                    <a:pt x="181" y="172"/>
                    <a:pt x="181" y="172"/>
                  </a:cubicBezTo>
                  <a:cubicBezTo>
                    <a:pt x="179" y="208"/>
                    <a:pt x="179" y="208"/>
                    <a:pt x="179" y="208"/>
                  </a:cubicBezTo>
                  <a:cubicBezTo>
                    <a:pt x="154" y="183"/>
                    <a:pt x="154" y="183"/>
                    <a:pt x="154" y="183"/>
                  </a:cubicBezTo>
                  <a:cubicBezTo>
                    <a:pt x="154" y="183"/>
                    <a:pt x="153" y="183"/>
                    <a:pt x="152" y="182"/>
                  </a:cubicBezTo>
                  <a:cubicBezTo>
                    <a:pt x="152" y="182"/>
                    <a:pt x="152" y="182"/>
                    <a:pt x="152" y="182"/>
                  </a:cubicBezTo>
                  <a:cubicBezTo>
                    <a:pt x="149" y="182"/>
                    <a:pt x="144" y="182"/>
                    <a:pt x="139" y="182"/>
                  </a:cubicBezTo>
                  <a:cubicBezTo>
                    <a:pt x="139" y="182"/>
                    <a:pt x="139" y="182"/>
                    <a:pt x="139" y="182"/>
                  </a:cubicBezTo>
                  <a:cubicBezTo>
                    <a:pt x="139" y="182"/>
                    <a:pt x="139" y="182"/>
                    <a:pt x="139" y="182"/>
                  </a:cubicBezTo>
                  <a:cubicBezTo>
                    <a:pt x="139" y="182"/>
                    <a:pt x="139" y="182"/>
                    <a:pt x="139" y="182"/>
                  </a:cubicBezTo>
                  <a:cubicBezTo>
                    <a:pt x="110" y="182"/>
                    <a:pt x="83" y="193"/>
                    <a:pt x="64" y="212"/>
                  </a:cubicBezTo>
                  <a:close/>
                </a:path>
              </a:pathLst>
            </a:custGeom>
            <a:solidFill>
              <a:srgbClr val="FFFFFF"/>
            </a:solidFill>
            <a:ln w="9525">
              <a:noFill/>
              <a:round/>
              <a:headEnd/>
              <a:tailEnd/>
            </a:ln>
          </p:spPr>
          <p:txBody>
            <a:bodyPr/>
            <a:lstStyle/>
            <a:p>
              <a:endParaRPr lang="en-US"/>
            </a:p>
          </p:txBody>
        </p:sp>
        <p:sp>
          <p:nvSpPr>
            <p:cNvPr id="13" name="Freeform 70"/>
            <p:cNvSpPr>
              <a:spLocks/>
            </p:cNvSpPr>
            <p:nvPr/>
          </p:nvSpPr>
          <p:spPr bwMode="gray">
            <a:xfrm>
              <a:off x="4076" y="2947"/>
              <a:ext cx="1453" cy="928"/>
            </a:xfrm>
            <a:custGeom>
              <a:avLst/>
              <a:gdLst>
                <a:gd name="T0" fmla="*/ 615 w 615"/>
                <a:gd name="T1" fmla="*/ 269 h 393"/>
                <a:gd name="T2" fmla="*/ 497 w 615"/>
                <a:gd name="T3" fmla="*/ 150 h 393"/>
                <a:gd name="T4" fmla="*/ 466 w 615"/>
                <a:gd name="T5" fmla="*/ 155 h 393"/>
                <a:gd name="T6" fmla="*/ 308 w 615"/>
                <a:gd name="T7" fmla="*/ 0 h 393"/>
                <a:gd name="T8" fmla="*/ 149 w 615"/>
                <a:gd name="T9" fmla="*/ 155 h 393"/>
                <a:gd name="T10" fmla="*/ 123 w 615"/>
                <a:gd name="T11" fmla="*/ 150 h 393"/>
                <a:gd name="T12" fmla="*/ 0 w 615"/>
                <a:gd name="T13" fmla="*/ 269 h 393"/>
                <a:gd name="T14" fmla="*/ 123 w 615"/>
                <a:gd name="T15" fmla="*/ 393 h 393"/>
                <a:gd name="T16" fmla="*/ 507 w 615"/>
                <a:gd name="T17" fmla="*/ 393 h 393"/>
                <a:gd name="T18" fmla="*/ 507 w 615"/>
                <a:gd name="T19" fmla="*/ 393 h 393"/>
                <a:gd name="T20" fmla="*/ 615 w 615"/>
                <a:gd name="T21" fmla="*/ 269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5"/>
                <a:gd name="T34" fmla="*/ 0 h 393"/>
                <a:gd name="T35" fmla="*/ 615 w 615"/>
                <a:gd name="T36" fmla="*/ 393 h 3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5" h="393">
                  <a:moveTo>
                    <a:pt x="615" y="269"/>
                  </a:moveTo>
                  <a:cubicBezTo>
                    <a:pt x="615" y="202"/>
                    <a:pt x="564" y="150"/>
                    <a:pt x="497" y="150"/>
                  </a:cubicBezTo>
                  <a:cubicBezTo>
                    <a:pt x="487" y="150"/>
                    <a:pt x="477" y="150"/>
                    <a:pt x="466" y="155"/>
                  </a:cubicBezTo>
                  <a:cubicBezTo>
                    <a:pt x="466" y="67"/>
                    <a:pt x="395" y="0"/>
                    <a:pt x="308" y="0"/>
                  </a:cubicBezTo>
                  <a:cubicBezTo>
                    <a:pt x="226" y="0"/>
                    <a:pt x="154" y="67"/>
                    <a:pt x="149" y="155"/>
                  </a:cubicBezTo>
                  <a:cubicBezTo>
                    <a:pt x="144" y="150"/>
                    <a:pt x="134" y="150"/>
                    <a:pt x="123" y="150"/>
                  </a:cubicBezTo>
                  <a:cubicBezTo>
                    <a:pt x="57" y="150"/>
                    <a:pt x="0" y="202"/>
                    <a:pt x="0" y="269"/>
                  </a:cubicBezTo>
                  <a:cubicBezTo>
                    <a:pt x="0" y="336"/>
                    <a:pt x="57" y="393"/>
                    <a:pt x="123" y="393"/>
                  </a:cubicBezTo>
                  <a:cubicBezTo>
                    <a:pt x="507" y="393"/>
                    <a:pt x="507" y="393"/>
                    <a:pt x="507" y="393"/>
                  </a:cubicBezTo>
                  <a:cubicBezTo>
                    <a:pt x="507" y="393"/>
                    <a:pt x="507" y="393"/>
                    <a:pt x="507" y="393"/>
                  </a:cubicBezTo>
                  <a:cubicBezTo>
                    <a:pt x="569" y="388"/>
                    <a:pt x="615" y="331"/>
                    <a:pt x="615" y="269"/>
                  </a:cubicBezTo>
                </a:path>
              </a:pathLst>
            </a:custGeom>
            <a:gradFill rotWithShape="1">
              <a:gsLst>
                <a:gs pos="0">
                  <a:schemeClr val="accent1"/>
                </a:gs>
                <a:gs pos="100000">
                  <a:schemeClr val="accent1">
                    <a:gamma/>
                    <a:shade val="76078"/>
                    <a:invGamma/>
                  </a:schemeClr>
                </a:gs>
              </a:gsLst>
              <a:lin ang="5400000" scaled="1"/>
            </a:gradFill>
            <a:ln w="9525">
              <a:noFill/>
              <a:round/>
              <a:headEnd/>
              <a:tailEnd/>
            </a:ln>
          </p:spPr>
          <p:txBody>
            <a:bodyPr/>
            <a:lstStyle/>
            <a:p>
              <a:pPr algn="ctr">
                <a:defRPr/>
              </a:pPr>
              <a:endParaRPr lang="en-US" b="1">
                <a:solidFill>
                  <a:srgbClr val="000000"/>
                </a:solidFill>
              </a:endParaRPr>
            </a:p>
          </p:txBody>
        </p:sp>
        <p:sp>
          <p:nvSpPr>
            <p:cNvPr id="26654" name="Rectangle 88"/>
            <p:cNvSpPr>
              <a:spLocks noChangeArrowheads="1"/>
            </p:cNvSpPr>
            <p:nvPr/>
          </p:nvSpPr>
          <p:spPr bwMode="gray">
            <a:xfrm>
              <a:off x="4325" y="3386"/>
              <a:ext cx="1045" cy="388"/>
            </a:xfrm>
            <a:prstGeom prst="rect">
              <a:avLst/>
            </a:prstGeom>
            <a:noFill/>
            <a:ln w="9525" algn="ctr">
              <a:noFill/>
              <a:miter lim="800000"/>
              <a:headEnd/>
              <a:tailEnd/>
            </a:ln>
          </p:spPr>
          <p:txBody>
            <a:bodyPr>
              <a:spAutoFit/>
            </a:bodyPr>
            <a:lstStyle/>
            <a:p>
              <a:pPr algn="ctr">
                <a:lnSpc>
                  <a:spcPct val="85000"/>
                </a:lnSpc>
              </a:pPr>
              <a:r>
                <a:rPr lang="en-US" sz="2000" b="1">
                  <a:solidFill>
                    <a:srgbClr val="FFFFFF"/>
                  </a:solidFill>
                </a:rPr>
                <a:t>Cloud</a:t>
              </a:r>
              <a:br>
                <a:rPr lang="en-US" sz="2000" b="1">
                  <a:solidFill>
                    <a:srgbClr val="FFFFFF"/>
                  </a:solidFill>
                </a:rPr>
              </a:br>
              <a:r>
                <a:rPr lang="en-US" sz="2000" b="1">
                  <a:solidFill>
                    <a:srgbClr val="FFFFFF"/>
                  </a:solidFill>
                </a:rPr>
                <a:t>Computing</a:t>
              </a:r>
            </a:p>
          </p:txBody>
        </p:sp>
      </p:grpSp>
      <p:sp>
        <p:nvSpPr>
          <p:cNvPr id="26633" name="Freeform 67"/>
          <p:cNvSpPr>
            <a:spLocks noEditPoints="1"/>
          </p:cNvSpPr>
          <p:nvPr/>
        </p:nvSpPr>
        <p:spPr bwMode="gray">
          <a:xfrm>
            <a:off x="592138" y="4887913"/>
            <a:ext cx="2427287" cy="1593850"/>
          </a:xfrm>
          <a:custGeom>
            <a:avLst/>
            <a:gdLst>
              <a:gd name="T0" fmla="*/ 2147483647 w 647"/>
              <a:gd name="T1" fmla="*/ 2147483647 h 425"/>
              <a:gd name="T2" fmla="*/ 2147483647 w 647"/>
              <a:gd name="T3" fmla="*/ 2147483647 h 425"/>
              <a:gd name="T4" fmla="*/ 2147483647 w 647"/>
              <a:gd name="T5" fmla="*/ 2147483647 h 425"/>
              <a:gd name="T6" fmla="*/ 0 w 647"/>
              <a:gd name="T7" fmla="*/ 2147483647 h 425"/>
              <a:gd name="T8" fmla="*/ 0 w 647"/>
              <a:gd name="T9" fmla="*/ 2147483647 h 425"/>
              <a:gd name="T10" fmla="*/ 2147483647 w 647"/>
              <a:gd name="T11" fmla="*/ 2147483647 h 425"/>
              <a:gd name="T12" fmla="*/ 2147483647 w 647"/>
              <a:gd name="T13" fmla="*/ 2147483647 h 425"/>
              <a:gd name="T14" fmla="*/ 2147483647 w 647"/>
              <a:gd name="T15" fmla="*/ 2147483647 h 425"/>
              <a:gd name="T16" fmla="*/ 2147483647 w 647"/>
              <a:gd name="T17" fmla="*/ 2147483647 h 425"/>
              <a:gd name="T18" fmla="*/ 2147483647 w 647"/>
              <a:gd name="T19" fmla="*/ 2147483647 h 425"/>
              <a:gd name="T20" fmla="*/ 2147483647 w 647"/>
              <a:gd name="T21" fmla="*/ 2147483647 h 425"/>
              <a:gd name="T22" fmla="*/ 2147483647 w 647"/>
              <a:gd name="T23" fmla="*/ 0 h 425"/>
              <a:gd name="T24" fmla="*/ 2147483647 w 647"/>
              <a:gd name="T25" fmla="*/ 0 h 425"/>
              <a:gd name="T26" fmla="*/ 2147483647 w 647"/>
              <a:gd name="T27" fmla="*/ 2147483647 h 425"/>
              <a:gd name="T28" fmla="*/ 2147483647 w 647"/>
              <a:gd name="T29" fmla="*/ 2147483647 h 425"/>
              <a:gd name="T30" fmla="*/ 2147483647 w 647"/>
              <a:gd name="T31" fmla="*/ 2147483647 h 425"/>
              <a:gd name="T32" fmla="*/ 2147483647 w 647"/>
              <a:gd name="T33" fmla="*/ 2147483647 h 425"/>
              <a:gd name="T34" fmla="*/ 2147483647 w 647"/>
              <a:gd name="T35" fmla="*/ 2147483647 h 425"/>
              <a:gd name="T36" fmla="*/ 2147483647 w 647"/>
              <a:gd name="T37" fmla="*/ 2147483647 h 425"/>
              <a:gd name="T38" fmla="*/ 2147483647 w 647"/>
              <a:gd name="T39" fmla="*/ 2147483647 h 425"/>
              <a:gd name="T40" fmla="*/ 2147483647 w 647"/>
              <a:gd name="T41" fmla="*/ 2147483647 h 425"/>
              <a:gd name="T42" fmla="*/ 2147483647 w 647"/>
              <a:gd name="T43" fmla="*/ 2147483647 h 425"/>
              <a:gd name="T44" fmla="*/ 2147483647 w 647"/>
              <a:gd name="T45" fmla="*/ 2147483647 h 425"/>
              <a:gd name="T46" fmla="*/ 2147483647 w 647"/>
              <a:gd name="T47" fmla="*/ 2147483647 h 425"/>
              <a:gd name="T48" fmla="*/ 2147483647 w 647"/>
              <a:gd name="T49" fmla="*/ 2147483647 h 425"/>
              <a:gd name="T50" fmla="*/ 2147483647 w 647"/>
              <a:gd name="T51" fmla="*/ 2147483647 h 425"/>
              <a:gd name="T52" fmla="*/ 2147483647 w 647"/>
              <a:gd name="T53" fmla="*/ 2147483647 h 425"/>
              <a:gd name="T54" fmla="*/ 2147483647 w 647"/>
              <a:gd name="T55" fmla="*/ 2147483647 h 425"/>
              <a:gd name="T56" fmla="*/ 2147483647 w 647"/>
              <a:gd name="T57" fmla="*/ 2147483647 h 425"/>
              <a:gd name="T58" fmla="*/ 2147483647 w 647"/>
              <a:gd name="T59" fmla="*/ 2147483647 h 425"/>
              <a:gd name="T60" fmla="*/ 2147483647 w 647"/>
              <a:gd name="T61" fmla="*/ 2147483647 h 425"/>
              <a:gd name="T62" fmla="*/ 2147483647 w 647"/>
              <a:gd name="T63" fmla="*/ 2147483647 h 425"/>
              <a:gd name="T64" fmla="*/ 2147483647 w 647"/>
              <a:gd name="T65" fmla="*/ 2147483647 h 425"/>
              <a:gd name="T66" fmla="*/ 2147483647 w 647"/>
              <a:gd name="T67" fmla="*/ 2147483647 h 425"/>
              <a:gd name="T68" fmla="*/ 2147483647 w 647"/>
              <a:gd name="T69" fmla="*/ 2147483647 h 425"/>
              <a:gd name="T70" fmla="*/ 2147483647 w 647"/>
              <a:gd name="T71" fmla="*/ 2147483647 h 425"/>
              <a:gd name="T72" fmla="*/ 2147483647 w 647"/>
              <a:gd name="T73" fmla="*/ 2147483647 h 425"/>
              <a:gd name="T74" fmla="*/ 2147483647 w 647"/>
              <a:gd name="T75" fmla="*/ 2147483647 h 425"/>
              <a:gd name="T76" fmla="*/ 2147483647 w 647"/>
              <a:gd name="T77" fmla="*/ 2147483647 h 425"/>
              <a:gd name="T78" fmla="*/ 2147483647 w 647"/>
              <a:gd name="T79" fmla="*/ 2147483647 h 425"/>
              <a:gd name="T80" fmla="*/ 2147483647 w 647"/>
              <a:gd name="T81" fmla="*/ 2147483647 h 425"/>
              <a:gd name="T82" fmla="*/ 2147483647 w 647"/>
              <a:gd name="T83" fmla="*/ 2147483647 h 425"/>
              <a:gd name="T84" fmla="*/ 2147483647 w 647"/>
              <a:gd name="T85" fmla="*/ 2147483647 h 425"/>
              <a:gd name="T86" fmla="*/ 2147483647 w 647"/>
              <a:gd name="T87" fmla="*/ 2147483647 h 425"/>
              <a:gd name="T88" fmla="*/ 2147483647 w 647"/>
              <a:gd name="T89" fmla="*/ 2147483647 h 425"/>
              <a:gd name="T90" fmla="*/ 2147483647 w 647"/>
              <a:gd name="T91" fmla="*/ 2147483647 h 425"/>
              <a:gd name="T92" fmla="*/ 2147483647 w 647"/>
              <a:gd name="T93" fmla="*/ 2147483647 h 425"/>
              <a:gd name="T94" fmla="*/ 2147483647 w 647"/>
              <a:gd name="T95" fmla="*/ 2147483647 h 425"/>
              <a:gd name="T96" fmla="*/ 2147483647 w 647"/>
              <a:gd name="T97" fmla="*/ 2147483647 h 425"/>
              <a:gd name="T98" fmla="*/ 2147483647 w 647"/>
              <a:gd name="T99" fmla="*/ 2147483647 h 425"/>
              <a:gd name="T100" fmla="*/ 2147483647 w 647"/>
              <a:gd name="T101" fmla="*/ 2147483647 h 425"/>
              <a:gd name="T102" fmla="*/ 2147483647 w 647"/>
              <a:gd name="T103" fmla="*/ 2147483647 h 425"/>
              <a:gd name="T104" fmla="*/ 2147483647 w 647"/>
              <a:gd name="T105" fmla="*/ 2147483647 h 425"/>
              <a:gd name="T106" fmla="*/ 2147483647 w 647"/>
              <a:gd name="T107" fmla="*/ 2147483647 h 425"/>
              <a:gd name="T108" fmla="*/ 2147483647 w 647"/>
              <a:gd name="T109" fmla="*/ 2147483647 h 425"/>
              <a:gd name="T110" fmla="*/ 2147483647 w 647"/>
              <a:gd name="T111" fmla="*/ 2147483647 h 425"/>
              <a:gd name="T112" fmla="*/ 2147483647 w 647"/>
              <a:gd name="T113" fmla="*/ 2147483647 h 425"/>
              <a:gd name="T114" fmla="*/ 2147483647 w 647"/>
              <a:gd name="T115" fmla="*/ 2147483647 h 425"/>
              <a:gd name="T116" fmla="*/ 2147483647 w 647"/>
              <a:gd name="T117" fmla="*/ 2147483647 h 425"/>
              <a:gd name="T118" fmla="*/ 2147483647 w 647"/>
              <a:gd name="T119" fmla="*/ 2147483647 h 425"/>
              <a:gd name="T120" fmla="*/ 2147483647 w 647"/>
              <a:gd name="T121" fmla="*/ 2147483647 h 425"/>
              <a:gd name="T122" fmla="*/ 2147483647 w 647"/>
              <a:gd name="T123" fmla="*/ 2147483647 h 4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47"/>
              <a:gd name="T187" fmla="*/ 0 h 425"/>
              <a:gd name="T188" fmla="*/ 647 w 647"/>
              <a:gd name="T189" fmla="*/ 425 h 4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47" h="425">
                <a:moveTo>
                  <a:pt x="523" y="425"/>
                </a:moveTo>
                <a:cubicBezTo>
                  <a:pt x="523" y="425"/>
                  <a:pt x="523" y="425"/>
                  <a:pt x="139" y="425"/>
                </a:cubicBezTo>
                <a:cubicBezTo>
                  <a:pt x="139" y="425"/>
                  <a:pt x="139" y="425"/>
                  <a:pt x="139" y="425"/>
                </a:cubicBezTo>
                <a:cubicBezTo>
                  <a:pt x="63" y="425"/>
                  <a:pt x="1" y="361"/>
                  <a:pt x="0" y="285"/>
                </a:cubicBezTo>
                <a:cubicBezTo>
                  <a:pt x="0" y="285"/>
                  <a:pt x="0" y="285"/>
                  <a:pt x="0" y="285"/>
                </a:cubicBezTo>
                <a:cubicBezTo>
                  <a:pt x="0" y="247"/>
                  <a:pt x="17" y="213"/>
                  <a:pt x="42" y="189"/>
                </a:cubicBezTo>
                <a:cubicBezTo>
                  <a:pt x="42" y="189"/>
                  <a:pt x="42" y="189"/>
                  <a:pt x="42" y="189"/>
                </a:cubicBezTo>
                <a:cubicBezTo>
                  <a:pt x="67" y="165"/>
                  <a:pt x="102" y="150"/>
                  <a:pt x="139" y="150"/>
                </a:cubicBezTo>
                <a:cubicBezTo>
                  <a:pt x="139" y="150"/>
                  <a:pt x="139" y="150"/>
                  <a:pt x="139" y="150"/>
                </a:cubicBezTo>
                <a:cubicBezTo>
                  <a:pt x="143" y="150"/>
                  <a:pt x="147" y="150"/>
                  <a:pt x="151" y="150"/>
                </a:cubicBezTo>
                <a:cubicBezTo>
                  <a:pt x="151" y="150"/>
                  <a:pt x="151" y="150"/>
                  <a:pt x="151" y="150"/>
                </a:cubicBezTo>
                <a:cubicBezTo>
                  <a:pt x="166" y="64"/>
                  <a:pt x="239" y="0"/>
                  <a:pt x="324" y="0"/>
                </a:cubicBezTo>
                <a:cubicBezTo>
                  <a:pt x="324" y="0"/>
                  <a:pt x="324" y="0"/>
                  <a:pt x="324" y="0"/>
                </a:cubicBezTo>
                <a:cubicBezTo>
                  <a:pt x="371" y="0"/>
                  <a:pt x="415" y="19"/>
                  <a:pt x="447" y="49"/>
                </a:cubicBezTo>
                <a:cubicBezTo>
                  <a:pt x="447" y="49"/>
                  <a:pt x="447" y="49"/>
                  <a:pt x="447" y="49"/>
                </a:cubicBezTo>
                <a:cubicBezTo>
                  <a:pt x="474" y="75"/>
                  <a:pt x="492" y="111"/>
                  <a:pt x="497" y="151"/>
                </a:cubicBezTo>
                <a:cubicBezTo>
                  <a:pt x="497" y="151"/>
                  <a:pt x="497" y="151"/>
                  <a:pt x="497" y="151"/>
                </a:cubicBezTo>
                <a:cubicBezTo>
                  <a:pt x="503" y="150"/>
                  <a:pt x="508" y="150"/>
                  <a:pt x="513" y="150"/>
                </a:cubicBezTo>
                <a:cubicBezTo>
                  <a:pt x="513" y="150"/>
                  <a:pt x="513" y="150"/>
                  <a:pt x="513" y="150"/>
                </a:cubicBezTo>
                <a:cubicBezTo>
                  <a:pt x="551" y="150"/>
                  <a:pt x="584" y="165"/>
                  <a:pt x="608" y="189"/>
                </a:cubicBezTo>
                <a:cubicBezTo>
                  <a:pt x="608" y="189"/>
                  <a:pt x="608" y="189"/>
                  <a:pt x="608" y="189"/>
                </a:cubicBezTo>
                <a:cubicBezTo>
                  <a:pt x="632" y="213"/>
                  <a:pt x="647" y="247"/>
                  <a:pt x="647" y="285"/>
                </a:cubicBezTo>
                <a:cubicBezTo>
                  <a:pt x="647" y="285"/>
                  <a:pt x="647" y="285"/>
                  <a:pt x="647" y="285"/>
                </a:cubicBezTo>
                <a:cubicBezTo>
                  <a:pt x="647" y="285"/>
                  <a:pt x="647" y="285"/>
                  <a:pt x="647" y="285"/>
                </a:cubicBezTo>
                <a:cubicBezTo>
                  <a:pt x="647" y="320"/>
                  <a:pt x="634" y="353"/>
                  <a:pt x="612" y="378"/>
                </a:cubicBezTo>
                <a:cubicBezTo>
                  <a:pt x="612" y="378"/>
                  <a:pt x="612" y="378"/>
                  <a:pt x="612" y="378"/>
                </a:cubicBezTo>
                <a:cubicBezTo>
                  <a:pt x="591" y="404"/>
                  <a:pt x="560" y="422"/>
                  <a:pt x="525" y="425"/>
                </a:cubicBezTo>
                <a:cubicBezTo>
                  <a:pt x="525" y="425"/>
                  <a:pt x="525" y="425"/>
                  <a:pt x="525" y="425"/>
                </a:cubicBezTo>
                <a:cubicBezTo>
                  <a:pt x="524" y="425"/>
                  <a:pt x="524" y="425"/>
                  <a:pt x="524" y="425"/>
                </a:cubicBezTo>
                <a:cubicBezTo>
                  <a:pt x="523" y="425"/>
                  <a:pt x="523" y="425"/>
                  <a:pt x="523" y="425"/>
                </a:cubicBezTo>
                <a:close/>
                <a:moveTo>
                  <a:pt x="64" y="212"/>
                </a:moveTo>
                <a:cubicBezTo>
                  <a:pt x="44" y="230"/>
                  <a:pt x="32" y="256"/>
                  <a:pt x="32" y="285"/>
                </a:cubicBezTo>
                <a:cubicBezTo>
                  <a:pt x="32" y="285"/>
                  <a:pt x="32" y="285"/>
                  <a:pt x="32" y="285"/>
                </a:cubicBezTo>
                <a:cubicBezTo>
                  <a:pt x="32" y="314"/>
                  <a:pt x="45" y="341"/>
                  <a:pt x="64" y="361"/>
                </a:cubicBezTo>
                <a:cubicBezTo>
                  <a:pt x="64" y="361"/>
                  <a:pt x="64" y="361"/>
                  <a:pt x="64" y="361"/>
                </a:cubicBezTo>
                <a:cubicBezTo>
                  <a:pt x="84" y="381"/>
                  <a:pt x="111" y="393"/>
                  <a:pt x="139" y="393"/>
                </a:cubicBezTo>
                <a:cubicBezTo>
                  <a:pt x="139" y="393"/>
                  <a:pt x="139" y="393"/>
                  <a:pt x="139" y="393"/>
                </a:cubicBezTo>
                <a:cubicBezTo>
                  <a:pt x="477" y="393"/>
                  <a:pt x="518" y="393"/>
                  <a:pt x="523" y="393"/>
                </a:cubicBezTo>
                <a:cubicBezTo>
                  <a:pt x="523" y="393"/>
                  <a:pt x="523" y="393"/>
                  <a:pt x="523" y="393"/>
                </a:cubicBezTo>
                <a:cubicBezTo>
                  <a:pt x="548" y="390"/>
                  <a:pt x="571" y="377"/>
                  <a:pt x="588" y="358"/>
                </a:cubicBezTo>
                <a:cubicBezTo>
                  <a:pt x="588" y="358"/>
                  <a:pt x="588" y="358"/>
                  <a:pt x="588" y="358"/>
                </a:cubicBezTo>
                <a:cubicBezTo>
                  <a:pt x="605" y="338"/>
                  <a:pt x="615" y="312"/>
                  <a:pt x="615" y="285"/>
                </a:cubicBezTo>
                <a:cubicBezTo>
                  <a:pt x="615" y="285"/>
                  <a:pt x="615" y="285"/>
                  <a:pt x="615" y="285"/>
                </a:cubicBezTo>
                <a:cubicBezTo>
                  <a:pt x="615" y="226"/>
                  <a:pt x="571" y="182"/>
                  <a:pt x="513" y="182"/>
                </a:cubicBezTo>
                <a:cubicBezTo>
                  <a:pt x="513" y="182"/>
                  <a:pt x="513" y="182"/>
                  <a:pt x="513" y="182"/>
                </a:cubicBezTo>
                <a:cubicBezTo>
                  <a:pt x="503" y="182"/>
                  <a:pt x="496" y="182"/>
                  <a:pt x="490" y="185"/>
                </a:cubicBezTo>
                <a:cubicBezTo>
                  <a:pt x="490" y="185"/>
                  <a:pt x="490" y="185"/>
                  <a:pt x="490" y="185"/>
                </a:cubicBezTo>
                <a:cubicBezTo>
                  <a:pt x="466" y="197"/>
                  <a:pt x="466" y="197"/>
                  <a:pt x="466" y="197"/>
                </a:cubicBezTo>
                <a:cubicBezTo>
                  <a:pt x="466" y="171"/>
                  <a:pt x="466" y="171"/>
                  <a:pt x="466" y="171"/>
                </a:cubicBezTo>
                <a:cubicBezTo>
                  <a:pt x="466" y="93"/>
                  <a:pt x="402" y="32"/>
                  <a:pt x="324" y="32"/>
                </a:cubicBezTo>
                <a:cubicBezTo>
                  <a:pt x="324" y="32"/>
                  <a:pt x="324" y="32"/>
                  <a:pt x="324" y="32"/>
                </a:cubicBezTo>
                <a:cubicBezTo>
                  <a:pt x="251" y="32"/>
                  <a:pt x="186" y="93"/>
                  <a:pt x="181" y="172"/>
                </a:cubicBezTo>
                <a:cubicBezTo>
                  <a:pt x="181" y="172"/>
                  <a:pt x="181" y="172"/>
                  <a:pt x="181" y="172"/>
                </a:cubicBezTo>
                <a:cubicBezTo>
                  <a:pt x="179" y="208"/>
                  <a:pt x="179" y="208"/>
                  <a:pt x="179" y="208"/>
                </a:cubicBezTo>
                <a:cubicBezTo>
                  <a:pt x="154" y="183"/>
                  <a:pt x="154" y="183"/>
                  <a:pt x="154" y="183"/>
                </a:cubicBezTo>
                <a:cubicBezTo>
                  <a:pt x="154" y="183"/>
                  <a:pt x="153" y="183"/>
                  <a:pt x="152" y="182"/>
                </a:cubicBezTo>
                <a:cubicBezTo>
                  <a:pt x="152" y="182"/>
                  <a:pt x="152" y="182"/>
                  <a:pt x="152" y="182"/>
                </a:cubicBezTo>
                <a:cubicBezTo>
                  <a:pt x="149" y="182"/>
                  <a:pt x="144" y="182"/>
                  <a:pt x="139" y="182"/>
                </a:cubicBezTo>
                <a:cubicBezTo>
                  <a:pt x="139" y="182"/>
                  <a:pt x="139" y="182"/>
                  <a:pt x="139" y="182"/>
                </a:cubicBezTo>
                <a:cubicBezTo>
                  <a:pt x="139" y="182"/>
                  <a:pt x="139" y="182"/>
                  <a:pt x="139" y="182"/>
                </a:cubicBezTo>
                <a:cubicBezTo>
                  <a:pt x="139" y="182"/>
                  <a:pt x="139" y="182"/>
                  <a:pt x="139" y="182"/>
                </a:cubicBezTo>
                <a:cubicBezTo>
                  <a:pt x="110" y="182"/>
                  <a:pt x="83" y="193"/>
                  <a:pt x="64" y="212"/>
                </a:cubicBezTo>
                <a:close/>
              </a:path>
            </a:pathLst>
          </a:custGeom>
          <a:solidFill>
            <a:srgbClr val="FFFFFF"/>
          </a:solidFill>
          <a:ln w="9525">
            <a:noFill/>
            <a:round/>
            <a:headEnd/>
            <a:tailEnd/>
          </a:ln>
        </p:spPr>
        <p:txBody>
          <a:bodyPr/>
          <a:lstStyle/>
          <a:p>
            <a:endParaRPr lang="en-US"/>
          </a:p>
        </p:txBody>
      </p:sp>
      <p:sp>
        <p:nvSpPr>
          <p:cNvPr id="16" name="Freeform 70"/>
          <p:cNvSpPr>
            <a:spLocks/>
          </p:cNvSpPr>
          <p:nvPr/>
        </p:nvSpPr>
        <p:spPr bwMode="gray">
          <a:xfrm>
            <a:off x="650875" y="4948238"/>
            <a:ext cx="2306638" cy="1473200"/>
          </a:xfrm>
          <a:custGeom>
            <a:avLst/>
            <a:gdLst>
              <a:gd name="T0" fmla="*/ 615 w 615"/>
              <a:gd name="T1" fmla="*/ 269 h 393"/>
              <a:gd name="T2" fmla="*/ 497 w 615"/>
              <a:gd name="T3" fmla="*/ 150 h 393"/>
              <a:gd name="T4" fmla="*/ 466 w 615"/>
              <a:gd name="T5" fmla="*/ 155 h 393"/>
              <a:gd name="T6" fmla="*/ 308 w 615"/>
              <a:gd name="T7" fmla="*/ 0 h 393"/>
              <a:gd name="T8" fmla="*/ 149 w 615"/>
              <a:gd name="T9" fmla="*/ 155 h 393"/>
              <a:gd name="T10" fmla="*/ 123 w 615"/>
              <a:gd name="T11" fmla="*/ 150 h 393"/>
              <a:gd name="T12" fmla="*/ 0 w 615"/>
              <a:gd name="T13" fmla="*/ 269 h 393"/>
              <a:gd name="T14" fmla="*/ 123 w 615"/>
              <a:gd name="T15" fmla="*/ 393 h 393"/>
              <a:gd name="T16" fmla="*/ 507 w 615"/>
              <a:gd name="T17" fmla="*/ 393 h 393"/>
              <a:gd name="T18" fmla="*/ 507 w 615"/>
              <a:gd name="T19" fmla="*/ 393 h 393"/>
              <a:gd name="T20" fmla="*/ 615 w 615"/>
              <a:gd name="T21" fmla="*/ 269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5"/>
              <a:gd name="T34" fmla="*/ 0 h 393"/>
              <a:gd name="T35" fmla="*/ 615 w 615"/>
              <a:gd name="T36" fmla="*/ 393 h 3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5" h="393">
                <a:moveTo>
                  <a:pt x="615" y="269"/>
                </a:moveTo>
                <a:cubicBezTo>
                  <a:pt x="615" y="202"/>
                  <a:pt x="564" y="150"/>
                  <a:pt x="497" y="150"/>
                </a:cubicBezTo>
                <a:cubicBezTo>
                  <a:pt x="487" y="150"/>
                  <a:pt x="477" y="150"/>
                  <a:pt x="466" y="155"/>
                </a:cubicBezTo>
                <a:cubicBezTo>
                  <a:pt x="466" y="67"/>
                  <a:pt x="395" y="0"/>
                  <a:pt x="308" y="0"/>
                </a:cubicBezTo>
                <a:cubicBezTo>
                  <a:pt x="226" y="0"/>
                  <a:pt x="154" y="67"/>
                  <a:pt x="149" y="155"/>
                </a:cubicBezTo>
                <a:cubicBezTo>
                  <a:pt x="144" y="150"/>
                  <a:pt x="134" y="150"/>
                  <a:pt x="123" y="150"/>
                </a:cubicBezTo>
                <a:cubicBezTo>
                  <a:pt x="57" y="150"/>
                  <a:pt x="0" y="202"/>
                  <a:pt x="0" y="269"/>
                </a:cubicBezTo>
                <a:cubicBezTo>
                  <a:pt x="0" y="336"/>
                  <a:pt x="57" y="393"/>
                  <a:pt x="123" y="393"/>
                </a:cubicBezTo>
                <a:cubicBezTo>
                  <a:pt x="507" y="393"/>
                  <a:pt x="507" y="393"/>
                  <a:pt x="507" y="393"/>
                </a:cubicBezTo>
                <a:cubicBezTo>
                  <a:pt x="507" y="393"/>
                  <a:pt x="507" y="393"/>
                  <a:pt x="507" y="393"/>
                </a:cubicBezTo>
                <a:cubicBezTo>
                  <a:pt x="569" y="388"/>
                  <a:pt x="615" y="331"/>
                  <a:pt x="615" y="269"/>
                </a:cubicBezTo>
              </a:path>
            </a:pathLst>
          </a:custGeom>
          <a:solidFill>
            <a:schemeClr val="accent5">
              <a:lumMod val="50000"/>
            </a:schemeClr>
          </a:solidFill>
          <a:ln w="9525">
            <a:noFill/>
            <a:round/>
            <a:headEnd/>
            <a:tailEnd/>
          </a:ln>
        </p:spPr>
        <p:txBody>
          <a:bodyPr/>
          <a:lstStyle/>
          <a:p>
            <a:pPr algn="ctr">
              <a:defRPr/>
            </a:pPr>
            <a:endParaRPr lang="en-US" b="1">
              <a:solidFill>
                <a:srgbClr val="000000"/>
              </a:solidFill>
            </a:endParaRPr>
          </a:p>
        </p:txBody>
      </p:sp>
      <p:sp>
        <p:nvSpPr>
          <p:cNvPr id="26635" name="Rectangle 88"/>
          <p:cNvSpPr>
            <a:spLocks noChangeArrowheads="1"/>
          </p:cNvSpPr>
          <p:nvPr/>
        </p:nvSpPr>
        <p:spPr bwMode="gray">
          <a:xfrm>
            <a:off x="917575" y="5619750"/>
            <a:ext cx="1851025" cy="614363"/>
          </a:xfrm>
          <a:prstGeom prst="rect">
            <a:avLst/>
          </a:prstGeom>
          <a:noFill/>
          <a:ln w="9525" algn="ctr">
            <a:noFill/>
            <a:miter lim="800000"/>
            <a:headEnd/>
            <a:tailEnd/>
          </a:ln>
        </p:spPr>
        <p:txBody>
          <a:bodyPr>
            <a:spAutoFit/>
          </a:bodyPr>
          <a:lstStyle/>
          <a:p>
            <a:pPr algn="ctr">
              <a:lnSpc>
                <a:spcPct val="85000"/>
              </a:lnSpc>
            </a:pPr>
            <a:r>
              <a:rPr lang="en-US" sz="2000" b="1">
                <a:solidFill>
                  <a:srgbClr val="FFFFFF"/>
                </a:solidFill>
              </a:rPr>
              <a:t>Virtualized </a:t>
            </a:r>
            <a:br>
              <a:rPr lang="en-US" sz="2000" b="1">
                <a:solidFill>
                  <a:srgbClr val="FFFFFF"/>
                </a:solidFill>
              </a:rPr>
            </a:br>
            <a:r>
              <a:rPr lang="en-US" sz="2000" b="1">
                <a:solidFill>
                  <a:srgbClr val="FFFFFF"/>
                </a:solidFill>
              </a:rPr>
              <a:t>Data Center</a:t>
            </a:r>
          </a:p>
        </p:txBody>
      </p:sp>
      <p:grpSp>
        <p:nvGrpSpPr>
          <p:cNvPr id="3" name="Group 36"/>
          <p:cNvGrpSpPr>
            <a:grpSpLocks/>
          </p:cNvGrpSpPr>
          <p:nvPr/>
        </p:nvGrpSpPr>
        <p:grpSpPr bwMode="auto">
          <a:xfrm>
            <a:off x="2959100" y="5095875"/>
            <a:ext cx="3225800" cy="1443038"/>
            <a:chOff x="1751" y="2877"/>
            <a:chExt cx="2302" cy="909"/>
          </a:xfrm>
        </p:grpSpPr>
        <p:sp>
          <p:nvSpPr>
            <p:cNvPr id="26647" name="AutoShape 37"/>
            <p:cNvSpPr>
              <a:spLocks noChangeArrowheads="1"/>
            </p:cNvSpPr>
            <p:nvPr/>
          </p:nvSpPr>
          <p:spPr bwMode="gray">
            <a:xfrm>
              <a:off x="1751" y="2877"/>
              <a:ext cx="2302" cy="738"/>
            </a:xfrm>
            <a:prstGeom prst="leftRightArrow">
              <a:avLst>
                <a:gd name="adj1" fmla="val 78861"/>
                <a:gd name="adj2" fmla="val 47828"/>
              </a:avLst>
            </a:prstGeom>
            <a:solidFill>
              <a:srgbClr val="FFFFFF"/>
            </a:solidFill>
            <a:ln w="28575" algn="ctr">
              <a:solidFill>
                <a:schemeClr val="hlink"/>
              </a:solidFill>
              <a:miter lim="800000"/>
              <a:headEnd/>
              <a:tailEnd/>
            </a:ln>
          </p:spPr>
          <p:txBody>
            <a:bodyPr wrap="none" anchor="ctr"/>
            <a:lstStyle/>
            <a:p>
              <a:pPr algn="ctr"/>
              <a:endParaRPr lang="en-US" b="1">
                <a:solidFill>
                  <a:srgbClr val="000000"/>
                </a:solidFill>
              </a:endParaRPr>
            </a:p>
          </p:txBody>
        </p:sp>
        <p:sp>
          <p:nvSpPr>
            <p:cNvPr id="26648" name="Rectangle 38"/>
            <p:cNvSpPr>
              <a:spLocks noChangeArrowheads="1"/>
            </p:cNvSpPr>
            <p:nvPr/>
          </p:nvSpPr>
          <p:spPr bwMode="gray">
            <a:xfrm>
              <a:off x="2541" y="3555"/>
              <a:ext cx="720" cy="231"/>
            </a:xfrm>
            <a:prstGeom prst="rect">
              <a:avLst/>
            </a:prstGeom>
            <a:noFill/>
            <a:ln w="9525" algn="ctr">
              <a:noFill/>
              <a:miter lim="800000"/>
              <a:headEnd/>
              <a:tailEnd/>
            </a:ln>
          </p:spPr>
          <p:txBody>
            <a:bodyPr wrap="none">
              <a:spAutoFit/>
            </a:bodyPr>
            <a:lstStyle/>
            <a:p>
              <a:pPr algn="ctr"/>
              <a:r>
                <a:rPr lang="en-US" b="1">
                  <a:solidFill>
                    <a:srgbClr val="B77430"/>
                  </a:solidFill>
                </a:rPr>
                <a:t>Security</a:t>
              </a:r>
            </a:p>
          </p:txBody>
        </p:sp>
      </p:grpSp>
      <p:grpSp>
        <p:nvGrpSpPr>
          <p:cNvPr id="8" name="Group 69"/>
          <p:cNvGrpSpPr>
            <a:grpSpLocks/>
          </p:cNvGrpSpPr>
          <p:nvPr/>
        </p:nvGrpSpPr>
        <p:grpSpPr bwMode="auto">
          <a:xfrm>
            <a:off x="3246438" y="5291138"/>
            <a:ext cx="2651125" cy="412750"/>
            <a:chOff x="1727" y="2909"/>
            <a:chExt cx="1958" cy="260"/>
          </a:xfrm>
        </p:grpSpPr>
        <p:sp>
          <p:nvSpPr>
            <p:cNvPr id="26645" name="AutoShape 41"/>
            <p:cNvSpPr>
              <a:spLocks noChangeArrowheads="1"/>
            </p:cNvSpPr>
            <p:nvPr/>
          </p:nvSpPr>
          <p:spPr bwMode="gray">
            <a:xfrm>
              <a:off x="1727" y="2909"/>
              <a:ext cx="1958" cy="246"/>
            </a:xfrm>
            <a:prstGeom prst="leftRightArrow">
              <a:avLst>
                <a:gd name="adj1" fmla="val 76426"/>
                <a:gd name="adj2" fmla="val 47977"/>
              </a:avLst>
            </a:prstGeom>
            <a:solidFill>
              <a:schemeClr val="folHlink"/>
            </a:solidFill>
            <a:ln w="9525" algn="ctr">
              <a:noFill/>
              <a:miter lim="800000"/>
              <a:headEnd/>
              <a:tailEnd/>
            </a:ln>
          </p:spPr>
          <p:txBody>
            <a:bodyPr wrap="none" anchor="ctr"/>
            <a:lstStyle/>
            <a:p>
              <a:pPr algn="ctr"/>
              <a:endParaRPr lang="en-US" sz="2000" b="1">
                <a:solidFill>
                  <a:srgbClr val="000000"/>
                </a:solidFill>
              </a:endParaRPr>
            </a:p>
          </p:txBody>
        </p:sp>
        <p:sp>
          <p:nvSpPr>
            <p:cNvPr id="26646" name="Rectangle 42"/>
            <p:cNvSpPr>
              <a:spLocks noChangeArrowheads="1"/>
            </p:cNvSpPr>
            <p:nvPr/>
          </p:nvSpPr>
          <p:spPr bwMode="gray">
            <a:xfrm>
              <a:off x="2047" y="2917"/>
              <a:ext cx="1320" cy="252"/>
            </a:xfrm>
            <a:prstGeom prst="rect">
              <a:avLst/>
            </a:prstGeom>
            <a:noFill/>
            <a:ln w="9525" algn="ctr">
              <a:noFill/>
              <a:miter lim="800000"/>
              <a:headEnd/>
              <a:tailEnd/>
            </a:ln>
          </p:spPr>
          <p:txBody>
            <a:bodyPr wrap="none">
              <a:spAutoFit/>
            </a:bodyPr>
            <a:lstStyle/>
            <a:p>
              <a:pPr algn="ctr"/>
              <a:r>
                <a:rPr lang="en-US" sz="2000" b="1">
                  <a:solidFill>
                    <a:srgbClr val="FFFFFF"/>
                  </a:solidFill>
                </a:rPr>
                <a:t>Virtualization</a:t>
              </a:r>
            </a:p>
          </p:txBody>
        </p:sp>
      </p:grpSp>
      <p:grpSp>
        <p:nvGrpSpPr>
          <p:cNvPr id="9" name="Group 70"/>
          <p:cNvGrpSpPr>
            <a:grpSpLocks/>
          </p:cNvGrpSpPr>
          <p:nvPr/>
        </p:nvGrpSpPr>
        <p:grpSpPr bwMode="auto">
          <a:xfrm>
            <a:off x="3246438" y="5681663"/>
            <a:ext cx="2651125" cy="412750"/>
            <a:chOff x="1727" y="3155"/>
            <a:chExt cx="1958" cy="260"/>
          </a:xfrm>
          <a:solidFill>
            <a:srgbClr val="92D050"/>
          </a:solidFill>
        </p:grpSpPr>
        <p:sp>
          <p:nvSpPr>
            <p:cNvPr id="25" name="AutoShape 40"/>
            <p:cNvSpPr>
              <a:spLocks noChangeArrowheads="1"/>
            </p:cNvSpPr>
            <p:nvPr/>
          </p:nvSpPr>
          <p:spPr bwMode="gray">
            <a:xfrm>
              <a:off x="1727" y="3155"/>
              <a:ext cx="1958" cy="246"/>
            </a:xfrm>
            <a:prstGeom prst="leftRightArrow">
              <a:avLst>
                <a:gd name="adj1" fmla="val 76426"/>
                <a:gd name="adj2" fmla="val 47977"/>
              </a:avLst>
            </a:prstGeom>
            <a:grpFill/>
            <a:ln w="9525" algn="ctr">
              <a:noFill/>
              <a:miter lim="800000"/>
              <a:headEnd/>
              <a:tailEnd/>
            </a:ln>
          </p:spPr>
          <p:txBody>
            <a:bodyPr wrap="none" anchor="ctr"/>
            <a:lstStyle/>
            <a:p>
              <a:pPr algn="ctr">
                <a:defRPr/>
              </a:pPr>
              <a:endParaRPr lang="en-US" sz="2000" b="1">
                <a:solidFill>
                  <a:srgbClr val="000000"/>
                </a:solidFill>
              </a:endParaRPr>
            </a:p>
          </p:txBody>
        </p:sp>
        <p:sp>
          <p:nvSpPr>
            <p:cNvPr id="26" name="Rectangle 43"/>
            <p:cNvSpPr>
              <a:spLocks noChangeArrowheads="1"/>
            </p:cNvSpPr>
            <p:nvPr/>
          </p:nvSpPr>
          <p:spPr bwMode="gray">
            <a:xfrm>
              <a:off x="2118" y="3163"/>
              <a:ext cx="1177" cy="252"/>
            </a:xfrm>
            <a:prstGeom prst="rect">
              <a:avLst/>
            </a:prstGeom>
            <a:noFill/>
            <a:ln w="9525" algn="ctr">
              <a:noFill/>
              <a:miter lim="800000"/>
              <a:headEnd/>
              <a:tailEnd/>
            </a:ln>
          </p:spPr>
          <p:txBody>
            <a:bodyPr wrap="none">
              <a:spAutoFit/>
            </a:bodyPr>
            <a:lstStyle/>
            <a:p>
              <a:pPr algn="ctr">
                <a:defRPr/>
              </a:pPr>
              <a:r>
                <a:rPr lang="en-US" sz="2000" b="1" dirty="0">
                  <a:solidFill>
                    <a:srgbClr val="FFFFFF"/>
                  </a:solidFill>
                </a:rPr>
                <a:t>Information</a:t>
              </a:r>
            </a:p>
          </p:txBody>
        </p:sp>
      </p:grpSp>
      <p:grpSp>
        <p:nvGrpSpPr>
          <p:cNvPr id="10" name="Group 86"/>
          <p:cNvGrpSpPr>
            <a:grpSpLocks/>
          </p:cNvGrpSpPr>
          <p:nvPr/>
        </p:nvGrpSpPr>
        <p:grpSpPr bwMode="auto">
          <a:xfrm>
            <a:off x="3246438" y="4581525"/>
            <a:ext cx="2592387" cy="412750"/>
            <a:chOff x="2045" y="2886"/>
            <a:chExt cx="1633" cy="260"/>
          </a:xfrm>
        </p:grpSpPr>
        <p:sp>
          <p:nvSpPr>
            <p:cNvPr id="26643" name="AutoShape 75"/>
            <p:cNvSpPr>
              <a:spLocks noChangeArrowheads="1"/>
            </p:cNvSpPr>
            <p:nvPr/>
          </p:nvSpPr>
          <p:spPr bwMode="gray">
            <a:xfrm>
              <a:off x="2045" y="2886"/>
              <a:ext cx="1633" cy="246"/>
            </a:xfrm>
            <a:prstGeom prst="leftRightArrow">
              <a:avLst>
                <a:gd name="adj1" fmla="val 76426"/>
                <a:gd name="adj2" fmla="val 40014"/>
              </a:avLst>
            </a:prstGeom>
            <a:solidFill>
              <a:srgbClr val="FFC425"/>
            </a:solidFill>
            <a:ln w="19050" algn="ctr">
              <a:solidFill>
                <a:schemeClr val="bg1"/>
              </a:solidFill>
              <a:miter lim="800000"/>
              <a:headEnd/>
              <a:tailEnd/>
            </a:ln>
          </p:spPr>
          <p:txBody>
            <a:bodyPr wrap="none" anchor="ctr"/>
            <a:lstStyle/>
            <a:p>
              <a:pPr algn="ctr"/>
              <a:endParaRPr lang="en-US" sz="2000" b="1">
                <a:solidFill>
                  <a:srgbClr val="000000"/>
                </a:solidFill>
              </a:endParaRPr>
            </a:p>
          </p:txBody>
        </p:sp>
        <p:sp>
          <p:nvSpPr>
            <p:cNvPr id="26644" name="Rectangle 76"/>
            <p:cNvSpPr>
              <a:spLocks noChangeArrowheads="1"/>
            </p:cNvSpPr>
            <p:nvPr/>
          </p:nvSpPr>
          <p:spPr bwMode="gray">
            <a:xfrm>
              <a:off x="2391" y="2894"/>
              <a:ext cx="942" cy="252"/>
            </a:xfrm>
            <a:prstGeom prst="rect">
              <a:avLst/>
            </a:prstGeom>
            <a:noFill/>
            <a:ln w="9525" algn="ctr">
              <a:noFill/>
              <a:miter lim="800000"/>
              <a:headEnd/>
              <a:tailEnd/>
            </a:ln>
          </p:spPr>
          <p:txBody>
            <a:bodyPr wrap="none">
              <a:spAutoFit/>
            </a:bodyPr>
            <a:lstStyle/>
            <a:p>
              <a:pPr algn="ctr"/>
              <a:r>
                <a:rPr lang="en-US" sz="2000" b="1">
                  <a:solidFill>
                    <a:srgbClr val="000000"/>
                  </a:solidFill>
                </a:rPr>
                <a:t>Federation</a:t>
              </a:r>
            </a:p>
          </p:txBody>
        </p:sp>
      </p:grpSp>
      <p:sp>
        <p:nvSpPr>
          <p:cNvPr id="30" name="Text Box 32"/>
          <p:cNvSpPr txBox="1">
            <a:spLocks noChangeArrowheads="1"/>
          </p:cNvSpPr>
          <p:nvPr/>
        </p:nvSpPr>
        <p:spPr bwMode="auto">
          <a:xfrm>
            <a:off x="1154113" y="6438900"/>
            <a:ext cx="1296987" cy="273050"/>
          </a:xfrm>
          <a:prstGeom prst="rect">
            <a:avLst/>
          </a:prstGeom>
          <a:noFill/>
          <a:ln w="38100">
            <a:noFill/>
            <a:miter lim="800000"/>
            <a:headEnd/>
            <a:tailEnd/>
          </a:ln>
        </p:spPr>
        <p:txBody>
          <a:bodyPr wrap="none">
            <a:spAutoFit/>
          </a:bodyPr>
          <a:lstStyle/>
          <a:p>
            <a:pPr algn="ctr">
              <a:lnSpc>
                <a:spcPct val="85000"/>
              </a:lnSpc>
            </a:pPr>
            <a:r>
              <a:rPr lang="en-US" sz="1400" b="1">
                <a:solidFill>
                  <a:srgbClr val="000000"/>
                </a:solidFill>
                <a:ea typeface="MS PGothic" pitchFamily="34" charset="-128"/>
              </a:rPr>
              <a:t>Internal cloud</a:t>
            </a:r>
          </a:p>
        </p:txBody>
      </p:sp>
      <p:sp>
        <p:nvSpPr>
          <p:cNvPr id="31" name="Text Box 32"/>
          <p:cNvSpPr txBox="1">
            <a:spLocks noChangeArrowheads="1"/>
          </p:cNvSpPr>
          <p:nvPr/>
        </p:nvSpPr>
        <p:spPr bwMode="auto">
          <a:xfrm>
            <a:off x="6789738" y="6438900"/>
            <a:ext cx="1357312" cy="273050"/>
          </a:xfrm>
          <a:prstGeom prst="rect">
            <a:avLst/>
          </a:prstGeom>
          <a:noFill/>
          <a:ln w="38100">
            <a:noFill/>
            <a:miter lim="800000"/>
            <a:headEnd/>
            <a:tailEnd/>
          </a:ln>
        </p:spPr>
        <p:txBody>
          <a:bodyPr wrap="none">
            <a:spAutoFit/>
          </a:bodyPr>
          <a:lstStyle/>
          <a:p>
            <a:pPr algn="ctr">
              <a:lnSpc>
                <a:spcPct val="85000"/>
              </a:lnSpc>
            </a:pPr>
            <a:r>
              <a:rPr lang="en-US" sz="1400" b="1">
                <a:solidFill>
                  <a:srgbClr val="000000"/>
                </a:solidFill>
                <a:ea typeface="MS PGothic" pitchFamily="34" charset="-128"/>
              </a:rPr>
              <a:t>External cloud</a:t>
            </a:r>
          </a:p>
        </p:txBody>
      </p:sp>
      <p:sp>
        <p:nvSpPr>
          <p:cNvPr id="26642" name="Title 4"/>
          <p:cNvSpPr>
            <a:spLocks noGrp="1"/>
          </p:cNvSpPr>
          <p:nvPr>
            <p:ph type="title"/>
          </p:nvPr>
        </p:nvSpPr>
        <p:spPr bwMode="auto">
          <a:xfrm>
            <a:off x="1475655" y="404664"/>
            <a:ext cx="6225307" cy="1182837"/>
          </a:xfrm>
          <a:prstGeom prst="rect">
            <a:avLst/>
          </a:prstGeom>
          <a:noFill/>
          <a:ln>
            <a:miter lim="800000"/>
            <a:headEnd/>
            <a:tailEnd/>
          </a:ln>
        </p:spPr>
        <p:txBody>
          <a:bodyPr>
            <a:normAutofit fontScale="90000"/>
          </a:bodyPr>
          <a:lstStyle/>
          <a:p>
            <a:pPr eaLnBrk="1" hangingPunct="1"/>
            <a:r>
              <a:rPr lang="en-US" i="1" dirty="0" smtClean="0">
                <a:solidFill>
                  <a:schemeClr val="accent2"/>
                </a:solidFill>
              </a:rPr>
              <a:t>Security: A Core Component of the Cloud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nodeType="afterEffect">
                                  <p:stCondLst>
                                    <p:cond delay="20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500"/>
                            </p:stCondLst>
                            <p:childTnLst>
                              <p:par>
                                <p:cTn id="37" presetID="63" presetClass="path" presetSubtype="0" accel="50000" decel="50000" fill="hold" grpId="1" nodeType="afterEffect">
                                  <p:stCondLst>
                                    <p:cond delay="0"/>
                                  </p:stCondLst>
                                  <p:childTnLst>
                                    <p:animMotion origin="layout" path="M 5.55556E-7 2.96296E-6 L 0.30243 -0.00255 " pathEditMode="relative" rAng="0" ptsTypes="AA">
                                      <p:cBhvr>
                                        <p:cTn id="38" dur="2000" fill="hold"/>
                                        <p:tgtEl>
                                          <p:spTgt spid="4"/>
                                        </p:tgtEl>
                                        <p:attrNameLst>
                                          <p:attrName>ppt_x</p:attrName>
                                          <p:attrName>ppt_y</p:attrName>
                                        </p:attrNameLst>
                                      </p:cBhvr>
                                      <p:rCtr x="15100" y="-100"/>
                                    </p:animMotion>
                                  </p:childTnLst>
                                </p:cTn>
                              </p:par>
                              <p:par>
                                <p:cTn id="39" presetID="35" presetClass="path" presetSubtype="0" accel="50000" decel="50000" fill="hold" grpId="1" nodeType="withEffect">
                                  <p:stCondLst>
                                    <p:cond delay="0"/>
                                  </p:stCondLst>
                                  <p:childTnLst>
                                    <p:animMotion origin="layout" path="M 1.66667E-6 3.7037E-6 L -0.29271 0.03634 " pathEditMode="relative" rAng="0" ptsTypes="AA">
                                      <p:cBhvr>
                                        <p:cTn id="40" dur="2000" fill="hold"/>
                                        <p:tgtEl>
                                          <p:spTgt spid="5"/>
                                        </p:tgtEl>
                                        <p:attrNameLst>
                                          <p:attrName>ppt_x</p:attrName>
                                          <p:attrName>ppt_y</p:attrName>
                                        </p:attrNameLst>
                                      </p:cBhvr>
                                      <p:rCtr x="-14600" y="1800"/>
                                    </p:animMotion>
                                  </p:childTnLst>
                                </p:cTn>
                              </p:par>
                            </p:childTnLst>
                          </p:cTn>
                        </p:par>
                        <p:par>
                          <p:cTn id="41" fill="hold">
                            <p:stCondLst>
                              <p:cond delay="6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7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animBg="1"/>
      <p:bldP spid="7" grpId="0"/>
      <p:bldP spid="30" grpId="0"/>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Dark Cloud background"/>
          <p:cNvGrpSpPr>
            <a:grpSpLocks/>
          </p:cNvGrpSpPr>
          <p:nvPr/>
        </p:nvGrpSpPr>
        <p:grpSpPr bwMode="auto">
          <a:xfrm>
            <a:off x="200025" y="1619250"/>
            <a:ext cx="8756650" cy="3729038"/>
            <a:chOff x="200025" y="1212850"/>
            <a:chExt cx="8756650" cy="4959350"/>
          </a:xfrm>
        </p:grpSpPr>
        <p:pic>
          <p:nvPicPr>
            <p:cNvPr id="27720" name="Picture 34" descr="IPV_slide5_8.png                                               01F7643FMacintosh HD                   C2BB4E5B:"/>
            <p:cNvPicPr>
              <a:picLocks noChangeAspect="1" noChangeArrowheads="1"/>
            </p:cNvPicPr>
            <p:nvPr/>
          </p:nvPicPr>
          <p:blipFill>
            <a:blip r:embed="rId2" cstate="print">
              <a:lum bright="-20000"/>
            </a:blip>
            <a:srcRect/>
            <a:stretch>
              <a:fillRect/>
            </a:stretch>
          </p:blipFill>
          <p:spPr bwMode="auto">
            <a:xfrm>
              <a:off x="200025" y="1212850"/>
              <a:ext cx="8756650" cy="4959350"/>
            </a:xfrm>
            <a:prstGeom prst="rect">
              <a:avLst/>
            </a:prstGeom>
            <a:noFill/>
            <a:ln w="9525">
              <a:noFill/>
              <a:miter lim="800000"/>
              <a:headEnd/>
              <a:tailEnd/>
            </a:ln>
          </p:spPr>
        </p:pic>
        <p:sp>
          <p:nvSpPr>
            <p:cNvPr id="27721" name="Rectangle 17"/>
            <p:cNvSpPr>
              <a:spLocks noChangeArrowheads="1"/>
            </p:cNvSpPr>
            <p:nvPr/>
          </p:nvSpPr>
          <p:spPr bwMode="auto">
            <a:xfrm>
              <a:off x="3760788" y="1829338"/>
              <a:ext cx="1625600" cy="365249"/>
            </a:xfrm>
            <a:prstGeom prst="rect">
              <a:avLst/>
            </a:prstGeom>
            <a:noFill/>
            <a:ln w="9525">
              <a:noFill/>
              <a:miter lim="800000"/>
              <a:headEnd/>
              <a:tailEnd/>
            </a:ln>
          </p:spPr>
          <p:txBody>
            <a:bodyPr wrap="none" lIns="0" tIns="0" rIns="0" bIns="0">
              <a:spAutoFit/>
            </a:bodyPr>
            <a:lstStyle/>
            <a:p>
              <a:pPr algn="ctr"/>
              <a:r>
                <a:rPr lang="en-US" b="1">
                  <a:solidFill>
                    <a:srgbClr val="FFFFFF"/>
                  </a:solidFill>
                </a:rPr>
                <a:t>Dark Cloud</a:t>
              </a:r>
            </a:p>
          </p:txBody>
        </p:sp>
      </p:grpSp>
      <p:grpSp>
        <p:nvGrpSpPr>
          <p:cNvPr id="3" name="Dark cloud brightened"/>
          <p:cNvGrpSpPr>
            <a:grpSpLocks/>
          </p:cNvGrpSpPr>
          <p:nvPr/>
        </p:nvGrpSpPr>
        <p:grpSpPr bwMode="auto">
          <a:xfrm>
            <a:off x="200025" y="1771650"/>
            <a:ext cx="8756650" cy="3729038"/>
            <a:chOff x="200025" y="1314190"/>
            <a:chExt cx="8756650" cy="4959350"/>
          </a:xfrm>
        </p:grpSpPr>
        <p:grpSp>
          <p:nvGrpSpPr>
            <p:cNvPr id="4" name="Dark Cloud background"/>
            <p:cNvGrpSpPr>
              <a:grpSpLocks/>
            </p:cNvGrpSpPr>
            <p:nvPr/>
          </p:nvGrpSpPr>
          <p:grpSpPr bwMode="auto">
            <a:xfrm>
              <a:off x="200025" y="1314190"/>
              <a:ext cx="8756650" cy="4959350"/>
              <a:chOff x="200025" y="1314190"/>
              <a:chExt cx="8756650" cy="4959350"/>
            </a:xfrm>
          </p:grpSpPr>
          <p:pic>
            <p:nvPicPr>
              <p:cNvPr id="27718" name="Picture 34" descr="IPV_slide5_8.png                                               01F7643FMacintosh HD                   C2BB4E5B:"/>
              <p:cNvPicPr>
                <a:picLocks noChangeAspect="1" noChangeArrowheads="1"/>
              </p:cNvPicPr>
              <p:nvPr/>
            </p:nvPicPr>
            <p:blipFill>
              <a:blip r:embed="rId2" cstate="print"/>
              <a:srcRect/>
              <a:stretch>
                <a:fillRect/>
              </a:stretch>
            </p:blipFill>
            <p:spPr bwMode="auto">
              <a:xfrm>
                <a:off x="200025" y="1314190"/>
                <a:ext cx="8756650" cy="4959350"/>
              </a:xfrm>
              <a:prstGeom prst="rect">
                <a:avLst/>
              </a:prstGeom>
              <a:noFill/>
              <a:ln w="9525">
                <a:noFill/>
                <a:miter lim="800000"/>
                <a:headEnd/>
                <a:tailEnd/>
              </a:ln>
            </p:spPr>
          </p:pic>
          <p:sp>
            <p:nvSpPr>
              <p:cNvPr id="27719" name="Rectangle 17"/>
              <p:cNvSpPr>
                <a:spLocks noChangeArrowheads="1"/>
              </p:cNvSpPr>
              <p:nvPr/>
            </p:nvSpPr>
            <p:spPr bwMode="auto">
              <a:xfrm>
                <a:off x="3760788" y="1829338"/>
                <a:ext cx="1625600" cy="365249"/>
              </a:xfrm>
              <a:prstGeom prst="rect">
                <a:avLst/>
              </a:prstGeom>
              <a:noFill/>
              <a:ln w="9525">
                <a:noFill/>
                <a:miter lim="800000"/>
                <a:headEnd/>
                <a:tailEnd/>
              </a:ln>
            </p:spPr>
            <p:txBody>
              <a:bodyPr wrap="none" lIns="0" tIns="0" rIns="0" bIns="0">
                <a:spAutoFit/>
              </a:bodyPr>
              <a:lstStyle/>
              <a:p>
                <a:pPr algn="ctr"/>
                <a:r>
                  <a:rPr lang="en-US" b="1">
                    <a:solidFill>
                      <a:srgbClr val="FFFFFF"/>
                    </a:solidFill>
                  </a:rPr>
                  <a:t>Dark Cloud</a:t>
                </a:r>
              </a:p>
            </p:txBody>
          </p:sp>
        </p:grpSp>
        <p:grpSp>
          <p:nvGrpSpPr>
            <p:cNvPr id="5" name="Dark Cloud Components"/>
            <p:cNvGrpSpPr>
              <a:grpSpLocks/>
            </p:cNvGrpSpPr>
            <p:nvPr/>
          </p:nvGrpSpPr>
          <p:grpSpPr bwMode="auto">
            <a:xfrm>
              <a:off x="344488" y="1779588"/>
              <a:ext cx="8447087" cy="3402012"/>
              <a:chOff x="344488" y="1779588"/>
              <a:chExt cx="8447087" cy="3402012"/>
            </a:xfrm>
          </p:grpSpPr>
          <p:pic>
            <p:nvPicPr>
              <p:cNvPr id="27710" name="Picture 6" descr="IPV_slide5_7.png                                               01F7643FMacintosh HD                   C2BB4E5B:"/>
              <p:cNvPicPr>
                <a:picLocks noChangeAspect="1" noChangeArrowheads="1"/>
              </p:cNvPicPr>
              <p:nvPr/>
            </p:nvPicPr>
            <p:blipFill>
              <a:blip r:embed="rId3" cstate="print"/>
              <a:srcRect/>
              <a:stretch>
                <a:fillRect/>
              </a:stretch>
            </p:blipFill>
            <p:spPr bwMode="auto">
              <a:xfrm>
                <a:off x="344488" y="1779588"/>
                <a:ext cx="8447087" cy="3402012"/>
              </a:xfrm>
              <a:prstGeom prst="rect">
                <a:avLst/>
              </a:prstGeom>
              <a:noFill/>
              <a:ln w="9525">
                <a:noFill/>
                <a:miter lim="800000"/>
                <a:headEnd/>
                <a:tailEnd/>
              </a:ln>
            </p:spPr>
          </p:pic>
          <p:grpSp>
            <p:nvGrpSpPr>
              <p:cNvPr id="6" name="Group 33"/>
              <p:cNvGrpSpPr>
                <a:grpSpLocks/>
              </p:cNvGrpSpPr>
              <p:nvPr/>
            </p:nvGrpSpPr>
            <p:grpSpPr bwMode="auto">
              <a:xfrm>
                <a:off x="601663" y="2057353"/>
                <a:ext cx="7931150" cy="2818533"/>
                <a:chOff x="601663" y="2057353"/>
                <a:chExt cx="7931150" cy="2818533"/>
              </a:xfrm>
            </p:grpSpPr>
            <p:sp>
              <p:nvSpPr>
                <p:cNvPr id="27712" name="Rectangle 18"/>
                <p:cNvSpPr>
                  <a:spLocks noChangeArrowheads="1"/>
                </p:cNvSpPr>
                <p:nvPr/>
              </p:nvSpPr>
              <p:spPr bwMode="auto">
                <a:xfrm>
                  <a:off x="7597775" y="4261509"/>
                  <a:ext cx="935038" cy="578485"/>
                </a:xfrm>
                <a:prstGeom prst="rect">
                  <a:avLst/>
                </a:prstGeom>
                <a:noFill/>
                <a:ln w="9525">
                  <a:noFill/>
                  <a:miter lim="800000"/>
                  <a:headEnd/>
                  <a:tailEnd/>
                </a:ln>
              </p:spPr>
              <p:txBody>
                <a:bodyPr wrap="none" lIns="0" tIns="0" rIns="0" bIns="0">
                  <a:spAutoFit/>
                </a:bodyPr>
                <a:lstStyle/>
                <a:p>
                  <a:pPr algn="ctr">
                    <a:lnSpc>
                      <a:spcPts val="1500"/>
                    </a:lnSpc>
                  </a:pPr>
                  <a:r>
                    <a:rPr lang="en-US" sz="1400" b="1">
                      <a:solidFill>
                        <a:srgbClr val="FFFFFF"/>
                      </a:solidFill>
                    </a:rPr>
                    <a:t>Stolen</a:t>
                  </a:r>
                </a:p>
                <a:p>
                  <a:pPr algn="ctr">
                    <a:lnSpc>
                      <a:spcPts val="1500"/>
                    </a:lnSpc>
                  </a:pPr>
                  <a:r>
                    <a:rPr lang="en-US" sz="1400" b="1">
                      <a:solidFill>
                        <a:srgbClr val="FFFFFF"/>
                      </a:solidFill>
                    </a:rPr>
                    <a:t>Files</a:t>
                  </a:r>
                </a:p>
                <a:p>
                  <a:pPr algn="ctr">
                    <a:lnSpc>
                      <a:spcPts val="1500"/>
                    </a:lnSpc>
                  </a:pPr>
                  <a:r>
                    <a:rPr lang="en-US" sz="1400" b="1">
                      <a:solidFill>
                        <a:srgbClr val="FFFFFF"/>
                      </a:solidFill>
                    </a:rPr>
                    <a:t>Repository</a:t>
                  </a:r>
                </a:p>
              </p:txBody>
            </p:sp>
            <p:sp>
              <p:nvSpPr>
                <p:cNvPr id="27713" name="Rectangle 19"/>
                <p:cNvSpPr>
                  <a:spLocks noChangeArrowheads="1"/>
                </p:cNvSpPr>
                <p:nvPr/>
              </p:nvSpPr>
              <p:spPr bwMode="auto">
                <a:xfrm>
                  <a:off x="6765925" y="3100316"/>
                  <a:ext cx="1204913" cy="384249"/>
                </a:xfrm>
                <a:prstGeom prst="rect">
                  <a:avLst/>
                </a:prstGeom>
                <a:noFill/>
                <a:ln w="9525">
                  <a:noFill/>
                  <a:miter lim="800000"/>
                  <a:headEnd/>
                  <a:tailEnd/>
                </a:ln>
              </p:spPr>
              <p:txBody>
                <a:bodyPr wrap="none" lIns="0" tIns="0" rIns="0" bIns="0">
                  <a:spAutoFit/>
                </a:bodyPr>
                <a:lstStyle/>
                <a:p>
                  <a:pPr algn="ctr">
                    <a:lnSpc>
                      <a:spcPts val="1500"/>
                    </a:lnSpc>
                  </a:pPr>
                  <a:r>
                    <a:rPr lang="en-US" sz="1400" b="1">
                      <a:solidFill>
                        <a:srgbClr val="FFFFFF"/>
                      </a:solidFill>
                    </a:rPr>
                    <a:t>Hacker Forum</a:t>
                  </a:r>
                </a:p>
                <a:p>
                  <a:pPr algn="ctr">
                    <a:lnSpc>
                      <a:spcPts val="1500"/>
                    </a:lnSpc>
                  </a:pPr>
                  <a:r>
                    <a:rPr lang="en-US" sz="1400" b="1">
                      <a:solidFill>
                        <a:srgbClr val="FFFFFF"/>
                      </a:solidFill>
                    </a:rPr>
                    <a:t>Discussion</a:t>
                  </a:r>
                </a:p>
              </p:txBody>
            </p:sp>
            <p:sp>
              <p:nvSpPr>
                <p:cNvPr id="27714" name="Rectangle 20"/>
                <p:cNvSpPr>
                  <a:spLocks noChangeArrowheads="1"/>
                </p:cNvSpPr>
                <p:nvPr/>
              </p:nvSpPr>
              <p:spPr bwMode="auto">
                <a:xfrm>
                  <a:off x="5846763" y="2057353"/>
                  <a:ext cx="677862" cy="384249"/>
                </a:xfrm>
                <a:prstGeom prst="rect">
                  <a:avLst/>
                </a:prstGeom>
                <a:noFill/>
                <a:ln w="9525">
                  <a:noFill/>
                  <a:miter lim="800000"/>
                  <a:headEnd/>
                  <a:tailEnd/>
                </a:ln>
              </p:spPr>
              <p:txBody>
                <a:bodyPr wrap="none" lIns="0" tIns="0" rIns="0" bIns="0">
                  <a:spAutoFit/>
                </a:bodyPr>
                <a:lstStyle/>
                <a:p>
                  <a:pPr algn="ctr">
                    <a:lnSpc>
                      <a:spcPts val="1500"/>
                    </a:lnSpc>
                  </a:pPr>
                  <a:r>
                    <a:rPr lang="en-US" sz="1400" b="1">
                      <a:solidFill>
                        <a:srgbClr val="FFFFFF"/>
                      </a:solidFill>
                    </a:rPr>
                    <a:t>Botnet</a:t>
                  </a:r>
                </a:p>
                <a:p>
                  <a:pPr algn="ctr">
                    <a:lnSpc>
                      <a:spcPts val="1500"/>
                    </a:lnSpc>
                  </a:pPr>
                  <a:r>
                    <a:rPr lang="en-US" sz="1400" b="1">
                      <a:solidFill>
                        <a:srgbClr val="FFFFFF"/>
                      </a:solidFill>
                    </a:rPr>
                    <a:t>Herders</a:t>
                  </a:r>
                </a:p>
              </p:txBody>
            </p:sp>
            <p:sp>
              <p:nvSpPr>
                <p:cNvPr id="27715" name="Rectangle 21"/>
                <p:cNvSpPr>
                  <a:spLocks noChangeArrowheads="1"/>
                </p:cNvSpPr>
                <p:nvPr/>
              </p:nvSpPr>
              <p:spPr bwMode="auto">
                <a:xfrm>
                  <a:off x="2290763" y="2057353"/>
                  <a:ext cx="1228725" cy="382139"/>
                </a:xfrm>
                <a:prstGeom prst="rect">
                  <a:avLst/>
                </a:prstGeom>
                <a:noFill/>
                <a:ln w="9525">
                  <a:noFill/>
                  <a:miter lim="800000"/>
                  <a:headEnd/>
                  <a:tailEnd/>
                </a:ln>
              </p:spPr>
              <p:txBody>
                <a:bodyPr wrap="none" lIns="0" tIns="0" rIns="0" bIns="0">
                  <a:spAutoFit/>
                </a:bodyPr>
                <a:lstStyle/>
                <a:p>
                  <a:pPr algn="ctr">
                    <a:lnSpc>
                      <a:spcPts val="1500"/>
                    </a:lnSpc>
                  </a:pPr>
                  <a:r>
                    <a:rPr lang="en-US" sz="1400" b="1">
                      <a:solidFill>
                        <a:srgbClr val="FFFFFF"/>
                      </a:solidFill>
                    </a:rPr>
                    <a:t>Malware</a:t>
                  </a:r>
                </a:p>
                <a:p>
                  <a:pPr algn="ctr">
                    <a:lnSpc>
                      <a:spcPts val="1500"/>
                    </a:lnSpc>
                  </a:pPr>
                  <a:r>
                    <a:rPr lang="en-US" sz="1400" b="1">
                      <a:solidFill>
                        <a:srgbClr val="FFFFFF"/>
                      </a:solidFill>
                    </a:rPr>
                    <a:t>Infection Point</a:t>
                  </a:r>
                </a:p>
              </p:txBody>
            </p:sp>
            <p:sp>
              <p:nvSpPr>
                <p:cNvPr id="27716" name="Rectangle 22"/>
                <p:cNvSpPr>
                  <a:spLocks noChangeArrowheads="1"/>
                </p:cNvSpPr>
                <p:nvPr/>
              </p:nvSpPr>
              <p:spPr bwMode="auto">
                <a:xfrm>
                  <a:off x="1289050" y="3123540"/>
                  <a:ext cx="954088" cy="382137"/>
                </a:xfrm>
                <a:prstGeom prst="rect">
                  <a:avLst/>
                </a:prstGeom>
                <a:noFill/>
                <a:ln w="9525">
                  <a:noFill/>
                  <a:miter lim="800000"/>
                  <a:headEnd/>
                  <a:tailEnd/>
                </a:ln>
              </p:spPr>
              <p:txBody>
                <a:bodyPr wrap="none" lIns="0" tIns="0" rIns="0" bIns="0">
                  <a:spAutoFit/>
                </a:bodyPr>
                <a:lstStyle/>
                <a:p>
                  <a:pPr algn="ctr">
                    <a:lnSpc>
                      <a:spcPts val="1500"/>
                    </a:lnSpc>
                  </a:pPr>
                  <a:r>
                    <a:rPr lang="en-US" sz="1400" b="1">
                      <a:solidFill>
                        <a:srgbClr val="FFFFFF"/>
                      </a:solidFill>
                    </a:rPr>
                    <a:t>Trojan</a:t>
                  </a:r>
                </a:p>
                <a:p>
                  <a:pPr algn="ctr">
                    <a:lnSpc>
                      <a:spcPts val="1500"/>
                    </a:lnSpc>
                  </a:pPr>
                  <a:r>
                    <a:rPr lang="en-US" sz="1400" b="1">
                      <a:solidFill>
                        <a:srgbClr val="FFFFFF"/>
                      </a:solidFill>
                    </a:rPr>
                    <a:t>Mothership</a:t>
                  </a:r>
                </a:p>
              </p:txBody>
            </p:sp>
            <p:sp>
              <p:nvSpPr>
                <p:cNvPr id="27717" name="Rectangle 23"/>
                <p:cNvSpPr>
                  <a:spLocks noChangeArrowheads="1"/>
                </p:cNvSpPr>
                <p:nvPr/>
              </p:nvSpPr>
              <p:spPr bwMode="auto">
                <a:xfrm>
                  <a:off x="601663" y="4303734"/>
                  <a:ext cx="965200" cy="572152"/>
                </a:xfrm>
                <a:prstGeom prst="rect">
                  <a:avLst/>
                </a:prstGeom>
                <a:noFill/>
                <a:ln w="9525">
                  <a:noFill/>
                  <a:miter lim="800000"/>
                  <a:headEnd/>
                  <a:tailEnd/>
                </a:ln>
              </p:spPr>
              <p:txBody>
                <a:bodyPr wrap="none" lIns="0" tIns="0" rIns="0" bIns="0">
                  <a:spAutoFit/>
                </a:bodyPr>
                <a:lstStyle/>
                <a:p>
                  <a:pPr algn="ctr">
                    <a:lnSpc>
                      <a:spcPts val="1500"/>
                    </a:lnSpc>
                  </a:pPr>
                  <a:r>
                    <a:rPr lang="en-US" sz="1400" b="1">
                      <a:solidFill>
                        <a:srgbClr val="FFFFFF"/>
                      </a:solidFill>
                    </a:rPr>
                    <a:t>Stolen</a:t>
                  </a:r>
                </a:p>
                <a:p>
                  <a:pPr algn="ctr">
                    <a:lnSpc>
                      <a:spcPts val="1500"/>
                    </a:lnSpc>
                  </a:pPr>
                  <a:r>
                    <a:rPr lang="en-US" sz="1400" b="1">
                      <a:solidFill>
                        <a:srgbClr val="FFFFFF"/>
                      </a:solidFill>
                    </a:rPr>
                    <a:t>Credentials</a:t>
                  </a:r>
                </a:p>
                <a:p>
                  <a:pPr algn="ctr">
                    <a:lnSpc>
                      <a:spcPts val="1500"/>
                    </a:lnSpc>
                  </a:pPr>
                  <a:r>
                    <a:rPr lang="en-US" sz="1400" b="1">
                      <a:solidFill>
                        <a:srgbClr val="FFFFFF"/>
                      </a:solidFill>
                    </a:rPr>
                    <a:t>Database</a:t>
                  </a:r>
                </a:p>
              </p:txBody>
            </p:sp>
          </p:grpSp>
        </p:grpSp>
      </p:grpSp>
      <p:grpSp>
        <p:nvGrpSpPr>
          <p:cNvPr id="7" name="Feed from dark cloud"/>
          <p:cNvGrpSpPr>
            <a:grpSpLocks/>
          </p:cNvGrpSpPr>
          <p:nvPr/>
        </p:nvGrpSpPr>
        <p:grpSpPr bwMode="auto">
          <a:xfrm>
            <a:off x="1566863" y="2528888"/>
            <a:ext cx="6000750" cy="2406650"/>
            <a:chOff x="1566863" y="2438400"/>
            <a:chExt cx="6000751" cy="3200400"/>
          </a:xfrm>
        </p:grpSpPr>
        <p:cxnSp>
          <p:nvCxnSpPr>
            <p:cNvPr id="19" name="Straight Connector 18"/>
            <p:cNvCxnSpPr/>
            <p:nvPr/>
          </p:nvCxnSpPr>
          <p:spPr bwMode="auto">
            <a:xfrm>
              <a:off x="1566863" y="4589592"/>
              <a:ext cx="2928937" cy="1049208"/>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20" name="Straight Connector 19"/>
            <p:cNvCxnSpPr/>
            <p:nvPr/>
          </p:nvCxnSpPr>
          <p:spPr bwMode="auto">
            <a:xfrm>
              <a:off x="2133600" y="3428497"/>
              <a:ext cx="2362200" cy="2210303"/>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21" name="Straight Connector 20"/>
            <p:cNvCxnSpPr/>
            <p:nvPr/>
          </p:nvCxnSpPr>
          <p:spPr bwMode="auto">
            <a:xfrm rot="16200000" flipH="1">
              <a:off x="2100263" y="3243262"/>
              <a:ext cx="3200400" cy="1590675"/>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22" name="Straight Connector 21"/>
            <p:cNvCxnSpPr/>
            <p:nvPr/>
          </p:nvCxnSpPr>
          <p:spPr bwMode="auto">
            <a:xfrm rot="5400000">
              <a:off x="3740151" y="3194050"/>
              <a:ext cx="3200400" cy="168910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23" name="Straight Connector 22"/>
            <p:cNvCxnSpPr/>
            <p:nvPr/>
          </p:nvCxnSpPr>
          <p:spPr bwMode="auto">
            <a:xfrm rot="5400000">
              <a:off x="4852931" y="3124144"/>
              <a:ext cx="2157526" cy="2871788"/>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24" name="Straight Connector 23"/>
            <p:cNvCxnSpPr/>
            <p:nvPr/>
          </p:nvCxnSpPr>
          <p:spPr bwMode="auto">
            <a:xfrm rot="10800000" flipV="1">
              <a:off x="4495800" y="4693035"/>
              <a:ext cx="3071814" cy="945765"/>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grpSp>
      <p:grpSp>
        <p:nvGrpSpPr>
          <p:cNvPr id="8" name="EFN all"/>
          <p:cNvGrpSpPr>
            <a:grpSpLocks noChangeAspect="1"/>
          </p:cNvGrpSpPr>
          <p:nvPr/>
        </p:nvGrpSpPr>
        <p:grpSpPr bwMode="auto">
          <a:xfrm>
            <a:off x="2185988" y="2965450"/>
            <a:ext cx="4672012" cy="2078038"/>
            <a:chOff x="1655763" y="2717801"/>
            <a:chExt cx="5840410" cy="3454401"/>
          </a:xfrm>
        </p:grpSpPr>
        <p:grpSp>
          <p:nvGrpSpPr>
            <p:cNvPr id="9" name="EFN background"/>
            <p:cNvGrpSpPr>
              <a:grpSpLocks noChangeAspect="1"/>
            </p:cNvGrpSpPr>
            <p:nvPr/>
          </p:nvGrpSpPr>
          <p:grpSpPr bwMode="auto">
            <a:xfrm>
              <a:off x="1655763" y="2717801"/>
              <a:ext cx="5840410" cy="3454401"/>
              <a:chOff x="1655764" y="2717805"/>
              <a:chExt cx="5840413" cy="3454406"/>
            </a:xfrm>
          </p:grpSpPr>
          <p:pic>
            <p:nvPicPr>
              <p:cNvPr id="27700" name="Picture 37" descr="IPV_slide5_6.png                                               01F7643FMacintosh HD                   C2BB4E5B:"/>
              <p:cNvPicPr>
                <a:picLocks noChangeAspect="1" noChangeArrowheads="1"/>
              </p:cNvPicPr>
              <p:nvPr/>
            </p:nvPicPr>
            <p:blipFill>
              <a:blip r:embed="rId4" cstate="print"/>
              <a:srcRect/>
              <a:stretch>
                <a:fillRect/>
              </a:stretch>
            </p:blipFill>
            <p:spPr bwMode="auto">
              <a:xfrm>
                <a:off x="1655764" y="2717805"/>
                <a:ext cx="5840413" cy="3454406"/>
              </a:xfrm>
              <a:prstGeom prst="rect">
                <a:avLst/>
              </a:prstGeom>
              <a:noFill/>
              <a:ln w="9525">
                <a:noFill/>
                <a:miter lim="800000"/>
                <a:headEnd/>
                <a:tailEnd/>
              </a:ln>
            </p:spPr>
          </p:pic>
          <p:sp>
            <p:nvSpPr>
              <p:cNvPr id="27701" name="Rectangle 33"/>
              <p:cNvSpPr>
                <a:spLocks noChangeArrowheads="1"/>
              </p:cNvSpPr>
              <p:nvPr/>
            </p:nvSpPr>
            <p:spPr bwMode="auto">
              <a:xfrm>
                <a:off x="3747438" y="2905171"/>
                <a:ext cx="1629282" cy="269175"/>
              </a:xfrm>
              <a:prstGeom prst="rect">
                <a:avLst/>
              </a:prstGeom>
              <a:noFill/>
              <a:ln w="9525">
                <a:noFill/>
                <a:miter lim="800000"/>
                <a:headEnd/>
                <a:tailEnd/>
              </a:ln>
            </p:spPr>
            <p:txBody>
              <a:bodyPr wrap="none" lIns="0" tIns="0" rIns="0" bIns="0">
                <a:spAutoFit/>
              </a:bodyPr>
              <a:lstStyle/>
              <a:p>
                <a:pPr algn="ctr"/>
                <a:r>
                  <a:rPr lang="en-US" sz="1400" b="1">
                    <a:solidFill>
                      <a:srgbClr val="FFFFFF"/>
                    </a:solidFill>
                  </a:rPr>
                  <a:t>eFraudNetwork</a:t>
                </a:r>
              </a:p>
            </p:txBody>
          </p:sp>
        </p:grpSp>
        <p:grpSp>
          <p:nvGrpSpPr>
            <p:cNvPr id="10" name="EFN banks and network lines"/>
            <p:cNvGrpSpPr>
              <a:grpSpLocks noChangeAspect="1"/>
            </p:cNvGrpSpPr>
            <p:nvPr/>
          </p:nvGrpSpPr>
          <p:grpSpPr bwMode="auto">
            <a:xfrm>
              <a:off x="2203450" y="3435414"/>
              <a:ext cx="4735512" cy="2103437"/>
              <a:chOff x="2203450" y="3435413"/>
              <a:chExt cx="4735513" cy="2103437"/>
            </a:xfrm>
          </p:grpSpPr>
          <p:grpSp>
            <p:nvGrpSpPr>
              <p:cNvPr id="11" name="Group 116"/>
              <p:cNvGrpSpPr>
                <a:grpSpLocks/>
              </p:cNvGrpSpPr>
              <p:nvPr/>
            </p:nvGrpSpPr>
            <p:grpSpPr bwMode="auto">
              <a:xfrm>
                <a:off x="2896080" y="3812969"/>
                <a:ext cx="3351839" cy="1596574"/>
                <a:chOff x="2896080" y="3812969"/>
                <a:chExt cx="3351839" cy="1596574"/>
              </a:xfrm>
            </p:grpSpPr>
            <p:cxnSp>
              <p:nvCxnSpPr>
                <p:cNvPr id="42" name="Straight Connector 41"/>
                <p:cNvCxnSpPr/>
                <p:nvPr/>
              </p:nvCxnSpPr>
              <p:spPr bwMode="auto">
                <a:xfrm rot="16200000" flipV="1">
                  <a:off x="5715661" y="4497271"/>
                  <a:ext cx="683490" cy="381026"/>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43" name="Straight Connector 42"/>
                <p:cNvCxnSpPr/>
                <p:nvPr/>
              </p:nvCxnSpPr>
              <p:spPr bwMode="auto">
                <a:xfrm rot="16200000" flipV="1">
                  <a:off x="5295684" y="4077295"/>
                  <a:ext cx="989610" cy="91486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44" name="Straight Connector 43"/>
                <p:cNvCxnSpPr/>
                <p:nvPr/>
              </p:nvCxnSpPr>
              <p:spPr bwMode="auto">
                <a:xfrm rot="10800000">
                  <a:off x="4572993" y="3812969"/>
                  <a:ext cx="1674926" cy="121656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45" name="Straight Connector 44"/>
                <p:cNvCxnSpPr/>
                <p:nvPr/>
              </p:nvCxnSpPr>
              <p:spPr bwMode="auto">
                <a:xfrm rot="10800000">
                  <a:off x="3733544" y="4039920"/>
                  <a:ext cx="2514375" cy="98961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46" name="Straight Connector 45"/>
                <p:cNvCxnSpPr/>
                <p:nvPr/>
              </p:nvCxnSpPr>
              <p:spPr bwMode="auto">
                <a:xfrm rot="10800000">
                  <a:off x="3277107" y="4346039"/>
                  <a:ext cx="2970812" cy="68349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47" name="Straight Connector 46"/>
                <p:cNvCxnSpPr/>
                <p:nvPr/>
              </p:nvCxnSpPr>
              <p:spPr bwMode="auto">
                <a:xfrm rot="10800000">
                  <a:off x="2896081" y="5029529"/>
                  <a:ext cx="3351838" cy="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48" name="Straight Connector 47"/>
                <p:cNvCxnSpPr/>
                <p:nvPr/>
              </p:nvCxnSpPr>
              <p:spPr bwMode="auto">
                <a:xfrm rot="10800000">
                  <a:off x="5333059" y="4039920"/>
                  <a:ext cx="533834" cy="306119"/>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49" name="Straight Connector 48"/>
                <p:cNvCxnSpPr/>
                <p:nvPr/>
              </p:nvCxnSpPr>
              <p:spPr bwMode="auto">
                <a:xfrm rot="10800000">
                  <a:off x="4572993" y="3812969"/>
                  <a:ext cx="1293900" cy="53307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50" name="Straight Connector 49"/>
                <p:cNvCxnSpPr/>
                <p:nvPr/>
              </p:nvCxnSpPr>
              <p:spPr bwMode="auto">
                <a:xfrm rot="10800000">
                  <a:off x="3810941" y="4039920"/>
                  <a:ext cx="2055952" cy="306119"/>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51" name="Straight Connector 50"/>
                <p:cNvCxnSpPr/>
                <p:nvPr/>
              </p:nvCxnSpPr>
              <p:spPr bwMode="auto">
                <a:xfrm rot="10800000">
                  <a:off x="3277107" y="4346039"/>
                  <a:ext cx="2589786" cy="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52" name="Straight Connector 51"/>
                <p:cNvCxnSpPr/>
                <p:nvPr/>
              </p:nvCxnSpPr>
              <p:spPr bwMode="auto">
                <a:xfrm rot="10800000" flipV="1">
                  <a:off x="2896081" y="4346039"/>
                  <a:ext cx="2970812" cy="68349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53" name="Straight Connector 52"/>
                <p:cNvCxnSpPr/>
                <p:nvPr/>
              </p:nvCxnSpPr>
              <p:spPr bwMode="auto">
                <a:xfrm rot="10800000">
                  <a:off x="4572993" y="3812969"/>
                  <a:ext cx="760067" cy="226951"/>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54" name="Straight Connector 53"/>
                <p:cNvCxnSpPr/>
                <p:nvPr/>
              </p:nvCxnSpPr>
              <p:spPr bwMode="auto">
                <a:xfrm rot="10800000">
                  <a:off x="3733544" y="4039920"/>
                  <a:ext cx="1599515" cy="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55" name="Straight Connector 54"/>
                <p:cNvCxnSpPr/>
                <p:nvPr/>
              </p:nvCxnSpPr>
              <p:spPr bwMode="auto">
                <a:xfrm rot="10800000" flipV="1">
                  <a:off x="3277107" y="4039920"/>
                  <a:ext cx="2055952" cy="306119"/>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56" name="Straight Connector 55"/>
                <p:cNvCxnSpPr/>
                <p:nvPr/>
              </p:nvCxnSpPr>
              <p:spPr bwMode="auto">
                <a:xfrm rot="10800000" flipV="1">
                  <a:off x="2896081" y="4039920"/>
                  <a:ext cx="2436978" cy="98961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57" name="Straight Connector 56"/>
                <p:cNvCxnSpPr/>
                <p:nvPr/>
              </p:nvCxnSpPr>
              <p:spPr bwMode="auto">
                <a:xfrm rot="10800000" flipV="1">
                  <a:off x="3810941" y="3812969"/>
                  <a:ext cx="762052" cy="226951"/>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58" name="Straight Connector 57"/>
                <p:cNvCxnSpPr/>
                <p:nvPr/>
              </p:nvCxnSpPr>
              <p:spPr bwMode="auto">
                <a:xfrm rot="10800000" flipV="1">
                  <a:off x="3277107" y="3812969"/>
                  <a:ext cx="1295886" cy="53307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59" name="Straight Connector 58"/>
                <p:cNvCxnSpPr/>
                <p:nvPr/>
              </p:nvCxnSpPr>
              <p:spPr bwMode="auto">
                <a:xfrm rot="10800000" flipV="1">
                  <a:off x="2896081" y="3812969"/>
                  <a:ext cx="1676911" cy="121656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60" name="Straight Connector 59"/>
                <p:cNvCxnSpPr/>
                <p:nvPr/>
              </p:nvCxnSpPr>
              <p:spPr bwMode="auto">
                <a:xfrm rot="10800000" flipV="1">
                  <a:off x="3277107" y="4039920"/>
                  <a:ext cx="456437" cy="306119"/>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61" name="Straight Connector 60"/>
                <p:cNvCxnSpPr/>
                <p:nvPr/>
              </p:nvCxnSpPr>
              <p:spPr bwMode="auto">
                <a:xfrm rot="5400000">
                  <a:off x="2820009" y="4115992"/>
                  <a:ext cx="989610" cy="837463"/>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62" name="Straight Connector 61"/>
                <p:cNvCxnSpPr/>
                <p:nvPr/>
              </p:nvCxnSpPr>
              <p:spPr bwMode="auto">
                <a:xfrm rot="5400000">
                  <a:off x="2744849" y="4497271"/>
                  <a:ext cx="683490" cy="381026"/>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63" name="Straight Connector 62"/>
                <p:cNvCxnSpPr/>
                <p:nvPr/>
              </p:nvCxnSpPr>
              <p:spPr bwMode="auto">
                <a:xfrm>
                  <a:off x="2896081" y="5029529"/>
                  <a:ext cx="1674926" cy="38001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64" name="Straight Connector 63"/>
                <p:cNvCxnSpPr/>
                <p:nvPr/>
              </p:nvCxnSpPr>
              <p:spPr bwMode="auto">
                <a:xfrm>
                  <a:off x="3277107" y="4346039"/>
                  <a:ext cx="1293900" cy="1063501"/>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65" name="Straight Connector 64"/>
                <p:cNvCxnSpPr/>
                <p:nvPr/>
              </p:nvCxnSpPr>
              <p:spPr bwMode="auto">
                <a:xfrm rot="16200000" flipH="1">
                  <a:off x="3467467" y="4305997"/>
                  <a:ext cx="1369620" cy="837463"/>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66" name="Straight Connector 65"/>
                <p:cNvCxnSpPr/>
                <p:nvPr/>
              </p:nvCxnSpPr>
              <p:spPr bwMode="auto">
                <a:xfrm rot="5400000">
                  <a:off x="3774707" y="4611255"/>
                  <a:ext cx="1596571" cy="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67" name="Straight Connector 66"/>
                <p:cNvCxnSpPr/>
                <p:nvPr/>
              </p:nvCxnSpPr>
              <p:spPr bwMode="auto">
                <a:xfrm rot="5400000">
                  <a:off x="4267223" y="4343704"/>
                  <a:ext cx="1369620" cy="762052"/>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68" name="Straight Connector 67"/>
                <p:cNvCxnSpPr/>
                <p:nvPr/>
              </p:nvCxnSpPr>
              <p:spPr bwMode="auto">
                <a:xfrm rot="10800000" flipV="1">
                  <a:off x="4572993" y="4346039"/>
                  <a:ext cx="1293900" cy="1063501"/>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69" name="Straight Connector 68"/>
                <p:cNvCxnSpPr/>
                <p:nvPr/>
              </p:nvCxnSpPr>
              <p:spPr bwMode="auto">
                <a:xfrm rot="5400000" flipH="1" flipV="1">
                  <a:off x="5219458" y="4381079"/>
                  <a:ext cx="380010" cy="1676911"/>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grpSp>
          <p:grpSp>
            <p:nvGrpSpPr>
              <p:cNvPr id="12" name="Group 44"/>
              <p:cNvGrpSpPr>
                <a:grpSpLocks/>
              </p:cNvGrpSpPr>
              <p:nvPr/>
            </p:nvGrpSpPr>
            <p:grpSpPr bwMode="auto">
              <a:xfrm>
                <a:off x="2203450" y="3435413"/>
                <a:ext cx="4735513" cy="2103437"/>
                <a:chOff x="2203450" y="3435413"/>
                <a:chExt cx="4735513" cy="2103437"/>
              </a:xfrm>
            </p:grpSpPr>
            <p:pic>
              <p:nvPicPr>
                <p:cNvPr id="27663" name="Picture 43" descr="IPV_slide5_2.png                                               01F7643FMacintosh HD                   C2BB4E5B:"/>
                <p:cNvPicPr>
                  <a:picLocks noChangeAspect="1" noChangeArrowheads="1"/>
                </p:cNvPicPr>
                <p:nvPr/>
              </p:nvPicPr>
              <p:blipFill>
                <a:blip r:embed="rId5" cstate="print"/>
                <a:srcRect/>
                <a:stretch>
                  <a:fillRect/>
                </a:stretch>
              </p:blipFill>
              <p:spPr bwMode="auto">
                <a:xfrm>
                  <a:off x="2203450" y="3435413"/>
                  <a:ext cx="4735513" cy="2103437"/>
                </a:xfrm>
                <a:prstGeom prst="rect">
                  <a:avLst/>
                </a:prstGeom>
                <a:noFill/>
                <a:ln w="9525">
                  <a:noFill/>
                  <a:miter lim="800000"/>
                  <a:headEnd/>
                  <a:tailEnd/>
                </a:ln>
              </p:spPr>
            </p:pic>
            <p:grpSp>
              <p:nvGrpSpPr>
                <p:cNvPr id="13" name="Group 43"/>
                <p:cNvGrpSpPr>
                  <a:grpSpLocks/>
                </p:cNvGrpSpPr>
                <p:nvPr/>
              </p:nvGrpSpPr>
              <p:grpSpPr bwMode="auto">
                <a:xfrm>
                  <a:off x="2278168" y="3573301"/>
                  <a:ext cx="4547961" cy="1862623"/>
                  <a:chOff x="2278168" y="3573301"/>
                  <a:chExt cx="4547961" cy="1862623"/>
                </a:xfrm>
              </p:grpSpPr>
              <p:sp>
                <p:nvSpPr>
                  <p:cNvPr id="27665" name="Rectangle 46"/>
                  <p:cNvSpPr>
                    <a:spLocks noChangeArrowheads="1"/>
                  </p:cNvSpPr>
                  <p:nvPr/>
                </p:nvSpPr>
                <p:spPr bwMode="auto">
                  <a:xfrm>
                    <a:off x="2278168" y="5119331"/>
                    <a:ext cx="633261" cy="316593"/>
                  </a:xfrm>
                  <a:prstGeom prst="rect">
                    <a:avLst/>
                  </a:prstGeom>
                  <a:noFill/>
                  <a:ln w="9525">
                    <a:noFill/>
                    <a:miter lim="800000"/>
                    <a:headEnd/>
                    <a:tailEnd/>
                  </a:ln>
                </p:spPr>
                <p:txBody>
                  <a:bodyPr wrap="none" lIns="0" tIns="0" rIns="0" bIns="0">
                    <a:spAutoFit/>
                  </a:bodyPr>
                  <a:lstStyle/>
                  <a:p>
                    <a:pPr algn="ctr">
                      <a:lnSpc>
                        <a:spcPts val="1500"/>
                      </a:lnSpc>
                    </a:pPr>
                    <a:r>
                      <a:rPr lang="en-US" sz="1100" b="1">
                        <a:solidFill>
                          <a:srgbClr val="008040"/>
                        </a:solidFill>
                      </a:rPr>
                      <a:t>USER 1</a:t>
                    </a:r>
                  </a:p>
                </p:txBody>
              </p:sp>
              <p:sp>
                <p:nvSpPr>
                  <p:cNvPr id="27666" name="Rectangle 47"/>
                  <p:cNvSpPr>
                    <a:spLocks noChangeArrowheads="1"/>
                  </p:cNvSpPr>
                  <p:nvPr/>
                </p:nvSpPr>
                <p:spPr bwMode="auto">
                  <a:xfrm>
                    <a:off x="2695048" y="4301465"/>
                    <a:ext cx="633260" cy="316593"/>
                  </a:xfrm>
                  <a:prstGeom prst="rect">
                    <a:avLst/>
                  </a:prstGeom>
                  <a:noFill/>
                  <a:ln w="9525">
                    <a:noFill/>
                    <a:miter lim="800000"/>
                    <a:headEnd/>
                    <a:tailEnd/>
                  </a:ln>
                </p:spPr>
                <p:txBody>
                  <a:bodyPr wrap="none" lIns="0" tIns="0" rIns="0" bIns="0">
                    <a:spAutoFit/>
                  </a:bodyPr>
                  <a:lstStyle/>
                  <a:p>
                    <a:pPr algn="ctr">
                      <a:lnSpc>
                        <a:spcPts val="1500"/>
                      </a:lnSpc>
                    </a:pPr>
                    <a:r>
                      <a:rPr lang="en-US" sz="1100" b="1">
                        <a:solidFill>
                          <a:srgbClr val="008040"/>
                        </a:solidFill>
                      </a:rPr>
                      <a:t>USER 2</a:t>
                    </a:r>
                  </a:p>
                </p:txBody>
              </p:sp>
              <p:sp>
                <p:nvSpPr>
                  <p:cNvPr id="27667" name="Rectangle 48"/>
                  <p:cNvSpPr>
                    <a:spLocks noChangeArrowheads="1"/>
                  </p:cNvSpPr>
                  <p:nvPr/>
                </p:nvSpPr>
                <p:spPr bwMode="auto">
                  <a:xfrm>
                    <a:off x="3389848" y="3760619"/>
                    <a:ext cx="633260" cy="316593"/>
                  </a:xfrm>
                  <a:prstGeom prst="rect">
                    <a:avLst/>
                  </a:prstGeom>
                  <a:noFill/>
                  <a:ln w="9525">
                    <a:noFill/>
                    <a:miter lim="800000"/>
                    <a:headEnd/>
                    <a:tailEnd/>
                  </a:ln>
                </p:spPr>
                <p:txBody>
                  <a:bodyPr wrap="none" lIns="0" tIns="0" rIns="0" bIns="0">
                    <a:spAutoFit/>
                  </a:bodyPr>
                  <a:lstStyle/>
                  <a:p>
                    <a:pPr algn="ctr">
                      <a:lnSpc>
                        <a:spcPts val="1500"/>
                      </a:lnSpc>
                    </a:pPr>
                    <a:r>
                      <a:rPr lang="en-US" sz="1100" b="1">
                        <a:solidFill>
                          <a:srgbClr val="008040"/>
                        </a:solidFill>
                      </a:rPr>
                      <a:t>USER 3</a:t>
                    </a:r>
                  </a:p>
                </p:txBody>
              </p:sp>
              <p:sp>
                <p:nvSpPr>
                  <p:cNvPr id="27668" name="Rectangle 49"/>
                  <p:cNvSpPr>
                    <a:spLocks noChangeArrowheads="1"/>
                  </p:cNvSpPr>
                  <p:nvPr/>
                </p:nvSpPr>
                <p:spPr bwMode="auto">
                  <a:xfrm>
                    <a:off x="4263310" y="3573301"/>
                    <a:ext cx="633261" cy="316593"/>
                  </a:xfrm>
                  <a:prstGeom prst="rect">
                    <a:avLst/>
                  </a:prstGeom>
                  <a:noFill/>
                  <a:ln w="9525">
                    <a:noFill/>
                    <a:miter lim="800000"/>
                    <a:headEnd/>
                    <a:tailEnd/>
                  </a:ln>
                </p:spPr>
                <p:txBody>
                  <a:bodyPr wrap="none" lIns="0" tIns="0" rIns="0" bIns="0">
                    <a:spAutoFit/>
                  </a:bodyPr>
                  <a:lstStyle/>
                  <a:p>
                    <a:pPr algn="ctr">
                      <a:lnSpc>
                        <a:spcPts val="1500"/>
                      </a:lnSpc>
                    </a:pPr>
                    <a:r>
                      <a:rPr lang="en-US" sz="1100" b="1">
                        <a:solidFill>
                          <a:srgbClr val="008040"/>
                        </a:solidFill>
                      </a:rPr>
                      <a:t>USER 4</a:t>
                    </a:r>
                  </a:p>
                </p:txBody>
              </p:sp>
              <p:sp>
                <p:nvSpPr>
                  <p:cNvPr id="27669" name="Rectangle 50"/>
                  <p:cNvSpPr>
                    <a:spLocks noChangeArrowheads="1"/>
                  </p:cNvSpPr>
                  <p:nvPr/>
                </p:nvSpPr>
                <p:spPr bwMode="auto">
                  <a:xfrm>
                    <a:off x="5152741" y="3751874"/>
                    <a:ext cx="559085" cy="293228"/>
                  </a:xfrm>
                  <a:prstGeom prst="rect">
                    <a:avLst/>
                  </a:prstGeom>
                  <a:noFill/>
                  <a:ln w="9525">
                    <a:noFill/>
                    <a:miter lim="800000"/>
                    <a:headEnd/>
                    <a:tailEnd/>
                  </a:ln>
                </p:spPr>
                <p:txBody>
                  <a:bodyPr wrap="none" lIns="0" tIns="0" rIns="0" bIns="0">
                    <a:spAutoFit/>
                  </a:bodyPr>
                  <a:lstStyle/>
                  <a:p>
                    <a:pPr algn="ctr">
                      <a:lnSpc>
                        <a:spcPts val="1500"/>
                      </a:lnSpc>
                    </a:pPr>
                    <a:r>
                      <a:rPr lang="en-US" sz="1100" b="1">
                        <a:solidFill>
                          <a:srgbClr val="008040"/>
                        </a:solidFill>
                      </a:rPr>
                      <a:t>Corp 5</a:t>
                    </a:r>
                  </a:p>
                </p:txBody>
              </p:sp>
              <p:sp>
                <p:nvSpPr>
                  <p:cNvPr id="27670" name="Rectangle 51"/>
                  <p:cNvSpPr>
                    <a:spLocks noChangeArrowheads="1"/>
                  </p:cNvSpPr>
                  <p:nvPr/>
                </p:nvSpPr>
                <p:spPr bwMode="auto">
                  <a:xfrm>
                    <a:off x="5858235" y="4299499"/>
                    <a:ext cx="559085" cy="293228"/>
                  </a:xfrm>
                  <a:prstGeom prst="rect">
                    <a:avLst/>
                  </a:prstGeom>
                  <a:noFill/>
                  <a:ln w="9525">
                    <a:noFill/>
                    <a:miter lim="800000"/>
                    <a:headEnd/>
                    <a:tailEnd/>
                  </a:ln>
                </p:spPr>
                <p:txBody>
                  <a:bodyPr wrap="none" lIns="0" tIns="0" rIns="0" bIns="0">
                    <a:spAutoFit/>
                  </a:bodyPr>
                  <a:lstStyle/>
                  <a:p>
                    <a:pPr algn="ctr">
                      <a:lnSpc>
                        <a:spcPts val="1500"/>
                      </a:lnSpc>
                    </a:pPr>
                    <a:r>
                      <a:rPr lang="en-US" sz="1100" b="1">
                        <a:solidFill>
                          <a:srgbClr val="008040"/>
                        </a:solidFill>
                      </a:rPr>
                      <a:t>Corp 6</a:t>
                    </a:r>
                  </a:p>
                </p:txBody>
              </p:sp>
              <p:sp>
                <p:nvSpPr>
                  <p:cNvPr id="27671" name="Rectangle 52"/>
                  <p:cNvSpPr>
                    <a:spLocks noChangeArrowheads="1"/>
                  </p:cNvSpPr>
                  <p:nvPr/>
                </p:nvSpPr>
                <p:spPr bwMode="auto">
                  <a:xfrm>
                    <a:off x="6267044" y="5095142"/>
                    <a:ext cx="559085" cy="293228"/>
                  </a:xfrm>
                  <a:prstGeom prst="rect">
                    <a:avLst/>
                  </a:prstGeom>
                  <a:noFill/>
                  <a:ln w="9525">
                    <a:noFill/>
                    <a:miter lim="800000"/>
                    <a:headEnd/>
                    <a:tailEnd/>
                  </a:ln>
                </p:spPr>
                <p:txBody>
                  <a:bodyPr wrap="none" lIns="0" tIns="0" rIns="0" bIns="0">
                    <a:spAutoFit/>
                  </a:bodyPr>
                  <a:lstStyle/>
                  <a:p>
                    <a:pPr algn="ctr">
                      <a:lnSpc>
                        <a:spcPts val="1500"/>
                      </a:lnSpc>
                    </a:pPr>
                    <a:r>
                      <a:rPr lang="en-US" sz="1100" b="1">
                        <a:solidFill>
                          <a:srgbClr val="008040"/>
                        </a:solidFill>
                      </a:rPr>
                      <a:t>Corp 7</a:t>
                    </a:r>
                  </a:p>
                </p:txBody>
              </p:sp>
            </p:grpSp>
          </p:grpSp>
        </p:grpSp>
        <p:grpSp>
          <p:nvGrpSpPr>
            <p:cNvPr id="14" name="Bank customer"/>
            <p:cNvGrpSpPr>
              <a:grpSpLocks/>
            </p:cNvGrpSpPr>
            <p:nvPr/>
          </p:nvGrpSpPr>
          <p:grpSpPr bwMode="auto">
            <a:xfrm>
              <a:off x="3684588" y="4795837"/>
              <a:ext cx="1773237" cy="1376363"/>
              <a:chOff x="3684588" y="4795838"/>
              <a:chExt cx="1773237" cy="1376362"/>
            </a:xfrm>
          </p:grpSpPr>
          <p:pic>
            <p:nvPicPr>
              <p:cNvPr id="27659" name="Picture 38" descr="IPV_slide5_1.png                                               01F7643FMacintosh HD                   C2BB4E5B:"/>
              <p:cNvPicPr>
                <a:picLocks noChangeAspect="1" noChangeArrowheads="1"/>
              </p:cNvPicPr>
              <p:nvPr/>
            </p:nvPicPr>
            <p:blipFill>
              <a:blip r:embed="rId6" cstate="print"/>
              <a:srcRect/>
              <a:stretch>
                <a:fillRect/>
              </a:stretch>
            </p:blipFill>
            <p:spPr bwMode="auto">
              <a:xfrm>
                <a:off x="3684588" y="4795838"/>
                <a:ext cx="1773237" cy="1376362"/>
              </a:xfrm>
              <a:prstGeom prst="rect">
                <a:avLst/>
              </a:prstGeom>
              <a:noFill/>
              <a:ln w="9525">
                <a:noFill/>
                <a:miter lim="800000"/>
                <a:headEnd/>
                <a:tailEnd/>
              </a:ln>
            </p:spPr>
          </p:pic>
          <p:sp>
            <p:nvSpPr>
              <p:cNvPr id="27660" name="Rectangle 31"/>
              <p:cNvSpPr>
                <a:spLocks noChangeArrowheads="1"/>
              </p:cNvSpPr>
              <p:nvPr/>
            </p:nvSpPr>
            <p:spPr bwMode="auto">
              <a:xfrm>
                <a:off x="4261423" y="5792191"/>
                <a:ext cx="619167" cy="316675"/>
              </a:xfrm>
              <a:prstGeom prst="rect">
                <a:avLst/>
              </a:prstGeom>
              <a:noFill/>
              <a:ln w="9525">
                <a:noFill/>
                <a:miter lim="800000"/>
                <a:headEnd/>
                <a:tailEnd/>
              </a:ln>
            </p:spPr>
            <p:txBody>
              <a:bodyPr wrap="none" lIns="0" tIns="0" rIns="0" bIns="0">
                <a:spAutoFit/>
              </a:bodyPr>
              <a:lstStyle/>
              <a:p>
                <a:pPr algn="ctr">
                  <a:lnSpc>
                    <a:spcPts val="1500"/>
                  </a:lnSpc>
                </a:pPr>
                <a:r>
                  <a:rPr lang="en-US" b="1">
                    <a:solidFill>
                      <a:srgbClr val="008040"/>
                    </a:solidFill>
                  </a:rPr>
                  <a:t>GSA</a:t>
                </a:r>
                <a:endParaRPr lang="en-US" sz="1000" b="1">
                  <a:solidFill>
                    <a:srgbClr val="008040"/>
                  </a:solidFill>
                </a:endParaRPr>
              </a:p>
            </p:txBody>
          </p:sp>
        </p:grpSp>
      </p:grpSp>
      <p:sp>
        <p:nvSpPr>
          <p:cNvPr id="27655" name="Title 76"/>
          <p:cNvSpPr>
            <a:spLocks noGrp="1"/>
          </p:cNvSpPr>
          <p:nvPr>
            <p:ph type="title"/>
          </p:nvPr>
        </p:nvSpPr>
        <p:spPr bwMode="auto">
          <a:xfrm>
            <a:off x="6350" y="260649"/>
            <a:ext cx="9137650" cy="936104"/>
          </a:xfrm>
          <a:prstGeom prst="rect">
            <a:avLst/>
          </a:prstGeom>
          <a:noFill/>
          <a:ln>
            <a:miter lim="800000"/>
            <a:headEnd/>
            <a:tailEnd/>
          </a:ln>
        </p:spPr>
        <p:txBody>
          <a:bodyPr>
            <a:normAutofit fontScale="90000"/>
          </a:bodyPr>
          <a:lstStyle/>
          <a:p>
            <a:pPr eaLnBrk="1" hangingPunct="1"/>
            <a:r>
              <a:rPr lang="en-US" i="1" dirty="0" smtClean="0">
                <a:solidFill>
                  <a:schemeClr val="accent2"/>
                </a:solidFill>
              </a:rPr>
              <a:t>Provide Cybercrime Intelligence Based on Feeds from the Dark Cloud</a:t>
            </a:r>
          </a:p>
        </p:txBody>
      </p:sp>
      <p:sp>
        <p:nvSpPr>
          <p:cNvPr id="72" name="Content Placeholder 74"/>
          <p:cNvSpPr>
            <a:spLocks noGrp="1"/>
          </p:cNvSpPr>
          <p:nvPr>
            <p:ph idx="1"/>
          </p:nvPr>
        </p:nvSpPr>
        <p:spPr bwMode="auto">
          <a:xfrm>
            <a:off x="0" y="5576888"/>
            <a:ext cx="8915400" cy="1371600"/>
          </a:xfrm>
          <a:prstGeom prst="rect">
            <a:avLst/>
          </a:prstGeom>
          <a:noFill/>
          <a:ln>
            <a:miter lim="800000"/>
            <a:headEnd/>
            <a:tailEnd/>
          </a:ln>
        </p:spPr>
        <p:txBody>
          <a:bodyPr>
            <a:normAutofit fontScale="85000" lnSpcReduction="10000"/>
          </a:bodyPr>
          <a:lstStyle/>
          <a:p>
            <a:pPr eaLnBrk="1" hangingPunct="1"/>
            <a:r>
              <a:rPr lang="en-US" dirty="0" smtClean="0"/>
              <a:t>First level of defense: Cybercrime intelligence</a:t>
            </a:r>
          </a:p>
          <a:p>
            <a:pPr eaLnBrk="1" hangingPunct="1"/>
            <a:r>
              <a:rPr lang="en-US" dirty="0" smtClean="0"/>
              <a:t>Second level of defense: Strong authentication</a:t>
            </a:r>
          </a:p>
          <a:p>
            <a:pPr eaLnBrk="1" hangingPunct="1"/>
            <a:r>
              <a:rPr lang="en-US" dirty="0" smtClean="0"/>
              <a:t>Third level of defense:  Information rights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Line 164"/>
          <p:cNvSpPr>
            <a:spLocks noChangeShapeType="1"/>
          </p:cNvSpPr>
          <p:nvPr/>
        </p:nvSpPr>
        <p:spPr bwMode="auto">
          <a:xfrm flipV="1">
            <a:off x="7010400" y="3681413"/>
            <a:ext cx="0" cy="1066800"/>
          </a:xfrm>
          <a:prstGeom prst="line">
            <a:avLst/>
          </a:prstGeom>
          <a:noFill/>
          <a:ln w="47625">
            <a:solidFill>
              <a:srgbClr val="000080"/>
            </a:solidFill>
            <a:round/>
            <a:headEnd/>
            <a:tailEnd/>
          </a:ln>
        </p:spPr>
        <p:txBody>
          <a:bodyPr/>
          <a:lstStyle/>
          <a:p>
            <a:endParaRPr lang="en-US"/>
          </a:p>
        </p:txBody>
      </p:sp>
      <p:sp>
        <p:nvSpPr>
          <p:cNvPr id="28675" name="Line 162"/>
          <p:cNvSpPr>
            <a:spLocks noChangeShapeType="1"/>
          </p:cNvSpPr>
          <p:nvPr/>
        </p:nvSpPr>
        <p:spPr bwMode="auto">
          <a:xfrm flipV="1">
            <a:off x="2133600" y="3681413"/>
            <a:ext cx="0" cy="1066800"/>
          </a:xfrm>
          <a:prstGeom prst="line">
            <a:avLst/>
          </a:prstGeom>
          <a:noFill/>
          <a:ln w="47625">
            <a:solidFill>
              <a:srgbClr val="000080"/>
            </a:solidFill>
            <a:round/>
            <a:headEnd/>
            <a:tailEnd/>
          </a:ln>
        </p:spPr>
        <p:txBody>
          <a:bodyPr/>
          <a:lstStyle/>
          <a:p>
            <a:endParaRPr lang="en-US"/>
          </a:p>
        </p:txBody>
      </p:sp>
      <p:sp>
        <p:nvSpPr>
          <p:cNvPr id="28676" name="Line 163"/>
          <p:cNvSpPr>
            <a:spLocks noChangeShapeType="1"/>
          </p:cNvSpPr>
          <p:nvPr/>
        </p:nvSpPr>
        <p:spPr bwMode="auto">
          <a:xfrm flipV="1">
            <a:off x="4572000" y="2767013"/>
            <a:ext cx="0" cy="914400"/>
          </a:xfrm>
          <a:prstGeom prst="line">
            <a:avLst/>
          </a:prstGeom>
          <a:noFill/>
          <a:ln w="47625">
            <a:solidFill>
              <a:srgbClr val="000080"/>
            </a:solidFill>
            <a:round/>
            <a:headEnd/>
            <a:tailEnd/>
          </a:ln>
        </p:spPr>
        <p:txBody>
          <a:bodyPr/>
          <a:lstStyle/>
          <a:p>
            <a:endParaRPr lang="en-US"/>
          </a:p>
        </p:txBody>
      </p:sp>
      <p:grpSp>
        <p:nvGrpSpPr>
          <p:cNvPr id="2" name="Group 122"/>
          <p:cNvGrpSpPr>
            <a:grpSpLocks/>
          </p:cNvGrpSpPr>
          <p:nvPr/>
        </p:nvGrpSpPr>
        <p:grpSpPr bwMode="auto">
          <a:xfrm>
            <a:off x="1133475" y="4424363"/>
            <a:ext cx="1990725" cy="1881187"/>
            <a:chOff x="432" y="2640"/>
            <a:chExt cx="1254" cy="1185"/>
          </a:xfrm>
        </p:grpSpPr>
        <p:pic>
          <p:nvPicPr>
            <p:cNvPr id="28742" name="Picture 109" descr="Tenant-1"/>
            <p:cNvPicPr>
              <a:picLocks noChangeAspect="1" noChangeArrowheads="1"/>
            </p:cNvPicPr>
            <p:nvPr/>
          </p:nvPicPr>
          <p:blipFill>
            <a:blip r:embed="rId2" cstate="print"/>
            <a:srcRect/>
            <a:stretch>
              <a:fillRect/>
            </a:stretch>
          </p:blipFill>
          <p:spPr bwMode="auto">
            <a:xfrm>
              <a:off x="432" y="2640"/>
              <a:ext cx="1254" cy="1185"/>
            </a:xfrm>
            <a:prstGeom prst="rect">
              <a:avLst/>
            </a:prstGeom>
            <a:noFill/>
            <a:ln w="9525">
              <a:noFill/>
              <a:miter lim="800000"/>
              <a:headEnd/>
              <a:tailEnd/>
            </a:ln>
          </p:spPr>
        </p:pic>
        <p:sp>
          <p:nvSpPr>
            <p:cNvPr id="28743" name="Text Box 13"/>
            <p:cNvSpPr txBox="1">
              <a:spLocks noChangeArrowheads="1"/>
            </p:cNvSpPr>
            <p:nvPr/>
          </p:nvSpPr>
          <p:spPr bwMode="gray">
            <a:xfrm>
              <a:off x="517" y="3550"/>
              <a:ext cx="1064" cy="173"/>
            </a:xfrm>
            <a:prstGeom prst="rect">
              <a:avLst/>
            </a:prstGeom>
            <a:noFill/>
            <a:ln w="9525">
              <a:noFill/>
              <a:miter lim="800000"/>
              <a:headEnd/>
              <a:tailEnd/>
            </a:ln>
          </p:spPr>
          <p:txBody>
            <a:bodyPr wrap="none">
              <a:spAutoFit/>
            </a:bodyPr>
            <a:lstStyle/>
            <a:p>
              <a:pPr algn="ctr"/>
              <a:r>
                <a:rPr lang="en-US" sz="1200">
                  <a:solidFill>
                    <a:srgbClr val="FFFFFF"/>
                  </a:solidFill>
                </a:rPr>
                <a:t>Physical Infrastructure</a:t>
              </a:r>
            </a:p>
          </p:txBody>
        </p:sp>
        <p:pic>
          <p:nvPicPr>
            <p:cNvPr id="28744" name="Picture 111" descr="server"/>
            <p:cNvPicPr>
              <a:picLocks noChangeAspect="1" noChangeArrowheads="1"/>
            </p:cNvPicPr>
            <p:nvPr/>
          </p:nvPicPr>
          <p:blipFill>
            <a:blip r:embed="rId3" cstate="print"/>
            <a:srcRect/>
            <a:stretch>
              <a:fillRect/>
            </a:stretch>
          </p:blipFill>
          <p:spPr bwMode="auto">
            <a:xfrm>
              <a:off x="1006" y="3217"/>
              <a:ext cx="222" cy="319"/>
            </a:xfrm>
            <a:prstGeom prst="rect">
              <a:avLst/>
            </a:prstGeom>
            <a:noFill/>
            <a:ln w="9525">
              <a:noFill/>
              <a:miter lim="800000"/>
              <a:headEnd/>
              <a:tailEnd/>
            </a:ln>
          </p:spPr>
        </p:pic>
        <p:pic>
          <p:nvPicPr>
            <p:cNvPr id="28745" name="Picture 112" descr="Switch"/>
            <p:cNvPicPr>
              <a:picLocks noChangeAspect="1" noChangeArrowheads="1"/>
            </p:cNvPicPr>
            <p:nvPr/>
          </p:nvPicPr>
          <p:blipFill>
            <a:blip r:embed="rId4" cstate="print"/>
            <a:srcRect/>
            <a:stretch>
              <a:fillRect/>
            </a:stretch>
          </p:blipFill>
          <p:spPr bwMode="auto">
            <a:xfrm>
              <a:off x="562" y="3377"/>
              <a:ext cx="383" cy="173"/>
            </a:xfrm>
            <a:prstGeom prst="rect">
              <a:avLst/>
            </a:prstGeom>
            <a:noFill/>
            <a:ln w="9525">
              <a:noFill/>
              <a:miter lim="800000"/>
              <a:headEnd/>
              <a:tailEnd/>
            </a:ln>
          </p:spPr>
        </p:pic>
        <p:pic>
          <p:nvPicPr>
            <p:cNvPr id="28746" name="Picture 113" descr="disc purple half"/>
            <p:cNvPicPr>
              <a:picLocks noChangeAspect="1" noChangeArrowheads="1"/>
            </p:cNvPicPr>
            <p:nvPr/>
          </p:nvPicPr>
          <p:blipFill>
            <a:blip r:embed="rId5" cstate="print"/>
            <a:srcRect/>
            <a:stretch>
              <a:fillRect/>
            </a:stretch>
          </p:blipFill>
          <p:spPr bwMode="auto">
            <a:xfrm>
              <a:off x="1270" y="3342"/>
              <a:ext cx="291" cy="203"/>
            </a:xfrm>
            <a:prstGeom prst="rect">
              <a:avLst/>
            </a:prstGeom>
            <a:noFill/>
            <a:ln w="9525">
              <a:noFill/>
              <a:miter lim="800000"/>
              <a:headEnd/>
              <a:tailEnd/>
            </a:ln>
          </p:spPr>
        </p:pic>
      </p:grpSp>
      <p:grpSp>
        <p:nvGrpSpPr>
          <p:cNvPr id="3" name="Group 121"/>
          <p:cNvGrpSpPr>
            <a:grpSpLocks/>
          </p:cNvGrpSpPr>
          <p:nvPr/>
        </p:nvGrpSpPr>
        <p:grpSpPr bwMode="auto">
          <a:xfrm>
            <a:off x="6019800" y="4513263"/>
            <a:ext cx="1981200" cy="1871662"/>
            <a:chOff x="4080" y="2640"/>
            <a:chExt cx="1248" cy="1179"/>
          </a:xfrm>
        </p:grpSpPr>
        <p:pic>
          <p:nvPicPr>
            <p:cNvPr id="28737" name="Picture 107" descr="Tenant-2"/>
            <p:cNvPicPr>
              <a:picLocks noChangeAspect="1" noChangeArrowheads="1"/>
            </p:cNvPicPr>
            <p:nvPr/>
          </p:nvPicPr>
          <p:blipFill>
            <a:blip r:embed="rId6" cstate="print"/>
            <a:srcRect/>
            <a:stretch>
              <a:fillRect/>
            </a:stretch>
          </p:blipFill>
          <p:spPr bwMode="auto">
            <a:xfrm>
              <a:off x="4080" y="2640"/>
              <a:ext cx="1248" cy="1179"/>
            </a:xfrm>
            <a:prstGeom prst="rect">
              <a:avLst/>
            </a:prstGeom>
            <a:noFill/>
            <a:ln w="9525">
              <a:noFill/>
              <a:miter lim="800000"/>
              <a:headEnd/>
              <a:tailEnd/>
            </a:ln>
          </p:spPr>
        </p:pic>
        <p:pic>
          <p:nvPicPr>
            <p:cNvPr id="28738" name="Picture 61" descr="server"/>
            <p:cNvPicPr>
              <a:picLocks noChangeAspect="1" noChangeArrowheads="1"/>
            </p:cNvPicPr>
            <p:nvPr/>
          </p:nvPicPr>
          <p:blipFill>
            <a:blip r:embed="rId7" cstate="print"/>
            <a:srcRect/>
            <a:stretch>
              <a:fillRect/>
            </a:stretch>
          </p:blipFill>
          <p:spPr bwMode="auto">
            <a:xfrm>
              <a:off x="4647" y="3159"/>
              <a:ext cx="221" cy="317"/>
            </a:xfrm>
            <a:prstGeom prst="rect">
              <a:avLst/>
            </a:prstGeom>
            <a:noFill/>
            <a:ln w="9525">
              <a:noFill/>
              <a:miter lim="800000"/>
              <a:headEnd/>
              <a:tailEnd/>
            </a:ln>
          </p:spPr>
        </p:pic>
        <p:pic>
          <p:nvPicPr>
            <p:cNvPr id="28739" name="Picture 62" descr="Switch"/>
            <p:cNvPicPr>
              <a:picLocks noChangeAspect="1" noChangeArrowheads="1"/>
            </p:cNvPicPr>
            <p:nvPr/>
          </p:nvPicPr>
          <p:blipFill>
            <a:blip r:embed="rId4" cstate="print"/>
            <a:srcRect/>
            <a:stretch>
              <a:fillRect/>
            </a:stretch>
          </p:blipFill>
          <p:spPr bwMode="auto">
            <a:xfrm>
              <a:off x="4204" y="3307"/>
              <a:ext cx="382" cy="173"/>
            </a:xfrm>
            <a:prstGeom prst="rect">
              <a:avLst/>
            </a:prstGeom>
            <a:noFill/>
            <a:ln w="9525">
              <a:noFill/>
              <a:miter lim="800000"/>
              <a:headEnd/>
              <a:tailEnd/>
            </a:ln>
          </p:spPr>
        </p:pic>
        <p:sp>
          <p:nvSpPr>
            <p:cNvPr id="28740" name="Text Box 13"/>
            <p:cNvSpPr txBox="1">
              <a:spLocks noChangeArrowheads="1"/>
            </p:cNvSpPr>
            <p:nvPr/>
          </p:nvSpPr>
          <p:spPr bwMode="gray">
            <a:xfrm>
              <a:off x="4158" y="3532"/>
              <a:ext cx="1064" cy="173"/>
            </a:xfrm>
            <a:prstGeom prst="rect">
              <a:avLst/>
            </a:prstGeom>
            <a:noFill/>
            <a:ln w="9525">
              <a:noFill/>
              <a:miter lim="800000"/>
              <a:headEnd/>
              <a:tailEnd/>
            </a:ln>
          </p:spPr>
          <p:txBody>
            <a:bodyPr wrap="none">
              <a:spAutoFit/>
            </a:bodyPr>
            <a:lstStyle/>
            <a:p>
              <a:pPr algn="ctr"/>
              <a:r>
                <a:rPr lang="en-US" sz="1200">
                  <a:solidFill>
                    <a:srgbClr val="FFFFFF"/>
                  </a:solidFill>
                </a:rPr>
                <a:t>Physical Infrastructure</a:t>
              </a:r>
            </a:p>
          </p:txBody>
        </p:sp>
        <p:pic>
          <p:nvPicPr>
            <p:cNvPr id="28741" name="Picture 108" descr="disc green"/>
            <p:cNvPicPr>
              <a:picLocks noChangeAspect="1" noChangeArrowheads="1"/>
            </p:cNvPicPr>
            <p:nvPr/>
          </p:nvPicPr>
          <p:blipFill>
            <a:blip r:embed="rId8" cstate="print"/>
            <a:srcRect/>
            <a:stretch>
              <a:fillRect/>
            </a:stretch>
          </p:blipFill>
          <p:spPr bwMode="auto">
            <a:xfrm>
              <a:off x="4951" y="3242"/>
              <a:ext cx="219" cy="238"/>
            </a:xfrm>
            <a:prstGeom prst="rect">
              <a:avLst/>
            </a:prstGeom>
            <a:noFill/>
            <a:ln w="9525">
              <a:noFill/>
              <a:miter lim="800000"/>
              <a:headEnd/>
              <a:tailEnd/>
            </a:ln>
          </p:spPr>
        </p:pic>
      </p:grpSp>
      <p:grpSp>
        <p:nvGrpSpPr>
          <p:cNvPr id="4" name="Group 126"/>
          <p:cNvGrpSpPr>
            <a:grpSpLocks/>
          </p:cNvGrpSpPr>
          <p:nvPr/>
        </p:nvGrpSpPr>
        <p:grpSpPr bwMode="auto">
          <a:xfrm>
            <a:off x="1371600" y="4652963"/>
            <a:ext cx="676275" cy="457200"/>
            <a:chOff x="594" y="2016"/>
            <a:chExt cx="426" cy="288"/>
          </a:xfrm>
        </p:grpSpPr>
        <p:sp>
          <p:nvSpPr>
            <p:cNvPr id="28730" name="Rounded Rectangle 29"/>
            <p:cNvSpPr>
              <a:spLocks noChangeArrowheads="1"/>
            </p:cNvSpPr>
            <p:nvPr/>
          </p:nvSpPr>
          <p:spPr bwMode="auto">
            <a:xfrm>
              <a:off x="59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sp>
          <p:nvSpPr>
            <p:cNvPr id="28731" name="Rounded Rectangle 31"/>
            <p:cNvSpPr>
              <a:spLocks noChangeArrowheads="1"/>
            </p:cNvSpPr>
            <p:nvPr/>
          </p:nvSpPr>
          <p:spPr bwMode="auto">
            <a:xfrm>
              <a:off x="614" y="2038"/>
              <a:ext cx="136" cy="115"/>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28732" name="Rounded Rectangle 32"/>
            <p:cNvSpPr>
              <a:spLocks noChangeArrowheads="1"/>
            </p:cNvSpPr>
            <p:nvPr/>
          </p:nvSpPr>
          <p:spPr bwMode="auto">
            <a:xfrm>
              <a:off x="614"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900" b="1">
                  <a:solidFill>
                    <a:srgbClr val="FFFFFF"/>
                  </a:solidFill>
                </a:rPr>
                <a:t>OS</a:t>
              </a:r>
            </a:p>
          </p:txBody>
        </p:sp>
        <p:sp>
          <p:nvSpPr>
            <p:cNvPr id="28733" name="Rounded Rectangle 29"/>
            <p:cNvSpPr>
              <a:spLocks noChangeArrowheads="1"/>
            </p:cNvSpPr>
            <p:nvPr/>
          </p:nvSpPr>
          <p:spPr bwMode="auto">
            <a:xfrm>
              <a:off x="84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grpSp>
          <p:nvGrpSpPr>
            <p:cNvPr id="5" name="Group 104"/>
            <p:cNvGrpSpPr>
              <a:grpSpLocks/>
            </p:cNvGrpSpPr>
            <p:nvPr/>
          </p:nvGrpSpPr>
          <p:grpSpPr bwMode="auto">
            <a:xfrm>
              <a:off x="864" y="2028"/>
              <a:ext cx="136" cy="241"/>
              <a:chOff x="1068" y="2713"/>
              <a:chExt cx="157" cy="279"/>
            </a:xfrm>
          </p:grpSpPr>
          <p:sp>
            <p:nvSpPr>
              <p:cNvPr id="28735" name="Rounded Rectangle 31"/>
              <p:cNvSpPr>
                <a:spLocks noChangeArrowheads="1"/>
              </p:cNvSpPr>
              <p:nvPr/>
            </p:nvSpPr>
            <p:spPr bwMode="auto">
              <a:xfrm>
                <a:off x="1068" y="2713"/>
                <a:ext cx="157" cy="132"/>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28736" name="Rounded Rectangle 32"/>
              <p:cNvSpPr>
                <a:spLocks noChangeArrowheads="1"/>
              </p:cNvSpPr>
              <p:nvPr/>
            </p:nvSpPr>
            <p:spPr bwMode="auto">
              <a:xfrm>
                <a:off x="1068" y="2860"/>
                <a:ext cx="157" cy="132"/>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grpSp>
      <p:pic>
        <p:nvPicPr>
          <p:cNvPr id="28680" name="Picture 59" descr="globe_grid"/>
          <p:cNvPicPr>
            <a:picLocks noChangeAspect="1" noChangeArrowheads="1"/>
          </p:cNvPicPr>
          <p:nvPr/>
        </p:nvPicPr>
        <p:blipFill>
          <a:blip r:embed="rId9" cstate="print"/>
          <a:srcRect/>
          <a:stretch>
            <a:fillRect/>
          </a:stretch>
        </p:blipFill>
        <p:spPr bwMode="auto">
          <a:xfrm>
            <a:off x="4114800" y="2532063"/>
            <a:ext cx="914400" cy="914400"/>
          </a:xfrm>
          <a:prstGeom prst="rect">
            <a:avLst/>
          </a:prstGeom>
          <a:noFill/>
          <a:ln w="9525">
            <a:noFill/>
            <a:miter lim="800000"/>
            <a:headEnd/>
            <a:tailEnd/>
          </a:ln>
        </p:spPr>
      </p:pic>
      <p:grpSp>
        <p:nvGrpSpPr>
          <p:cNvPr id="6" name="Group 124"/>
          <p:cNvGrpSpPr>
            <a:grpSpLocks/>
          </p:cNvGrpSpPr>
          <p:nvPr/>
        </p:nvGrpSpPr>
        <p:grpSpPr bwMode="auto">
          <a:xfrm>
            <a:off x="6248400" y="4741863"/>
            <a:ext cx="673100" cy="455612"/>
            <a:chOff x="3072" y="2017"/>
            <a:chExt cx="424" cy="287"/>
          </a:xfrm>
        </p:grpSpPr>
        <p:sp>
          <p:nvSpPr>
            <p:cNvPr id="28724" name="Rounded Rectangle 29"/>
            <p:cNvSpPr>
              <a:spLocks noChangeArrowheads="1"/>
            </p:cNvSpPr>
            <p:nvPr/>
          </p:nvSpPr>
          <p:spPr bwMode="auto">
            <a:xfrm>
              <a:off x="3072" y="2017"/>
              <a:ext cx="175" cy="287"/>
            </a:xfrm>
            <a:prstGeom prst="roundRect">
              <a:avLst>
                <a:gd name="adj" fmla="val 16667"/>
              </a:avLst>
            </a:prstGeom>
            <a:solidFill>
              <a:srgbClr val="BAF7C8"/>
            </a:solidFill>
            <a:ln w="9525" algn="ctr">
              <a:noFill/>
              <a:miter lim="800000"/>
              <a:headEnd/>
              <a:tailEnd/>
            </a:ln>
          </p:spPr>
          <p:txBody>
            <a:bodyPr wrap="none"/>
            <a:lstStyle/>
            <a:p>
              <a:pPr algn="ctr"/>
              <a:endParaRPr lang="en-US" sz="1000" b="1">
                <a:solidFill>
                  <a:srgbClr val="000000"/>
                </a:solidFill>
              </a:endParaRPr>
            </a:p>
          </p:txBody>
        </p:sp>
        <p:sp>
          <p:nvSpPr>
            <p:cNvPr id="28725" name="Rounded Rectangle 31"/>
            <p:cNvSpPr>
              <a:spLocks noChangeArrowheads="1"/>
            </p:cNvSpPr>
            <p:nvPr/>
          </p:nvSpPr>
          <p:spPr bwMode="auto">
            <a:xfrm>
              <a:off x="3092" y="2039"/>
              <a:ext cx="136"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28726" name="Rounded Rectangle 32"/>
            <p:cNvSpPr>
              <a:spLocks noChangeArrowheads="1"/>
            </p:cNvSpPr>
            <p:nvPr/>
          </p:nvSpPr>
          <p:spPr bwMode="auto">
            <a:xfrm>
              <a:off x="3092"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sp>
          <p:nvSpPr>
            <p:cNvPr id="28727" name="Rounded Rectangle 29"/>
            <p:cNvSpPr>
              <a:spLocks noChangeArrowheads="1"/>
            </p:cNvSpPr>
            <p:nvPr/>
          </p:nvSpPr>
          <p:spPr bwMode="auto">
            <a:xfrm>
              <a:off x="3321" y="2017"/>
              <a:ext cx="175" cy="287"/>
            </a:xfrm>
            <a:prstGeom prst="roundRect">
              <a:avLst>
                <a:gd name="adj" fmla="val 16667"/>
              </a:avLst>
            </a:prstGeom>
            <a:solidFill>
              <a:srgbClr val="BAF7C8"/>
            </a:solidFill>
            <a:ln w="9525" algn="ctr">
              <a:noFill/>
              <a:miter lim="800000"/>
              <a:headEnd/>
              <a:tailEnd/>
            </a:ln>
          </p:spPr>
          <p:txBody>
            <a:bodyPr wrap="none"/>
            <a:lstStyle/>
            <a:p>
              <a:pPr algn="ctr"/>
              <a:endParaRPr lang="en-US" sz="1000" b="1">
                <a:solidFill>
                  <a:srgbClr val="000000"/>
                </a:solidFill>
              </a:endParaRPr>
            </a:p>
          </p:txBody>
        </p:sp>
        <p:sp>
          <p:nvSpPr>
            <p:cNvPr id="28728" name="Rounded Rectangle 31"/>
            <p:cNvSpPr>
              <a:spLocks noChangeArrowheads="1"/>
            </p:cNvSpPr>
            <p:nvPr/>
          </p:nvSpPr>
          <p:spPr bwMode="auto">
            <a:xfrm>
              <a:off x="3341" y="2039"/>
              <a:ext cx="135"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28729" name="Rounded Rectangle 32"/>
            <p:cNvSpPr>
              <a:spLocks noChangeArrowheads="1"/>
            </p:cNvSpPr>
            <p:nvPr/>
          </p:nvSpPr>
          <p:spPr bwMode="auto">
            <a:xfrm>
              <a:off x="3341" y="2166"/>
              <a:ext cx="135"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grpSp>
        <p:nvGrpSpPr>
          <p:cNvPr id="7" name="Group 125"/>
          <p:cNvGrpSpPr>
            <a:grpSpLocks/>
          </p:cNvGrpSpPr>
          <p:nvPr/>
        </p:nvGrpSpPr>
        <p:grpSpPr bwMode="auto">
          <a:xfrm>
            <a:off x="7097713" y="4743450"/>
            <a:ext cx="674687" cy="455613"/>
            <a:chOff x="4753" y="2017"/>
            <a:chExt cx="425" cy="287"/>
          </a:xfrm>
        </p:grpSpPr>
        <p:sp>
          <p:nvSpPr>
            <p:cNvPr id="28718" name="Rounded Rectangle 29"/>
            <p:cNvSpPr>
              <a:spLocks noChangeArrowheads="1"/>
            </p:cNvSpPr>
            <p:nvPr/>
          </p:nvSpPr>
          <p:spPr bwMode="auto">
            <a:xfrm>
              <a:off x="4753" y="2017"/>
              <a:ext cx="176" cy="287"/>
            </a:xfrm>
            <a:prstGeom prst="roundRect">
              <a:avLst>
                <a:gd name="adj" fmla="val 16667"/>
              </a:avLst>
            </a:prstGeom>
            <a:solidFill>
              <a:srgbClr val="BAF7C8"/>
            </a:solidFill>
            <a:ln w="9525" algn="ctr">
              <a:noFill/>
              <a:miter lim="800000"/>
              <a:headEnd/>
              <a:tailEnd/>
            </a:ln>
          </p:spPr>
          <p:txBody>
            <a:bodyPr wrap="none"/>
            <a:lstStyle/>
            <a:p>
              <a:pPr algn="ctr"/>
              <a:endParaRPr lang="en-US" sz="800" b="1">
                <a:solidFill>
                  <a:srgbClr val="000000"/>
                </a:solidFill>
              </a:endParaRPr>
            </a:p>
          </p:txBody>
        </p:sp>
        <p:sp>
          <p:nvSpPr>
            <p:cNvPr id="28719" name="Rounded Rectangle 31"/>
            <p:cNvSpPr>
              <a:spLocks noChangeArrowheads="1"/>
            </p:cNvSpPr>
            <p:nvPr/>
          </p:nvSpPr>
          <p:spPr bwMode="auto">
            <a:xfrm>
              <a:off x="4773" y="2039"/>
              <a:ext cx="136"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28720" name="Rounded Rectangle 32"/>
            <p:cNvSpPr>
              <a:spLocks noChangeArrowheads="1"/>
            </p:cNvSpPr>
            <p:nvPr/>
          </p:nvSpPr>
          <p:spPr bwMode="auto">
            <a:xfrm>
              <a:off x="4773"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sp>
          <p:nvSpPr>
            <p:cNvPr id="28721" name="Rounded Rectangle 29"/>
            <p:cNvSpPr>
              <a:spLocks noChangeArrowheads="1"/>
            </p:cNvSpPr>
            <p:nvPr/>
          </p:nvSpPr>
          <p:spPr bwMode="auto">
            <a:xfrm>
              <a:off x="5002" y="2017"/>
              <a:ext cx="176" cy="287"/>
            </a:xfrm>
            <a:prstGeom prst="roundRect">
              <a:avLst>
                <a:gd name="adj" fmla="val 16667"/>
              </a:avLst>
            </a:prstGeom>
            <a:solidFill>
              <a:srgbClr val="BAF7C8"/>
            </a:solidFill>
            <a:ln w="9525" algn="ctr">
              <a:noFill/>
              <a:miter lim="800000"/>
              <a:headEnd/>
              <a:tailEnd/>
            </a:ln>
          </p:spPr>
          <p:txBody>
            <a:bodyPr wrap="none"/>
            <a:lstStyle/>
            <a:p>
              <a:pPr algn="ctr"/>
              <a:endParaRPr lang="en-US" sz="1000" b="1">
                <a:solidFill>
                  <a:srgbClr val="000000"/>
                </a:solidFill>
              </a:endParaRPr>
            </a:p>
          </p:txBody>
        </p:sp>
        <p:sp>
          <p:nvSpPr>
            <p:cNvPr id="28722" name="Rounded Rectangle 31"/>
            <p:cNvSpPr>
              <a:spLocks noChangeArrowheads="1"/>
            </p:cNvSpPr>
            <p:nvPr/>
          </p:nvSpPr>
          <p:spPr bwMode="auto">
            <a:xfrm>
              <a:off x="5022" y="2039"/>
              <a:ext cx="136"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28723" name="Rounded Rectangle 32"/>
            <p:cNvSpPr>
              <a:spLocks noChangeArrowheads="1"/>
            </p:cNvSpPr>
            <p:nvPr/>
          </p:nvSpPr>
          <p:spPr bwMode="auto">
            <a:xfrm>
              <a:off x="5022"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grpSp>
        <p:nvGrpSpPr>
          <p:cNvPr id="8" name="Group 145"/>
          <p:cNvGrpSpPr>
            <a:grpSpLocks/>
          </p:cNvGrpSpPr>
          <p:nvPr/>
        </p:nvGrpSpPr>
        <p:grpSpPr bwMode="auto">
          <a:xfrm>
            <a:off x="2209800" y="4652963"/>
            <a:ext cx="676275" cy="457200"/>
            <a:chOff x="594" y="2016"/>
            <a:chExt cx="426" cy="288"/>
          </a:xfrm>
        </p:grpSpPr>
        <p:sp>
          <p:nvSpPr>
            <p:cNvPr id="28711" name="Rounded Rectangle 29"/>
            <p:cNvSpPr>
              <a:spLocks noChangeArrowheads="1"/>
            </p:cNvSpPr>
            <p:nvPr/>
          </p:nvSpPr>
          <p:spPr bwMode="auto">
            <a:xfrm>
              <a:off x="59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sp>
          <p:nvSpPr>
            <p:cNvPr id="28712" name="Rounded Rectangle 31"/>
            <p:cNvSpPr>
              <a:spLocks noChangeArrowheads="1"/>
            </p:cNvSpPr>
            <p:nvPr/>
          </p:nvSpPr>
          <p:spPr bwMode="auto">
            <a:xfrm>
              <a:off x="614" y="2038"/>
              <a:ext cx="136" cy="115"/>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28713" name="Rounded Rectangle 32"/>
            <p:cNvSpPr>
              <a:spLocks noChangeArrowheads="1"/>
            </p:cNvSpPr>
            <p:nvPr/>
          </p:nvSpPr>
          <p:spPr bwMode="auto">
            <a:xfrm>
              <a:off x="614"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900" b="1">
                  <a:solidFill>
                    <a:srgbClr val="FFFFFF"/>
                  </a:solidFill>
                </a:rPr>
                <a:t>OS</a:t>
              </a:r>
            </a:p>
          </p:txBody>
        </p:sp>
        <p:sp>
          <p:nvSpPr>
            <p:cNvPr id="28714" name="Rounded Rectangle 29"/>
            <p:cNvSpPr>
              <a:spLocks noChangeArrowheads="1"/>
            </p:cNvSpPr>
            <p:nvPr/>
          </p:nvSpPr>
          <p:spPr bwMode="auto">
            <a:xfrm>
              <a:off x="84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grpSp>
          <p:nvGrpSpPr>
            <p:cNvPr id="9" name="Group 150"/>
            <p:cNvGrpSpPr>
              <a:grpSpLocks/>
            </p:cNvGrpSpPr>
            <p:nvPr/>
          </p:nvGrpSpPr>
          <p:grpSpPr bwMode="auto">
            <a:xfrm>
              <a:off x="864" y="2028"/>
              <a:ext cx="136" cy="241"/>
              <a:chOff x="1068" y="2713"/>
              <a:chExt cx="157" cy="279"/>
            </a:xfrm>
          </p:grpSpPr>
          <p:sp>
            <p:nvSpPr>
              <p:cNvPr id="28716" name="Rounded Rectangle 31"/>
              <p:cNvSpPr>
                <a:spLocks noChangeArrowheads="1"/>
              </p:cNvSpPr>
              <p:nvPr/>
            </p:nvSpPr>
            <p:spPr bwMode="auto">
              <a:xfrm>
                <a:off x="1068" y="2713"/>
                <a:ext cx="157" cy="132"/>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28717" name="Rounded Rectangle 32"/>
              <p:cNvSpPr>
                <a:spLocks noChangeArrowheads="1"/>
              </p:cNvSpPr>
              <p:nvPr/>
            </p:nvSpPr>
            <p:spPr bwMode="auto">
              <a:xfrm>
                <a:off x="1068" y="2860"/>
                <a:ext cx="157" cy="132"/>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grpSp>
      <p:pic>
        <p:nvPicPr>
          <p:cNvPr id="28684" name="Picture 159" descr="firewall"/>
          <p:cNvPicPr>
            <a:picLocks noChangeAspect="1" noChangeArrowheads="1"/>
          </p:cNvPicPr>
          <p:nvPr/>
        </p:nvPicPr>
        <p:blipFill>
          <a:blip r:embed="rId10" cstate="print"/>
          <a:srcRect/>
          <a:stretch>
            <a:fillRect/>
          </a:stretch>
        </p:blipFill>
        <p:spPr bwMode="auto">
          <a:xfrm>
            <a:off x="1828800" y="3805238"/>
            <a:ext cx="609600" cy="506412"/>
          </a:xfrm>
          <a:prstGeom prst="rect">
            <a:avLst/>
          </a:prstGeom>
          <a:noFill/>
          <a:ln w="9525">
            <a:noFill/>
            <a:miter lim="800000"/>
            <a:headEnd/>
            <a:tailEnd/>
          </a:ln>
        </p:spPr>
      </p:pic>
      <p:pic>
        <p:nvPicPr>
          <p:cNvPr id="28685" name="Picture 161" descr="firewall"/>
          <p:cNvPicPr>
            <a:picLocks noChangeAspect="1" noChangeArrowheads="1"/>
          </p:cNvPicPr>
          <p:nvPr/>
        </p:nvPicPr>
        <p:blipFill>
          <a:blip r:embed="rId10" cstate="print"/>
          <a:srcRect/>
          <a:stretch>
            <a:fillRect/>
          </a:stretch>
        </p:blipFill>
        <p:spPr bwMode="auto">
          <a:xfrm>
            <a:off x="6705600" y="3824288"/>
            <a:ext cx="609600" cy="506412"/>
          </a:xfrm>
          <a:prstGeom prst="rect">
            <a:avLst/>
          </a:prstGeom>
          <a:noFill/>
          <a:ln w="9525">
            <a:noFill/>
            <a:miter lim="800000"/>
            <a:headEnd/>
            <a:tailEnd/>
          </a:ln>
        </p:spPr>
      </p:pic>
      <p:sp>
        <p:nvSpPr>
          <p:cNvPr id="28686" name="Line 165"/>
          <p:cNvSpPr>
            <a:spLocks noChangeShapeType="1"/>
          </p:cNvSpPr>
          <p:nvPr/>
        </p:nvSpPr>
        <p:spPr bwMode="auto">
          <a:xfrm flipH="1">
            <a:off x="2114550" y="3681413"/>
            <a:ext cx="4914900" cy="0"/>
          </a:xfrm>
          <a:prstGeom prst="line">
            <a:avLst/>
          </a:prstGeom>
          <a:noFill/>
          <a:ln w="47625">
            <a:solidFill>
              <a:srgbClr val="000080"/>
            </a:solidFill>
            <a:round/>
            <a:headEnd/>
            <a:tailEnd/>
          </a:ln>
        </p:spPr>
        <p:txBody>
          <a:bodyPr/>
          <a:lstStyle/>
          <a:p>
            <a:endParaRPr lang="en-US"/>
          </a:p>
        </p:txBody>
      </p:sp>
      <p:sp>
        <p:nvSpPr>
          <p:cNvPr id="28687" name="AutoShape 167"/>
          <p:cNvSpPr>
            <a:spLocks noChangeArrowheads="1"/>
          </p:cNvSpPr>
          <p:nvPr/>
        </p:nvSpPr>
        <p:spPr bwMode="auto">
          <a:xfrm>
            <a:off x="5486400" y="4360863"/>
            <a:ext cx="3048000" cy="2095500"/>
          </a:xfrm>
          <a:prstGeom prst="flowChartAlternateProcess">
            <a:avLst/>
          </a:prstGeom>
          <a:noFill/>
          <a:ln w="50800">
            <a:solidFill>
              <a:srgbClr val="8BF1A3"/>
            </a:solidFill>
            <a:miter lim="800000"/>
            <a:headEnd/>
            <a:tailEnd/>
          </a:ln>
        </p:spPr>
        <p:txBody>
          <a:bodyPr wrap="none" anchor="ctr"/>
          <a:lstStyle/>
          <a:p>
            <a:pPr algn="ctr"/>
            <a:endParaRPr lang="en-US" b="1">
              <a:solidFill>
                <a:srgbClr val="000000"/>
              </a:solidFill>
            </a:endParaRPr>
          </a:p>
        </p:txBody>
      </p:sp>
      <p:sp>
        <p:nvSpPr>
          <p:cNvPr id="28688" name="AutoShape 168"/>
          <p:cNvSpPr>
            <a:spLocks noChangeArrowheads="1"/>
          </p:cNvSpPr>
          <p:nvPr/>
        </p:nvSpPr>
        <p:spPr bwMode="auto">
          <a:xfrm>
            <a:off x="533400" y="4386263"/>
            <a:ext cx="3124200" cy="2095500"/>
          </a:xfrm>
          <a:prstGeom prst="flowChartAlternateProcess">
            <a:avLst/>
          </a:prstGeom>
          <a:noFill/>
          <a:ln w="50800">
            <a:solidFill>
              <a:srgbClr val="C9BDF8"/>
            </a:solidFill>
            <a:miter lim="800000"/>
            <a:headEnd/>
            <a:tailEnd/>
          </a:ln>
        </p:spPr>
        <p:txBody>
          <a:bodyPr wrap="none" anchor="ctr"/>
          <a:lstStyle/>
          <a:p>
            <a:pPr algn="ctr"/>
            <a:endParaRPr lang="en-US" b="1">
              <a:solidFill>
                <a:srgbClr val="000000"/>
              </a:solidFill>
            </a:endParaRPr>
          </a:p>
        </p:txBody>
      </p:sp>
      <p:sp>
        <p:nvSpPr>
          <p:cNvPr id="28689" name="TextBox 74"/>
          <p:cNvSpPr txBox="1">
            <a:spLocks noChangeArrowheads="1"/>
          </p:cNvSpPr>
          <p:nvPr/>
        </p:nvSpPr>
        <p:spPr bwMode="auto">
          <a:xfrm>
            <a:off x="1447800" y="6513513"/>
            <a:ext cx="1404938" cy="338137"/>
          </a:xfrm>
          <a:prstGeom prst="rect">
            <a:avLst/>
          </a:prstGeom>
          <a:noFill/>
          <a:ln w="9525">
            <a:noFill/>
            <a:miter lim="800000"/>
            <a:headEnd/>
            <a:tailEnd/>
          </a:ln>
        </p:spPr>
        <p:txBody>
          <a:bodyPr wrap="none">
            <a:spAutoFit/>
          </a:bodyPr>
          <a:lstStyle/>
          <a:p>
            <a:pPr algn="ctr"/>
            <a:r>
              <a:rPr lang="en-US" sz="1600">
                <a:solidFill>
                  <a:srgbClr val="000000"/>
                </a:solidFill>
              </a:rPr>
              <a:t>Enterprise #1</a:t>
            </a:r>
          </a:p>
        </p:txBody>
      </p:sp>
      <p:sp>
        <p:nvSpPr>
          <p:cNvPr id="28690" name="TextBox 73"/>
          <p:cNvSpPr txBox="1">
            <a:spLocks noChangeArrowheads="1"/>
          </p:cNvSpPr>
          <p:nvPr/>
        </p:nvSpPr>
        <p:spPr bwMode="auto">
          <a:xfrm>
            <a:off x="6367463" y="6488113"/>
            <a:ext cx="1404937" cy="338137"/>
          </a:xfrm>
          <a:prstGeom prst="rect">
            <a:avLst/>
          </a:prstGeom>
          <a:noFill/>
          <a:ln w="9525">
            <a:noFill/>
            <a:miter lim="800000"/>
            <a:headEnd/>
            <a:tailEnd/>
          </a:ln>
        </p:spPr>
        <p:txBody>
          <a:bodyPr wrap="none">
            <a:spAutoFit/>
          </a:bodyPr>
          <a:lstStyle/>
          <a:p>
            <a:pPr algn="ctr"/>
            <a:r>
              <a:rPr lang="en-US" sz="1600">
                <a:solidFill>
                  <a:srgbClr val="000000"/>
                </a:solidFill>
              </a:rPr>
              <a:t>Enterprise #2</a:t>
            </a:r>
          </a:p>
        </p:txBody>
      </p:sp>
      <p:pic>
        <p:nvPicPr>
          <p:cNvPr id="28691" name="Picture 54" descr="_people8"/>
          <p:cNvPicPr>
            <a:picLocks noChangeAspect="1" noChangeArrowheads="1"/>
          </p:cNvPicPr>
          <p:nvPr/>
        </p:nvPicPr>
        <p:blipFill>
          <a:blip r:embed="rId11" cstate="print"/>
          <a:srcRect/>
          <a:stretch>
            <a:fillRect/>
          </a:stretch>
        </p:blipFill>
        <p:spPr bwMode="auto">
          <a:xfrm>
            <a:off x="3144838" y="2795588"/>
            <a:ext cx="533400" cy="404812"/>
          </a:xfrm>
          <a:prstGeom prst="rect">
            <a:avLst/>
          </a:prstGeom>
          <a:noFill/>
          <a:ln w="9525">
            <a:noFill/>
            <a:miter lim="800000"/>
            <a:headEnd/>
            <a:tailEnd/>
          </a:ln>
        </p:spPr>
      </p:pic>
      <p:pic>
        <p:nvPicPr>
          <p:cNvPr id="28692" name="Picture 55" descr="_people8"/>
          <p:cNvPicPr>
            <a:picLocks noChangeAspect="1" noChangeArrowheads="1"/>
          </p:cNvPicPr>
          <p:nvPr/>
        </p:nvPicPr>
        <p:blipFill>
          <a:blip r:embed="rId11" cstate="print"/>
          <a:srcRect/>
          <a:stretch>
            <a:fillRect/>
          </a:stretch>
        </p:blipFill>
        <p:spPr bwMode="auto">
          <a:xfrm>
            <a:off x="5418138" y="2781300"/>
            <a:ext cx="533400" cy="404813"/>
          </a:xfrm>
          <a:prstGeom prst="rect">
            <a:avLst/>
          </a:prstGeom>
          <a:noFill/>
          <a:ln w="9525">
            <a:noFill/>
            <a:miter lim="800000"/>
            <a:headEnd/>
            <a:tailEnd/>
          </a:ln>
        </p:spPr>
      </p:pic>
      <p:pic>
        <p:nvPicPr>
          <p:cNvPr id="28693" name="Picture 56" descr="_people8"/>
          <p:cNvPicPr>
            <a:picLocks noChangeAspect="1" noChangeArrowheads="1"/>
          </p:cNvPicPr>
          <p:nvPr/>
        </p:nvPicPr>
        <p:blipFill>
          <a:blip r:embed="rId11" cstate="print"/>
          <a:srcRect/>
          <a:stretch>
            <a:fillRect/>
          </a:stretch>
        </p:blipFill>
        <p:spPr bwMode="auto">
          <a:xfrm>
            <a:off x="4973638" y="2409825"/>
            <a:ext cx="533400" cy="404813"/>
          </a:xfrm>
          <a:prstGeom prst="rect">
            <a:avLst/>
          </a:prstGeom>
          <a:noFill/>
          <a:ln w="9525">
            <a:noFill/>
            <a:miter lim="800000"/>
            <a:headEnd/>
            <a:tailEnd/>
          </a:ln>
        </p:spPr>
      </p:pic>
      <p:pic>
        <p:nvPicPr>
          <p:cNvPr id="28694" name="Picture 57" descr="_people8"/>
          <p:cNvPicPr>
            <a:picLocks noChangeAspect="1" noChangeArrowheads="1"/>
          </p:cNvPicPr>
          <p:nvPr/>
        </p:nvPicPr>
        <p:blipFill>
          <a:blip r:embed="rId11" cstate="print"/>
          <a:srcRect/>
          <a:stretch>
            <a:fillRect/>
          </a:stretch>
        </p:blipFill>
        <p:spPr bwMode="auto">
          <a:xfrm>
            <a:off x="3619500" y="3163888"/>
            <a:ext cx="533400" cy="404812"/>
          </a:xfrm>
          <a:prstGeom prst="rect">
            <a:avLst/>
          </a:prstGeom>
          <a:noFill/>
          <a:ln w="9525">
            <a:noFill/>
            <a:miter lim="800000"/>
            <a:headEnd/>
            <a:tailEnd/>
          </a:ln>
        </p:spPr>
      </p:pic>
      <p:pic>
        <p:nvPicPr>
          <p:cNvPr id="28695" name="Picture 58" descr="_people8"/>
          <p:cNvPicPr>
            <a:picLocks noChangeAspect="1" noChangeArrowheads="1"/>
          </p:cNvPicPr>
          <p:nvPr/>
        </p:nvPicPr>
        <p:blipFill>
          <a:blip r:embed="rId11" cstate="print"/>
          <a:srcRect/>
          <a:stretch>
            <a:fillRect/>
          </a:stretch>
        </p:blipFill>
        <p:spPr bwMode="auto">
          <a:xfrm>
            <a:off x="5016500" y="3175000"/>
            <a:ext cx="533400" cy="404813"/>
          </a:xfrm>
          <a:prstGeom prst="rect">
            <a:avLst/>
          </a:prstGeom>
          <a:noFill/>
          <a:ln w="9525">
            <a:noFill/>
            <a:miter lim="800000"/>
            <a:headEnd/>
            <a:tailEnd/>
          </a:ln>
        </p:spPr>
      </p:pic>
      <p:pic>
        <p:nvPicPr>
          <p:cNvPr id="28696" name="Picture 59" descr="_people8"/>
          <p:cNvPicPr>
            <a:picLocks noChangeAspect="1" noChangeArrowheads="1"/>
          </p:cNvPicPr>
          <p:nvPr/>
        </p:nvPicPr>
        <p:blipFill>
          <a:blip r:embed="rId11" cstate="print"/>
          <a:srcRect/>
          <a:stretch>
            <a:fillRect/>
          </a:stretch>
        </p:blipFill>
        <p:spPr bwMode="auto">
          <a:xfrm>
            <a:off x="3649663" y="2439988"/>
            <a:ext cx="533400" cy="404812"/>
          </a:xfrm>
          <a:prstGeom prst="rect">
            <a:avLst/>
          </a:prstGeom>
          <a:noFill/>
          <a:ln w="9525">
            <a:noFill/>
            <a:miter lim="800000"/>
            <a:headEnd/>
            <a:tailEnd/>
          </a:ln>
        </p:spPr>
      </p:pic>
      <p:sp>
        <p:nvSpPr>
          <p:cNvPr id="28697" name="Rectangle 85"/>
          <p:cNvSpPr>
            <a:spLocks noChangeArrowheads="1"/>
          </p:cNvSpPr>
          <p:nvPr/>
        </p:nvSpPr>
        <p:spPr bwMode="auto">
          <a:xfrm>
            <a:off x="1455738" y="2827338"/>
            <a:ext cx="1676400" cy="304800"/>
          </a:xfrm>
          <a:prstGeom prst="rect">
            <a:avLst/>
          </a:prstGeom>
          <a:noFill/>
          <a:ln w="76200" algn="ctr">
            <a:noFill/>
            <a:miter lim="800000"/>
            <a:headEnd/>
            <a:tailEnd/>
          </a:ln>
        </p:spPr>
        <p:txBody>
          <a:bodyPr wrap="none" anchor="ctr"/>
          <a:lstStyle/>
          <a:p>
            <a:pPr algn="ctr"/>
            <a:r>
              <a:rPr lang="en-US" b="1">
                <a:solidFill>
                  <a:srgbClr val="FF0000"/>
                </a:solidFill>
              </a:rPr>
              <a:t>Attackers</a:t>
            </a:r>
          </a:p>
        </p:txBody>
      </p:sp>
      <p:pic>
        <p:nvPicPr>
          <p:cNvPr id="28698" name="Picture 42" descr="3 docs skewed"/>
          <p:cNvPicPr>
            <a:picLocks noChangeAspect="1" noChangeArrowheads="1"/>
          </p:cNvPicPr>
          <p:nvPr/>
        </p:nvPicPr>
        <p:blipFill>
          <a:blip r:embed="rId12" cstate="print"/>
          <a:srcRect/>
          <a:stretch>
            <a:fillRect/>
          </a:stretch>
        </p:blipFill>
        <p:spPr bwMode="gray">
          <a:xfrm>
            <a:off x="3124200" y="4957763"/>
            <a:ext cx="381000" cy="339725"/>
          </a:xfrm>
          <a:prstGeom prst="rect">
            <a:avLst/>
          </a:prstGeom>
          <a:noFill/>
          <a:ln w="9525">
            <a:noFill/>
            <a:miter lim="800000"/>
            <a:headEnd/>
            <a:tailEnd/>
          </a:ln>
        </p:spPr>
      </p:pic>
      <p:pic>
        <p:nvPicPr>
          <p:cNvPr id="28699" name="Picture 42" descr="3 docs skewed"/>
          <p:cNvPicPr>
            <a:picLocks noChangeAspect="1" noChangeArrowheads="1"/>
          </p:cNvPicPr>
          <p:nvPr/>
        </p:nvPicPr>
        <p:blipFill>
          <a:blip r:embed="rId12" cstate="print"/>
          <a:srcRect/>
          <a:stretch>
            <a:fillRect/>
          </a:stretch>
        </p:blipFill>
        <p:spPr bwMode="gray">
          <a:xfrm>
            <a:off x="3124200" y="4576763"/>
            <a:ext cx="381000" cy="339725"/>
          </a:xfrm>
          <a:prstGeom prst="rect">
            <a:avLst/>
          </a:prstGeom>
          <a:noFill/>
          <a:ln w="9525">
            <a:noFill/>
            <a:miter lim="800000"/>
            <a:headEnd/>
            <a:tailEnd/>
          </a:ln>
        </p:spPr>
      </p:pic>
      <p:pic>
        <p:nvPicPr>
          <p:cNvPr id="28700" name="Picture 40" descr="_people1"/>
          <p:cNvPicPr>
            <a:picLocks noChangeAspect="1" noChangeArrowheads="1"/>
          </p:cNvPicPr>
          <p:nvPr/>
        </p:nvPicPr>
        <p:blipFill>
          <a:blip r:embed="rId13" cstate="print"/>
          <a:srcRect/>
          <a:stretch>
            <a:fillRect/>
          </a:stretch>
        </p:blipFill>
        <p:spPr bwMode="gray">
          <a:xfrm>
            <a:off x="533400" y="4576763"/>
            <a:ext cx="561975" cy="427037"/>
          </a:xfrm>
          <a:prstGeom prst="rect">
            <a:avLst/>
          </a:prstGeom>
          <a:noFill/>
          <a:ln w="9525">
            <a:noFill/>
            <a:miter lim="800000"/>
            <a:headEnd/>
            <a:tailEnd/>
          </a:ln>
        </p:spPr>
      </p:pic>
      <p:pic>
        <p:nvPicPr>
          <p:cNvPr id="28701" name="Picture 105" descr="_people3"/>
          <p:cNvPicPr>
            <a:picLocks noChangeAspect="1" noChangeArrowheads="1"/>
          </p:cNvPicPr>
          <p:nvPr/>
        </p:nvPicPr>
        <p:blipFill>
          <a:blip r:embed="rId14" cstate="print"/>
          <a:srcRect/>
          <a:stretch>
            <a:fillRect/>
          </a:stretch>
        </p:blipFill>
        <p:spPr bwMode="gray">
          <a:xfrm>
            <a:off x="533400" y="5033963"/>
            <a:ext cx="561975" cy="427037"/>
          </a:xfrm>
          <a:prstGeom prst="rect">
            <a:avLst/>
          </a:prstGeom>
          <a:noFill/>
          <a:ln w="9525">
            <a:noFill/>
            <a:miter lim="800000"/>
            <a:headEnd/>
            <a:tailEnd/>
          </a:ln>
        </p:spPr>
      </p:pic>
      <p:sp>
        <p:nvSpPr>
          <p:cNvPr id="28702" name="Rectangle 71"/>
          <p:cNvSpPr>
            <a:spLocks noChangeArrowheads="1"/>
          </p:cNvSpPr>
          <p:nvPr/>
        </p:nvSpPr>
        <p:spPr bwMode="auto">
          <a:xfrm>
            <a:off x="485775" y="5491163"/>
            <a:ext cx="733425" cy="304800"/>
          </a:xfrm>
          <a:prstGeom prst="rect">
            <a:avLst/>
          </a:prstGeom>
          <a:noFill/>
          <a:ln w="76200" algn="ctr">
            <a:noFill/>
            <a:miter lim="800000"/>
            <a:headEnd/>
            <a:tailEnd/>
          </a:ln>
        </p:spPr>
        <p:txBody>
          <a:bodyPr wrap="none" anchor="ctr"/>
          <a:lstStyle/>
          <a:p>
            <a:pPr algn="ctr"/>
            <a:r>
              <a:rPr lang="en-US" sz="1200">
                <a:solidFill>
                  <a:srgbClr val="002060"/>
                </a:solidFill>
              </a:rPr>
              <a:t>Identity</a:t>
            </a:r>
          </a:p>
        </p:txBody>
      </p:sp>
      <p:sp>
        <p:nvSpPr>
          <p:cNvPr id="28703" name="Rectangle 71"/>
          <p:cNvSpPr>
            <a:spLocks noChangeArrowheads="1"/>
          </p:cNvSpPr>
          <p:nvPr/>
        </p:nvSpPr>
        <p:spPr bwMode="auto">
          <a:xfrm>
            <a:off x="2924175" y="5414963"/>
            <a:ext cx="885825" cy="304800"/>
          </a:xfrm>
          <a:prstGeom prst="rect">
            <a:avLst/>
          </a:prstGeom>
          <a:noFill/>
          <a:ln w="76200" algn="ctr">
            <a:noFill/>
            <a:miter lim="800000"/>
            <a:headEnd/>
            <a:tailEnd/>
          </a:ln>
        </p:spPr>
        <p:txBody>
          <a:bodyPr wrap="none" anchor="ctr"/>
          <a:lstStyle/>
          <a:p>
            <a:pPr algn="ctr"/>
            <a:r>
              <a:rPr lang="en-US" sz="1200">
                <a:solidFill>
                  <a:srgbClr val="002060"/>
                </a:solidFill>
              </a:rPr>
              <a:t>Infor-</a:t>
            </a:r>
            <a:br>
              <a:rPr lang="en-US" sz="1200">
                <a:solidFill>
                  <a:srgbClr val="002060"/>
                </a:solidFill>
              </a:rPr>
            </a:br>
            <a:r>
              <a:rPr lang="en-US" sz="1200">
                <a:solidFill>
                  <a:srgbClr val="002060"/>
                </a:solidFill>
              </a:rPr>
              <a:t>mation</a:t>
            </a:r>
          </a:p>
        </p:txBody>
      </p:sp>
      <p:pic>
        <p:nvPicPr>
          <p:cNvPr id="28704" name="Picture 234" descr="_people4"/>
          <p:cNvPicPr>
            <a:picLocks noChangeAspect="1" noChangeArrowheads="1"/>
          </p:cNvPicPr>
          <p:nvPr/>
        </p:nvPicPr>
        <p:blipFill>
          <a:blip r:embed="rId15" cstate="print"/>
          <a:srcRect/>
          <a:stretch>
            <a:fillRect/>
          </a:stretch>
        </p:blipFill>
        <p:spPr bwMode="gray">
          <a:xfrm>
            <a:off x="5486400" y="4665663"/>
            <a:ext cx="555625" cy="422275"/>
          </a:xfrm>
          <a:prstGeom prst="rect">
            <a:avLst/>
          </a:prstGeom>
          <a:noFill/>
          <a:ln w="9525">
            <a:noFill/>
            <a:miter lim="800000"/>
            <a:headEnd/>
            <a:tailEnd/>
          </a:ln>
        </p:spPr>
      </p:pic>
      <p:pic>
        <p:nvPicPr>
          <p:cNvPr id="28705" name="Picture 37" descr="_people2"/>
          <p:cNvPicPr>
            <a:picLocks noChangeAspect="1" noChangeArrowheads="1"/>
          </p:cNvPicPr>
          <p:nvPr/>
        </p:nvPicPr>
        <p:blipFill>
          <a:blip r:embed="rId16" cstate="print"/>
          <a:srcRect/>
          <a:stretch>
            <a:fillRect/>
          </a:stretch>
        </p:blipFill>
        <p:spPr bwMode="gray">
          <a:xfrm>
            <a:off x="5486400" y="5122863"/>
            <a:ext cx="552450" cy="419100"/>
          </a:xfrm>
          <a:prstGeom prst="rect">
            <a:avLst/>
          </a:prstGeom>
          <a:noFill/>
          <a:ln w="9525">
            <a:noFill/>
            <a:miter lim="800000"/>
            <a:headEnd/>
            <a:tailEnd/>
          </a:ln>
        </p:spPr>
      </p:pic>
      <p:pic>
        <p:nvPicPr>
          <p:cNvPr id="28706" name="Picture 42" descr="3 docs skewed"/>
          <p:cNvPicPr>
            <a:picLocks noChangeAspect="1" noChangeArrowheads="1"/>
          </p:cNvPicPr>
          <p:nvPr/>
        </p:nvPicPr>
        <p:blipFill>
          <a:blip r:embed="rId12" cstate="print"/>
          <a:srcRect/>
          <a:stretch>
            <a:fillRect/>
          </a:stretch>
        </p:blipFill>
        <p:spPr bwMode="gray">
          <a:xfrm>
            <a:off x="8001000" y="5046663"/>
            <a:ext cx="381000" cy="339725"/>
          </a:xfrm>
          <a:prstGeom prst="rect">
            <a:avLst/>
          </a:prstGeom>
          <a:noFill/>
          <a:ln w="9525">
            <a:noFill/>
            <a:miter lim="800000"/>
            <a:headEnd/>
            <a:tailEnd/>
          </a:ln>
        </p:spPr>
      </p:pic>
      <p:pic>
        <p:nvPicPr>
          <p:cNvPr id="28707" name="Picture 42" descr="3 docs skewed"/>
          <p:cNvPicPr>
            <a:picLocks noChangeAspect="1" noChangeArrowheads="1"/>
          </p:cNvPicPr>
          <p:nvPr/>
        </p:nvPicPr>
        <p:blipFill>
          <a:blip r:embed="rId12" cstate="print"/>
          <a:srcRect/>
          <a:stretch>
            <a:fillRect/>
          </a:stretch>
        </p:blipFill>
        <p:spPr bwMode="gray">
          <a:xfrm>
            <a:off x="8001000" y="4665663"/>
            <a:ext cx="381000" cy="339725"/>
          </a:xfrm>
          <a:prstGeom prst="rect">
            <a:avLst/>
          </a:prstGeom>
          <a:noFill/>
          <a:ln w="9525">
            <a:noFill/>
            <a:miter lim="800000"/>
            <a:headEnd/>
            <a:tailEnd/>
          </a:ln>
        </p:spPr>
      </p:pic>
      <p:sp>
        <p:nvSpPr>
          <p:cNvPr id="28708" name="Rectangle 71"/>
          <p:cNvSpPr>
            <a:spLocks noChangeArrowheads="1"/>
          </p:cNvSpPr>
          <p:nvPr/>
        </p:nvSpPr>
        <p:spPr bwMode="auto">
          <a:xfrm>
            <a:off x="7800975" y="5503863"/>
            <a:ext cx="885825" cy="304800"/>
          </a:xfrm>
          <a:prstGeom prst="rect">
            <a:avLst/>
          </a:prstGeom>
          <a:noFill/>
          <a:ln w="76200" algn="ctr">
            <a:noFill/>
            <a:miter lim="800000"/>
            <a:headEnd/>
            <a:tailEnd/>
          </a:ln>
        </p:spPr>
        <p:txBody>
          <a:bodyPr wrap="none" anchor="ctr"/>
          <a:lstStyle/>
          <a:p>
            <a:pPr algn="ctr"/>
            <a:r>
              <a:rPr lang="en-US" sz="1200">
                <a:solidFill>
                  <a:srgbClr val="002060"/>
                </a:solidFill>
              </a:rPr>
              <a:t>Infor-</a:t>
            </a:r>
            <a:br>
              <a:rPr lang="en-US" sz="1200">
                <a:solidFill>
                  <a:srgbClr val="002060"/>
                </a:solidFill>
              </a:rPr>
            </a:br>
            <a:r>
              <a:rPr lang="en-US" sz="1200">
                <a:solidFill>
                  <a:srgbClr val="002060"/>
                </a:solidFill>
              </a:rPr>
              <a:t>mation</a:t>
            </a:r>
          </a:p>
        </p:txBody>
      </p:sp>
      <p:sp>
        <p:nvSpPr>
          <p:cNvPr id="28709" name="Rectangle 71"/>
          <p:cNvSpPr>
            <a:spLocks noChangeArrowheads="1"/>
          </p:cNvSpPr>
          <p:nvPr/>
        </p:nvSpPr>
        <p:spPr bwMode="auto">
          <a:xfrm>
            <a:off x="5438775" y="5580063"/>
            <a:ext cx="733425" cy="304800"/>
          </a:xfrm>
          <a:prstGeom prst="rect">
            <a:avLst/>
          </a:prstGeom>
          <a:noFill/>
          <a:ln w="76200" algn="ctr">
            <a:noFill/>
            <a:miter lim="800000"/>
            <a:headEnd/>
            <a:tailEnd/>
          </a:ln>
        </p:spPr>
        <p:txBody>
          <a:bodyPr wrap="none" anchor="ctr"/>
          <a:lstStyle/>
          <a:p>
            <a:pPr algn="ctr"/>
            <a:r>
              <a:rPr lang="en-US" sz="1200">
                <a:solidFill>
                  <a:srgbClr val="002060"/>
                </a:solidFill>
              </a:rPr>
              <a:t>Identity</a:t>
            </a:r>
          </a:p>
        </p:txBody>
      </p:sp>
      <p:sp>
        <p:nvSpPr>
          <p:cNvPr id="28710" name="Title 4"/>
          <p:cNvSpPr>
            <a:spLocks noGrp="1"/>
          </p:cNvSpPr>
          <p:nvPr>
            <p:ph type="title"/>
          </p:nvPr>
        </p:nvSpPr>
        <p:spPr bwMode="auto">
          <a:xfrm>
            <a:off x="899592" y="260648"/>
            <a:ext cx="7476058" cy="1784052"/>
          </a:xfrm>
          <a:prstGeom prst="rect">
            <a:avLst/>
          </a:prstGeom>
          <a:noFill/>
          <a:ln>
            <a:miter lim="800000"/>
            <a:headEnd/>
            <a:tailEnd/>
          </a:ln>
        </p:spPr>
        <p:txBody>
          <a:bodyPr>
            <a:normAutofit fontScale="90000"/>
          </a:bodyPr>
          <a:lstStyle/>
          <a:p>
            <a:pPr eaLnBrk="1" hangingPunct="1"/>
            <a:r>
              <a:rPr lang="en-US" i="1" dirty="0" smtClean="0">
                <a:solidFill>
                  <a:schemeClr val="accent2"/>
                </a:solidFill>
              </a:rPr>
              <a:t>Traditional Computing: The Network Security Perimeter is Aligned with Policy Boundaries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396"/>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99" name="Rectangle 2"/>
          <p:cNvSpPr>
            <a:spLocks noGrp="1" noChangeArrowheads="1"/>
          </p:cNvSpPr>
          <p:nvPr>
            <p:ph type="title"/>
          </p:nvPr>
        </p:nvSpPr>
        <p:spPr bwMode="auto">
          <a:xfrm>
            <a:off x="90488" y="174625"/>
            <a:ext cx="8988425" cy="863600"/>
          </a:xfrm>
          <a:prstGeom prst="rect">
            <a:avLst/>
          </a:prstGeom>
          <a:noFill/>
          <a:ln>
            <a:miter lim="800000"/>
            <a:headEnd/>
            <a:tailEnd/>
          </a:ln>
        </p:spPr>
        <p:txBody>
          <a:bodyPr>
            <a:normAutofit fontScale="90000"/>
          </a:bodyPr>
          <a:lstStyle/>
          <a:p>
            <a:pPr algn="ctr" eaLnBrk="1" hangingPunct="1"/>
            <a:r>
              <a:rPr lang="en-US" smtClean="0">
                <a:solidFill>
                  <a:schemeClr val="accent2"/>
                </a:solidFill>
              </a:rPr>
              <a:t>Adoption of Cloud Computing is Expanding the Enterprise Attack Surface</a:t>
            </a:r>
          </a:p>
        </p:txBody>
      </p:sp>
      <p:grpSp>
        <p:nvGrpSpPr>
          <p:cNvPr id="2" name="Group 199"/>
          <p:cNvGrpSpPr>
            <a:grpSpLocks/>
          </p:cNvGrpSpPr>
          <p:nvPr/>
        </p:nvGrpSpPr>
        <p:grpSpPr bwMode="auto">
          <a:xfrm>
            <a:off x="90488" y="1219200"/>
            <a:ext cx="8972550" cy="5457825"/>
            <a:chOff x="76200" y="1197870"/>
            <a:chExt cx="8972550" cy="5660130"/>
          </a:xfrm>
        </p:grpSpPr>
        <p:sp>
          <p:nvSpPr>
            <p:cNvPr id="29701" name="AutoShape 2"/>
            <p:cNvSpPr>
              <a:spLocks noChangeArrowheads="1"/>
            </p:cNvSpPr>
            <p:nvPr/>
          </p:nvSpPr>
          <p:spPr bwMode="gray">
            <a:xfrm>
              <a:off x="76200" y="3426183"/>
              <a:ext cx="8972550" cy="409575"/>
            </a:xfrm>
            <a:prstGeom prst="leftRightArrow">
              <a:avLst>
                <a:gd name="adj1" fmla="val 60954"/>
                <a:gd name="adj2" fmla="val 63185"/>
              </a:avLst>
            </a:prstGeom>
            <a:solidFill>
              <a:schemeClr val="accent1"/>
            </a:solidFill>
            <a:ln w="28575">
              <a:noFill/>
              <a:miter lim="800000"/>
              <a:headEnd/>
              <a:tailEnd/>
            </a:ln>
          </p:spPr>
          <p:txBody>
            <a:bodyPr wrap="none" anchor="ctr"/>
            <a:lstStyle/>
            <a:p>
              <a:pPr algn="ctr"/>
              <a:endParaRPr lang="en-US" sz="1200" b="1"/>
            </a:p>
          </p:txBody>
        </p:sp>
        <p:sp>
          <p:nvSpPr>
            <p:cNvPr id="29702" name="AutoShape 3"/>
            <p:cNvSpPr>
              <a:spLocks noChangeArrowheads="1"/>
            </p:cNvSpPr>
            <p:nvPr/>
          </p:nvSpPr>
          <p:spPr bwMode="gray">
            <a:xfrm>
              <a:off x="390525" y="3826374"/>
              <a:ext cx="1638300" cy="3019425"/>
            </a:xfrm>
            <a:prstGeom prst="roundRect">
              <a:avLst>
                <a:gd name="adj" fmla="val 4167"/>
              </a:avLst>
            </a:prstGeom>
            <a:gradFill rotWithShape="1">
              <a:gsLst>
                <a:gs pos="0">
                  <a:srgbClr val="EBEBEB"/>
                </a:gs>
                <a:gs pos="100000">
                  <a:srgbClr val="FFFFFF"/>
                </a:gs>
              </a:gsLst>
              <a:lin ang="5400000" scaled="1"/>
            </a:gradFill>
            <a:ln w="9525" algn="ctr">
              <a:solidFill>
                <a:srgbClr val="ADADAD"/>
              </a:solidFill>
              <a:miter lim="800000"/>
              <a:headEnd/>
              <a:tailEnd/>
            </a:ln>
          </p:spPr>
          <p:txBody>
            <a:bodyPr wrap="none" anchor="ctr"/>
            <a:lstStyle/>
            <a:p>
              <a:pPr algn="ctr"/>
              <a:endParaRPr lang="en-US">
                <a:solidFill>
                  <a:srgbClr val="000000"/>
                </a:solidFill>
              </a:endParaRPr>
            </a:p>
          </p:txBody>
        </p:sp>
        <p:sp>
          <p:nvSpPr>
            <p:cNvPr id="29703" name="AutoShape 4"/>
            <p:cNvSpPr>
              <a:spLocks noChangeArrowheads="1"/>
            </p:cNvSpPr>
            <p:nvPr/>
          </p:nvSpPr>
          <p:spPr bwMode="gray">
            <a:xfrm>
              <a:off x="2066925" y="3838575"/>
              <a:ext cx="1638300" cy="3019425"/>
            </a:xfrm>
            <a:prstGeom prst="roundRect">
              <a:avLst>
                <a:gd name="adj" fmla="val 4167"/>
              </a:avLst>
            </a:prstGeom>
            <a:gradFill rotWithShape="1">
              <a:gsLst>
                <a:gs pos="0">
                  <a:srgbClr val="EBEBEB"/>
                </a:gs>
                <a:gs pos="100000">
                  <a:srgbClr val="FFFFFF"/>
                </a:gs>
              </a:gsLst>
              <a:lin ang="5400000" scaled="1"/>
            </a:gradFill>
            <a:ln w="9525">
              <a:solidFill>
                <a:srgbClr val="ADADAD"/>
              </a:solidFill>
              <a:miter lim="800000"/>
              <a:headEnd/>
              <a:tailEnd/>
            </a:ln>
          </p:spPr>
          <p:txBody>
            <a:bodyPr wrap="none" anchor="ctr"/>
            <a:lstStyle/>
            <a:p>
              <a:pPr algn="ctr"/>
              <a:endParaRPr lang="en-US">
                <a:solidFill>
                  <a:srgbClr val="000000"/>
                </a:solidFill>
              </a:endParaRPr>
            </a:p>
          </p:txBody>
        </p:sp>
        <p:sp>
          <p:nvSpPr>
            <p:cNvPr id="29704" name="Rectangle 5"/>
            <p:cNvSpPr>
              <a:spLocks noChangeArrowheads="1"/>
            </p:cNvSpPr>
            <p:nvPr/>
          </p:nvSpPr>
          <p:spPr bwMode="gray">
            <a:xfrm>
              <a:off x="381000" y="3887131"/>
              <a:ext cx="1619250" cy="2970869"/>
            </a:xfrm>
            <a:prstGeom prst="rect">
              <a:avLst/>
            </a:prstGeom>
            <a:gradFill rotWithShape="1">
              <a:gsLst>
                <a:gs pos="0">
                  <a:srgbClr val="D8D8D8"/>
                </a:gs>
                <a:gs pos="100000">
                  <a:srgbClr val="EAEAEA"/>
                </a:gs>
              </a:gsLst>
              <a:lin ang="5400000" scaled="1"/>
            </a:gradFill>
            <a:ln w="9525">
              <a:noFill/>
              <a:miter lim="800000"/>
              <a:headEnd/>
              <a:tailEnd/>
            </a:ln>
          </p:spPr>
          <p:txBody>
            <a:bodyPr wrap="none" anchor="ctr"/>
            <a:lstStyle/>
            <a:p>
              <a:pPr algn="ctr"/>
              <a:endParaRPr lang="en-US">
                <a:solidFill>
                  <a:srgbClr val="000000"/>
                </a:solidFill>
              </a:endParaRPr>
            </a:p>
          </p:txBody>
        </p:sp>
        <p:sp>
          <p:nvSpPr>
            <p:cNvPr id="29705" name="AutoShape 6"/>
            <p:cNvSpPr>
              <a:spLocks noChangeArrowheads="1"/>
            </p:cNvSpPr>
            <p:nvPr/>
          </p:nvSpPr>
          <p:spPr bwMode="gray">
            <a:xfrm>
              <a:off x="3743325" y="3838575"/>
              <a:ext cx="1638300" cy="3019425"/>
            </a:xfrm>
            <a:prstGeom prst="roundRect">
              <a:avLst>
                <a:gd name="adj" fmla="val 4167"/>
              </a:avLst>
            </a:prstGeom>
            <a:gradFill rotWithShape="1">
              <a:gsLst>
                <a:gs pos="0">
                  <a:srgbClr val="EBEBEB"/>
                </a:gs>
                <a:gs pos="100000">
                  <a:srgbClr val="FFFFFF"/>
                </a:gs>
              </a:gsLst>
              <a:lin ang="5400000" scaled="1"/>
            </a:gradFill>
            <a:ln w="9525">
              <a:solidFill>
                <a:srgbClr val="ADADAD"/>
              </a:solidFill>
              <a:miter lim="800000"/>
              <a:headEnd/>
              <a:tailEnd/>
            </a:ln>
          </p:spPr>
          <p:txBody>
            <a:bodyPr wrap="none" anchor="ctr"/>
            <a:lstStyle/>
            <a:p>
              <a:pPr algn="ctr"/>
              <a:endParaRPr lang="en-US">
                <a:solidFill>
                  <a:srgbClr val="000000"/>
                </a:solidFill>
              </a:endParaRPr>
            </a:p>
          </p:txBody>
        </p:sp>
        <p:grpSp>
          <p:nvGrpSpPr>
            <p:cNvPr id="3" name="Group 232"/>
            <p:cNvGrpSpPr>
              <a:grpSpLocks/>
            </p:cNvGrpSpPr>
            <p:nvPr/>
          </p:nvGrpSpPr>
          <p:grpSpPr bwMode="auto">
            <a:xfrm>
              <a:off x="581025" y="5022865"/>
              <a:ext cx="1323975" cy="615952"/>
              <a:chOff x="339" y="2877"/>
              <a:chExt cx="834" cy="388"/>
            </a:xfrm>
          </p:grpSpPr>
          <p:sp>
            <p:nvSpPr>
              <p:cNvPr id="29882" name="Text Box 366"/>
              <p:cNvSpPr txBox="1">
                <a:spLocks noChangeArrowheads="1"/>
              </p:cNvSpPr>
              <p:nvPr/>
            </p:nvSpPr>
            <p:spPr bwMode="gray">
              <a:xfrm>
                <a:off x="339" y="3150"/>
                <a:ext cx="834" cy="115"/>
              </a:xfrm>
              <a:prstGeom prst="rect">
                <a:avLst/>
              </a:prstGeom>
              <a:noFill/>
              <a:ln w="19050" algn="ctr">
                <a:noFill/>
                <a:miter lim="800000"/>
                <a:headEnd/>
                <a:tailEnd/>
              </a:ln>
            </p:spPr>
            <p:txBody>
              <a:bodyPr lIns="0" tIns="0" rIns="0" bIns="0" anchor="ctr">
                <a:spAutoFit/>
              </a:bodyPr>
              <a:lstStyle/>
              <a:p>
                <a:pPr algn="ctr"/>
                <a:r>
                  <a:rPr lang="en-US" sz="1200">
                    <a:solidFill>
                      <a:srgbClr val="000000"/>
                    </a:solidFill>
                  </a:rPr>
                  <a:t>Internal Employees</a:t>
                </a:r>
              </a:p>
            </p:txBody>
          </p:sp>
          <p:pic>
            <p:nvPicPr>
              <p:cNvPr id="29883" name="Picture 234" descr="_people4"/>
              <p:cNvPicPr>
                <a:picLocks noChangeAspect="1" noChangeArrowheads="1"/>
              </p:cNvPicPr>
              <p:nvPr/>
            </p:nvPicPr>
            <p:blipFill>
              <a:blip r:embed="rId2" cstate="print"/>
              <a:srcRect/>
              <a:stretch>
                <a:fillRect/>
              </a:stretch>
            </p:blipFill>
            <p:spPr bwMode="gray">
              <a:xfrm>
                <a:off x="563" y="2877"/>
                <a:ext cx="386" cy="293"/>
              </a:xfrm>
              <a:prstGeom prst="rect">
                <a:avLst/>
              </a:prstGeom>
              <a:noFill/>
              <a:ln w="9525">
                <a:noFill/>
                <a:miter lim="800000"/>
                <a:headEnd/>
                <a:tailEnd/>
              </a:ln>
            </p:spPr>
          </p:pic>
        </p:grpSp>
        <p:sp>
          <p:nvSpPr>
            <p:cNvPr id="29707" name="AutoShape 7"/>
            <p:cNvSpPr>
              <a:spLocks noChangeArrowheads="1"/>
            </p:cNvSpPr>
            <p:nvPr/>
          </p:nvSpPr>
          <p:spPr bwMode="gray">
            <a:xfrm>
              <a:off x="5419725" y="3826374"/>
              <a:ext cx="1638300" cy="3019425"/>
            </a:xfrm>
            <a:prstGeom prst="roundRect">
              <a:avLst>
                <a:gd name="adj" fmla="val 4167"/>
              </a:avLst>
            </a:prstGeom>
            <a:gradFill rotWithShape="1">
              <a:gsLst>
                <a:gs pos="0">
                  <a:srgbClr val="EBEBEB"/>
                </a:gs>
                <a:gs pos="100000">
                  <a:srgbClr val="FFFFFF"/>
                </a:gs>
              </a:gsLst>
              <a:lin ang="5400000" scaled="1"/>
            </a:gradFill>
            <a:ln w="9525">
              <a:solidFill>
                <a:srgbClr val="ADADAD"/>
              </a:solidFill>
              <a:miter lim="800000"/>
              <a:headEnd/>
              <a:tailEnd/>
            </a:ln>
          </p:spPr>
          <p:txBody>
            <a:bodyPr wrap="none" anchor="ctr"/>
            <a:lstStyle/>
            <a:p>
              <a:pPr algn="ctr"/>
              <a:endParaRPr lang="en-US">
                <a:solidFill>
                  <a:srgbClr val="000000"/>
                </a:solidFill>
              </a:endParaRPr>
            </a:p>
          </p:txBody>
        </p:sp>
        <p:sp>
          <p:nvSpPr>
            <p:cNvPr id="29708" name="AutoShape 8"/>
            <p:cNvSpPr>
              <a:spLocks noChangeArrowheads="1"/>
            </p:cNvSpPr>
            <p:nvPr/>
          </p:nvSpPr>
          <p:spPr bwMode="gray">
            <a:xfrm>
              <a:off x="7096125" y="3826374"/>
              <a:ext cx="1638300" cy="3019425"/>
            </a:xfrm>
            <a:prstGeom prst="roundRect">
              <a:avLst>
                <a:gd name="adj" fmla="val 4167"/>
              </a:avLst>
            </a:prstGeom>
            <a:gradFill rotWithShape="1">
              <a:gsLst>
                <a:gs pos="0">
                  <a:srgbClr val="EBEBEB"/>
                </a:gs>
                <a:gs pos="100000">
                  <a:srgbClr val="FFFFFF"/>
                </a:gs>
              </a:gsLst>
              <a:lin ang="5400000" scaled="1"/>
            </a:gradFill>
            <a:ln w="9525">
              <a:solidFill>
                <a:srgbClr val="ADADAD"/>
              </a:solidFill>
              <a:miter lim="800000"/>
              <a:headEnd/>
              <a:tailEnd/>
            </a:ln>
          </p:spPr>
          <p:txBody>
            <a:bodyPr wrap="none" anchor="ctr"/>
            <a:lstStyle/>
            <a:p>
              <a:pPr algn="ctr"/>
              <a:endParaRPr lang="en-US">
                <a:solidFill>
                  <a:srgbClr val="000000"/>
                </a:solidFill>
              </a:endParaRPr>
            </a:p>
          </p:txBody>
        </p:sp>
        <p:grpSp>
          <p:nvGrpSpPr>
            <p:cNvPr id="4" name="Group 9"/>
            <p:cNvGrpSpPr>
              <a:grpSpLocks/>
            </p:cNvGrpSpPr>
            <p:nvPr/>
          </p:nvGrpSpPr>
          <p:grpSpPr bwMode="auto">
            <a:xfrm>
              <a:off x="2127966" y="3886200"/>
              <a:ext cx="6648450" cy="838200"/>
              <a:chOff x="1308" y="2160"/>
              <a:chExt cx="4188" cy="528"/>
            </a:xfrm>
          </p:grpSpPr>
          <p:sp>
            <p:nvSpPr>
              <p:cNvPr id="29878" name="Rectangle 10"/>
              <p:cNvSpPr>
                <a:spLocks noChangeArrowheads="1"/>
              </p:cNvSpPr>
              <p:nvPr/>
            </p:nvSpPr>
            <p:spPr bwMode="gray">
              <a:xfrm>
                <a:off x="1308" y="2160"/>
                <a:ext cx="1020" cy="528"/>
              </a:xfrm>
              <a:prstGeom prst="rect">
                <a:avLst/>
              </a:prstGeom>
              <a:gradFill rotWithShape="1">
                <a:gsLst>
                  <a:gs pos="0">
                    <a:srgbClr val="D8D8D8"/>
                  </a:gs>
                  <a:gs pos="100000">
                    <a:srgbClr val="EAEAEA"/>
                  </a:gs>
                </a:gsLst>
                <a:lin ang="5400000" scaled="1"/>
              </a:gradFill>
              <a:ln w="9525">
                <a:noFill/>
                <a:miter lim="800000"/>
                <a:headEnd/>
                <a:tailEnd/>
              </a:ln>
            </p:spPr>
            <p:txBody>
              <a:bodyPr wrap="none" anchor="ctr"/>
              <a:lstStyle/>
              <a:p>
                <a:pPr algn="ctr"/>
                <a:endParaRPr lang="en-US">
                  <a:solidFill>
                    <a:srgbClr val="000000"/>
                  </a:solidFill>
                </a:endParaRPr>
              </a:p>
            </p:txBody>
          </p:sp>
          <p:sp>
            <p:nvSpPr>
              <p:cNvPr id="29879" name="Rectangle 11"/>
              <p:cNvSpPr>
                <a:spLocks noChangeArrowheads="1"/>
              </p:cNvSpPr>
              <p:nvPr/>
            </p:nvSpPr>
            <p:spPr bwMode="gray">
              <a:xfrm>
                <a:off x="2364" y="2160"/>
                <a:ext cx="1020" cy="528"/>
              </a:xfrm>
              <a:prstGeom prst="rect">
                <a:avLst/>
              </a:prstGeom>
              <a:gradFill rotWithShape="1">
                <a:gsLst>
                  <a:gs pos="0">
                    <a:srgbClr val="D8D8D8"/>
                  </a:gs>
                  <a:gs pos="100000">
                    <a:srgbClr val="EAEAEA"/>
                  </a:gs>
                </a:gsLst>
                <a:lin ang="5400000" scaled="1"/>
              </a:gradFill>
              <a:ln w="9525">
                <a:noFill/>
                <a:miter lim="800000"/>
                <a:headEnd/>
                <a:tailEnd/>
              </a:ln>
            </p:spPr>
            <p:txBody>
              <a:bodyPr wrap="none" anchor="ctr"/>
              <a:lstStyle/>
              <a:p>
                <a:pPr algn="ctr"/>
                <a:endParaRPr lang="en-US">
                  <a:solidFill>
                    <a:srgbClr val="000000"/>
                  </a:solidFill>
                </a:endParaRPr>
              </a:p>
            </p:txBody>
          </p:sp>
          <p:sp>
            <p:nvSpPr>
              <p:cNvPr id="29880" name="Rectangle 12"/>
              <p:cNvSpPr>
                <a:spLocks noChangeArrowheads="1"/>
              </p:cNvSpPr>
              <p:nvPr/>
            </p:nvSpPr>
            <p:spPr bwMode="gray">
              <a:xfrm>
                <a:off x="3420" y="2160"/>
                <a:ext cx="1020" cy="528"/>
              </a:xfrm>
              <a:prstGeom prst="rect">
                <a:avLst/>
              </a:prstGeom>
              <a:gradFill rotWithShape="1">
                <a:gsLst>
                  <a:gs pos="0">
                    <a:srgbClr val="D8D8D8"/>
                  </a:gs>
                  <a:gs pos="100000">
                    <a:srgbClr val="EAEAEA"/>
                  </a:gs>
                </a:gsLst>
                <a:lin ang="5400000" scaled="1"/>
              </a:gradFill>
              <a:ln w="9525">
                <a:noFill/>
                <a:miter lim="800000"/>
                <a:headEnd/>
                <a:tailEnd/>
              </a:ln>
            </p:spPr>
            <p:txBody>
              <a:bodyPr wrap="none" anchor="ctr"/>
              <a:lstStyle/>
              <a:p>
                <a:pPr algn="ctr"/>
                <a:endParaRPr lang="en-US">
                  <a:solidFill>
                    <a:srgbClr val="000000"/>
                  </a:solidFill>
                </a:endParaRPr>
              </a:p>
            </p:txBody>
          </p:sp>
          <p:sp>
            <p:nvSpPr>
              <p:cNvPr id="29881" name="Rectangle 13"/>
              <p:cNvSpPr>
                <a:spLocks noChangeArrowheads="1"/>
              </p:cNvSpPr>
              <p:nvPr/>
            </p:nvSpPr>
            <p:spPr bwMode="gray">
              <a:xfrm>
                <a:off x="4476" y="2160"/>
                <a:ext cx="1020" cy="528"/>
              </a:xfrm>
              <a:prstGeom prst="rect">
                <a:avLst/>
              </a:prstGeom>
              <a:gradFill rotWithShape="1">
                <a:gsLst>
                  <a:gs pos="0">
                    <a:srgbClr val="D8D8D8"/>
                  </a:gs>
                  <a:gs pos="100000">
                    <a:srgbClr val="EAEAEA"/>
                  </a:gs>
                </a:gsLst>
                <a:lin ang="5400000" scaled="1"/>
              </a:gradFill>
              <a:ln w="9525">
                <a:noFill/>
                <a:miter lim="800000"/>
                <a:headEnd/>
                <a:tailEnd/>
              </a:ln>
            </p:spPr>
            <p:txBody>
              <a:bodyPr wrap="none" anchor="ctr"/>
              <a:lstStyle/>
              <a:p>
                <a:pPr algn="ctr"/>
                <a:endParaRPr lang="en-US">
                  <a:solidFill>
                    <a:srgbClr val="000000"/>
                  </a:solidFill>
                </a:endParaRPr>
              </a:p>
            </p:txBody>
          </p:sp>
        </p:grpSp>
        <p:grpSp>
          <p:nvGrpSpPr>
            <p:cNvPr id="5" name="Group 14"/>
            <p:cNvGrpSpPr>
              <a:grpSpLocks/>
            </p:cNvGrpSpPr>
            <p:nvPr/>
          </p:nvGrpSpPr>
          <p:grpSpPr bwMode="auto">
            <a:xfrm>
              <a:off x="414338" y="3569058"/>
              <a:ext cx="8296279" cy="114300"/>
              <a:chOff x="261" y="1977"/>
              <a:chExt cx="5226" cy="72"/>
            </a:xfrm>
          </p:grpSpPr>
          <p:sp>
            <p:nvSpPr>
              <p:cNvPr id="29873" name="AutoShape 15"/>
              <p:cNvSpPr>
                <a:spLocks noChangeArrowheads="1"/>
              </p:cNvSpPr>
              <p:nvPr/>
            </p:nvSpPr>
            <p:spPr bwMode="gray">
              <a:xfrm>
                <a:off x="261" y="1977"/>
                <a:ext cx="999" cy="72"/>
              </a:xfrm>
              <a:prstGeom prst="roundRect">
                <a:avLst>
                  <a:gd name="adj" fmla="val 41667"/>
                </a:avLst>
              </a:prstGeom>
              <a:gradFill rotWithShape="1">
                <a:gsLst>
                  <a:gs pos="0">
                    <a:srgbClr val="FFFFFF"/>
                  </a:gs>
                  <a:gs pos="100000">
                    <a:srgbClr val="EBEBEB"/>
                  </a:gs>
                </a:gsLst>
                <a:lin ang="5400000" scaled="1"/>
              </a:gradFill>
              <a:ln w="9525" algn="ctr">
                <a:noFill/>
                <a:miter lim="800000"/>
                <a:headEnd/>
                <a:tailEnd/>
              </a:ln>
            </p:spPr>
            <p:txBody>
              <a:bodyPr wrap="none" anchor="ctr"/>
              <a:lstStyle/>
              <a:p>
                <a:pPr algn="ctr"/>
                <a:endParaRPr lang="en-US" sz="1200" b="1"/>
              </a:p>
            </p:txBody>
          </p:sp>
          <p:sp>
            <p:nvSpPr>
              <p:cNvPr id="29874" name="AutoShape 16"/>
              <p:cNvSpPr>
                <a:spLocks noChangeArrowheads="1"/>
              </p:cNvSpPr>
              <p:nvPr/>
            </p:nvSpPr>
            <p:spPr bwMode="gray">
              <a:xfrm>
                <a:off x="1317" y="1977"/>
                <a:ext cx="999" cy="72"/>
              </a:xfrm>
              <a:prstGeom prst="roundRect">
                <a:avLst>
                  <a:gd name="adj" fmla="val 41667"/>
                </a:avLst>
              </a:prstGeom>
              <a:gradFill rotWithShape="1">
                <a:gsLst>
                  <a:gs pos="0">
                    <a:srgbClr val="FFFFFF"/>
                  </a:gs>
                  <a:gs pos="100000">
                    <a:srgbClr val="EBEBEB"/>
                  </a:gs>
                </a:gsLst>
                <a:lin ang="5400000" scaled="1"/>
              </a:gradFill>
              <a:ln w="9525">
                <a:noFill/>
                <a:miter lim="800000"/>
                <a:headEnd/>
                <a:tailEnd/>
              </a:ln>
            </p:spPr>
            <p:txBody>
              <a:bodyPr wrap="none" anchor="ctr"/>
              <a:lstStyle/>
              <a:p>
                <a:pPr algn="ctr"/>
                <a:endParaRPr lang="en-US" sz="1200" b="1"/>
              </a:p>
            </p:txBody>
          </p:sp>
          <p:sp>
            <p:nvSpPr>
              <p:cNvPr id="29875" name="AutoShape 17"/>
              <p:cNvSpPr>
                <a:spLocks noChangeArrowheads="1"/>
              </p:cNvSpPr>
              <p:nvPr/>
            </p:nvSpPr>
            <p:spPr bwMode="gray">
              <a:xfrm>
                <a:off x="2373" y="1977"/>
                <a:ext cx="999" cy="72"/>
              </a:xfrm>
              <a:prstGeom prst="roundRect">
                <a:avLst>
                  <a:gd name="adj" fmla="val 41667"/>
                </a:avLst>
              </a:prstGeom>
              <a:gradFill rotWithShape="1">
                <a:gsLst>
                  <a:gs pos="0">
                    <a:srgbClr val="FFFFFF"/>
                  </a:gs>
                  <a:gs pos="100000">
                    <a:srgbClr val="EBEBEB"/>
                  </a:gs>
                </a:gsLst>
                <a:lin ang="5400000" scaled="1"/>
              </a:gradFill>
              <a:ln w="9525">
                <a:noFill/>
                <a:miter lim="800000"/>
                <a:headEnd/>
                <a:tailEnd/>
              </a:ln>
            </p:spPr>
            <p:txBody>
              <a:bodyPr wrap="none" anchor="ctr"/>
              <a:lstStyle/>
              <a:p>
                <a:pPr algn="ctr"/>
                <a:endParaRPr lang="en-US" sz="1200" b="1"/>
              </a:p>
            </p:txBody>
          </p:sp>
          <p:sp>
            <p:nvSpPr>
              <p:cNvPr id="29876" name="AutoShape 18"/>
              <p:cNvSpPr>
                <a:spLocks noChangeArrowheads="1"/>
              </p:cNvSpPr>
              <p:nvPr/>
            </p:nvSpPr>
            <p:spPr bwMode="gray">
              <a:xfrm>
                <a:off x="3432" y="1977"/>
                <a:ext cx="999" cy="72"/>
              </a:xfrm>
              <a:prstGeom prst="roundRect">
                <a:avLst>
                  <a:gd name="adj" fmla="val 41667"/>
                </a:avLst>
              </a:prstGeom>
              <a:gradFill rotWithShape="1">
                <a:gsLst>
                  <a:gs pos="0">
                    <a:srgbClr val="FFFFFF"/>
                  </a:gs>
                  <a:gs pos="100000">
                    <a:srgbClr val="EBEBEB"/>
                  </a:gs>
                </a:gsLst>
                <a:lin ang="5400000" scaled="1"/>
              </a:gradFill>
              <a:ln w="9525">
                <a:noFill/>
                <a:miter lim="800000"/>
                <a:headEnd/>
                <a:tailEnd/>
              </a:ln>
            </p:spPr>
            <p:txBody>
              <a:bodyPr wrap="none" anchor="ctr"/>
              <a:lstStyle/>
              <a:p>
                <a:pPr algn="ctr"/>
                <a:endParaRPr lang="en-US" sz="1200" b="1"/>
              </a:p>
            </p:txBody>
          </p:sp>
          <p:sp>
            <p:nvSpPr>
              <p:cNvPr id="29877" name="AutoShape 19"/>
              <p:cNvSpPr>
                <a:spLocks noChangeArrowheads="1"/>
              </p:cNvSpPr>
              <p:nvPr/>
            </p:nvSpPr>
            <p:spPr bwMode="gray">
              <a:xfrm>
                <a:off x="4488" y="1977"/>
                <a:ext cx="999" cy="72"/>
              </a:xfrm>
              <a:prstGeom prst="roundRect">
                <a:avLst>
                  <a:gd name="adj" fmla="val 41667"/>
                </a:avLst>
              </a:prstGeom>
              <a:gradFill rotWithShape="1">
                <a:gsLst>
                  <a:gs pos="0">
                    <a:srgbClr val="FFFFFF"/>
                  </a:gs>
                  <a:gs pos="100000">
                    <a:srgbClr val="EBEBEB"/>
                  </a:gs>
                </a:gsLst>
                <a:lin ang="5400000" scaled="1"/>
              </a:gradFill>
              <a:ln w="9525">
                <a:noFill/>
                <a:miter lim="800000"/>
                <a:headEnd/>
                <a:tailEnd/>
              </a:ln>
            </p:spPr>
            <p:txBody>
              <a:bodyPr wrap="none" anchor="ctr"/>
              <a:lstStyle/>
              <a:p>
                <a:pPr algn="ctr"/>
                <a:endParaRPr lang="en-US" sz="1200" b="1"/>
              </a:p>
            </p:txBody>
          </p:sp>
        </p:grpSp>
        <p:sp>
          <p:nvSpPr>
            <p:cNvPr id="29711" name="Text Box 211"/>
            <p:cNvSpPr txBox="1">
              <a:spLocks noChangeArrowheads="1"/>
            </p:cNvSpPr>
            <p:nvPr/>
          </p:nvSpPr>
          <p:spPr bwMode="gray">
            <a:xfrm>
              <a:off x="4006850" y="6572071"/>
              <a:ext cx="512763" cy="273050"/>
            </a:xfrm>
            <a:prstGeom prst="rect">
              <a:avLst/>
            </a:prstGeom>
            <a:solidFill>
              <a:srgbClr val="FFFFFF">
                <a:alpha val="61176"/>
              </a:srgbClr>
            </a:solidFill>
            <a:ln w="19050" algn="ctr">
              <a:noFill/>
              <a:miter lim="800000"/>
              <a:headEnd/>
              <a:tailEnd/>
            </a:ln>
          </p:spPr>
          <p:txBody>
            <a:bodyPr wrap="none" lIns="0" tIns="0" rIns="0" bIns="0">
              <a:spAutoFit/>
            </a:bodyPr>
            <a:lstStyle/>
            <a:p>
              <a:pPr algn="ctr">
                <a:lnSpc>
                  <a:spcPct val="90000"/>
                </a:lnSpc>
              </a:pPr>
              <a:r>
                <a:rPr lang="en-US" sz="1000">
                  <a:solidFill>
                    <a:srgbClr val="777777"/>
                  </a:solidFill>
                </a:rPr>
                <a:t>Business</a:t>
              </a:r>
            </a:p>
            <a:p>
              <a:pPr algn="ctr">
                <a:lnSpc>
                  <a:spcPct val="90000"/>
                </a:lnSpc>
              </a:pPr>
              <a:r>
                <a:rPr lang="en-US" sz="1000">
                  <a:solidFill>
                    <a:srgbClr val="777777"/>
                  </a:solidFill>
                </a:rPr>
                <a:t>Analytics</a:t>
              </a:r>
            </a:p>
          </p:txBody>
        </p:sp>
        <p:sp>
          <p:nvSpPr>
            <p:cNvPr id="29712" name="Text Box 237"/>
            <p:cNvSpPr txBox="1">
              <a:spLocks noChangeArrowheads="1"/>
            </p:cNvSpPr>
            <p:nvPr/>
          </p:nvSpPr>
          <p:spPr bwMode="gray">
            <a:xfrm>
              <a:off x="4030483" y="5460642"/>
              <a:ext cx="681038" cy="273050"/>
            </a:xfrm>
            <a:prstGeom prst="rect">
              <a:avLst/>
            </a:prstGeom>
            <a:noFill/>
            <a:ln w="19050" algn="ctr">
              <a:noFill/>
              <a:miter lim="800000"/>
              <a:headEnd/>
              <a:tailEnd/>
            </a:ln>
          </p:spPr>
          <p:txBody>
            <a:bodyPr wrap="none" lIns="0" tIns="0" rIns="0" bIns="0">
              <a:spAutoFit/>
            </a:bodyPr>
            <a:lstStyle/>
            <a:p>
              <a:pPr algn="ctr">
                <a:lnSpc>
                  <a:spcPct val="90000"/>
                </a:lnSpc>
              </a:pPr>
              <a:r>
                <a:rPr lang="en-US" sz="1000">
                  <a:solidFill>
                    <a:srgbClr val="777777"/>
                  </a:solidFill>
                </a:rPr>
                <a:t>Enterprise</a:t>
              </a:r>
            </a:p>
            <a:p>
              <a:pPr algn="ctr">
                <a:lnSpc>
                  <a:spcPct val="90000"/>
                </a:lnSpc>
              </a:pPr>
              <a:r>
                <a:rPr lang="en-US" sz="1000">
                  <a:solidFill>
                    <a:srgbClr val="777777"/>
                  </a:solidFill>
                </a:rPr>
                <a:t>Applications</a:t>
              </a:r>
            </a:p>
          </p:txBody>
        </p:sp>
        <p:sp>
          <p:nvSpPr>
            <p:cNvPr id="29713" name="Text Box 251"/>
            <p:cNvSpPr txBox="1">
              <a:spLocks noChangeArrowheads="1"/>
            </p:cNvSpPr>
            <p:nvPr/>
          </p:nvSpPr>
          <p:spPr bwMode="gray">
            <a:xfrm>
              <a:off x="4784725" y="6645275"/>
              <a:ext cx="422275" cy="136525"/>
            </a:xfrm>
            <a:prstGeom prst="rect">
              <a:avLst/>
            </a:prstGeom>
            <a:solidFill>
              <a:schemeClr val="bg1">
                <a:alpha val="58823"/>
              </a:schemeClr>
            </a:solidFill>
            <a:ln w="19050" algn="ctr">
              <a:noFill/>
              <a:miter lim="800000"/>
              <a:headEnd/>
              <a:tailEnd/>
            </a:ln>
          </p:spPr>
          <p:txBody>
            <a:bodyPr wrap="none" lIns="0" tIns="0" rIns="0" bIns="0" anchor="ctr">
              <a:spAutoFit/>
            </a:bodyPr>
            <a:lstStyle/>
            <a:p>
              <a:pPr algn="ctr">
                <a:lnSpc>
                  <a:spcPct val="90000"/>
                </a:lnSpc>
              </a:pPr>
              <a:r>
                <a:rPr lang="en-US" sz="1000">
                  <a:solidFill>
                    <a:srgbClr val="777777"/>
                  </a:solidFill>
                </a:rPr>
                <a:t>Replica</a:t>
              </a:r>
            </a:p>
          </p:txBody>
        </p:sp>
        <p:sp>
          <p:nvSpPr>
            <p:cNvPr id="29714" name="Text Box 281"/>
            <p:cNvSpPr txBox="1">
              <a:spLocks noChangeArrowheads="1"/>
            </p:cNvSpPr>
            <p:nvPr/>
          </p:nvSpPr>
          <p:spPr bwMode="gray">
            <a:xfrm>
              <a:off x="7710954" y="6459165"/>
              <a:ext cx="420688" cy="273050"/>
            </a:xfrm>
            <a:prstGeom prst="rect">
              <a:avLst/>
            </a:prstGeom>
            <a:noFill/>
            <a:ln w="9525" algn="ctr">
              <a:noFill/>
              <a:miter lim="800000"/>
              <a:headEnd/>
              <a:tailEnd/>
            </a:ln>
          </p:spPr>
          <p:txBody>
            <a:bodyPr wrap="none" lIns="0" tIns="0" rIns="0" bIns="0">
              <a:spAutoFit/>
            </a:bodyPr>
            <a:lstStyle/>
            <a:p>
              <a:pPr algn="ctr">
                <a:lnSpc>
                  <a:spcPct val="90000"/>
                </a:lnSpc>
              </a:pPr>
              <a:r>
                <a:rPr lang="en-US" sz="1000">
                  <a:solidFill>
                    <a:srgbClr val="777777"/>
                  </a:solidFill>
                </a:rPr>
                <a:t>Backup</a:t>
              </a:r>
            </a:p>
            <a:p>
              <a:pPr algn="ctr">
                <a:lnSpc>
                  <a:spcPct val="90000"/>
                </a:lnSpc>
              </a:pPr>
              <a:r>
                <a:rPr lang="en-US" sz="1000">
                  <a:solidFill>
                    <a:srgbClr val="777777"/>
                  </a:solidFill>
                </a:rPr>
                <a:t>Disk</a:t>
              </a:r>
            </a:p>
          </p:txBody>
        </p:sp>
        <p:sp>
          <p:nvSpPr>
            <p:cNvPr id="29715" name="Text Box 284"/>
            <p:cNvSpPr txBox="1">
              <a:spLocks noChangeArrowheads="1"/>
            </p:cNvSpPr>
            <p:nvPr/>
          </p:nvSpPr>
          <p:spPr bwMode="gray">
            <a:xfrm>
              <a:off x="7696200" y="5105400"/>
              <a:ext cx="838200" cy="276999"/>
            </a:xfrm>
            <a:prstGeom prst="rect">
              <a:avLst/>
            </a:prstGeom>
            <a:noFill/>
            <a:ln w="9525" algn="ctr">
              <a:noFill/>
              <a:miter lim="800000"/>
              <a:headEnd/>
              <a:tailEnd/>
            </a:ln>
          </p:spPr>
          <p:txBody>
            <a:bodyPr lIns="0" tIns="0" rIns="0" bIns="0">
              <a:spAutoFit/>
            </a:bodyPr>
            <a:lstStyle/>
            <a:p>
              <a:pPr algn="ctr">
                <a:lnSpc>
                  <a:spcPct val="90000"/>
                </a:lnSpc>
              </a:pPr>
              <a:r>
                <a:rPr lang="en-US" sz="1000">
                  <a:solidFill>
                    <a:srgbClr val="777777"/>
                  </a:solidFill>
                </a:rPr>
                <a:t>Backup </a:t>
              </a:r>
            </a:p>
            <a:p>
              <a:pPr algn="ctr">
                <a:lnSpc>
                  <a:spcPct val="90000"/>
                </a:lnSpc>
              </a:pPr>
              <a:r>
                <a:rPr lang="en-US" sz="1000">
                  <a:solidFill>
                    <a:srgbClr val="777777"/>
                  </a:solidFill>
                </a:rPr>
                <a:t>Tape</a:t>
              </a:r>
            </a:p>
          </p:txBody>
        </p:sp>
        <p:sp>
          <p:nvSpPr>
            <p:cNvPr id="29716" name="Text Box 291"/>
            <p:cNvSpPr txBox="1">
              <a:spLocks noChangeArrowheads="1"/>
            </p:cNvSpPr>
            <p:nvPr/>
          </p:nvSpPr>
          <p:spPr bwMode="gray">
            <a:xfrm>
              <a:off x="5759003" y="6276201"/>
              <a:ext cx="1390918" cy="276999"/>
            </a:xfrm>
            <a:prstGeom prst="rect">
              <a:avLst/>
            </a:prstGeom>
            <a:noFill/>
            <a:ln w="9525" algn="ctr">
              <a:noFill/>
              <a:miter lim="800000"/>
              <a:headEnd/>
              <a:tailEnd/>
            </a:ln>
          </p:spPr>
          <p:txBody>
            <a:bodyPr lIns="0" tIns="0" rIns="0" bIns="0">
              <a:spAutoFit/>
            </a:bodyPr>
            <a:lstStyle/>
            <a:p>
              <a:pPr algn="ctr">
                <a:lnSpc>
                  <a:spcPct val="90000"/>
                </a:lnSpc>
              </a:pPr>
              <a:r>
                <a:rPr lang="en-US" sz="1000">
                  <a:solidFill>
                    <a:srgbClr val="777777"/>
                  </a:solidFill>
                </a:rPr>
                <a:t>SharePoint</a:t>
              </a:r>
            </a:p>
            <a:p>
              <a:pPr algn="ctr">
                <a:lnSpc>
                  <a:spcPct val="90000"/>
                </a:lnSpc>
              </a:pPr>
              <a:r>
                <a:rPr lang="en-US" sz="1000">
                  <a:solidFill>
                    <a:srgbClr val="777777"/>
                  </a:solidFill>
                </a:rPr>
                <a:t>eRoom, etc.</a:t>
              </a:r>
            </a:p>
          </p:txBody>
        </p:sp>
        <p:sp>
          <p:nvSpPr>
            <p:cNvPr id="29717" name="Text Box 294"/>
            <p:cNvSpPr txBox="1">
              <a:spLocks noChangeArrowheads="1"/>
            </p:cNvSpPr>
            <p:nvPr/>
          </p:nvSpPr>
          <p:spPr bwMode="gray">
            <a:xfrm>
              <a:off x="6169025" y="5197475"/>
              <a:ext cx="612775" cy="136525"/>
            </a:xfrm>
            <a:prstGeom prst="rect">
              <a:avLst/>
            </a:prstGeom>
            <a:noFill/>
            <a:ln w="9525" algn="ctr">
              <a:noFill/>
              <a:miter lim="800000"/>
              <a:headEnd/>
              <a:tailEnd/>
            </a:ln>
          </p:spPr>
          <p:txBody>
            <a:bodyPr wrap="none" lIns="0" tIns="0" rIns="0" bIns="0">
              <a:spAutoFit/>
            </a:bodyPr>
            <a:lstStyle/>
            <a:p>
              <a:pPr algn="ctr">
                <a:lnSpc>
                  <a:spcPct val="90000"/>
                </a:lnSpc>
              </a:pPr>
              <a:r>
                <a:rPr lang="en-US" sz="1000">
                  <a:solidFill>
                    <a:srgbClr val="777777"/>
                  </a:solidFill>
                </a:rPr>
                <a:t>File Server</a:t>
              </a:r>
            </a:p>
          </p:txBody>
        </p:sp>
        <p:sp>
          <p:nvSpPr>
            <p:cNvPr id="29718" name="Text Box 314"/>
            <p:cNvSpPr txBox="1">
              <a:spLocks noChangeArrowheads="1"/>
            </p:cNvSpPr>
            <p:nvPr/>
          </p:nvSpPr>
          <p:spPr bwMode="gray">
            <a:xfrm>
              <a:off x="7287473" y="6475040"/>
              <a:ext cx="366713" cy="273050"/>
            </a:xfrm>
            <a:prstGeom prst="rect">
              <a:avLst/>
            </a:prstGeom>
            <a:solidFill>
              <a:schemeClr val="bg1">
                <a:alpha val="58823"/>
              </a:schemeClr>
            </a:solidFill>
            <a:ln w="19050" algn="ctr">
              <a:noFill/>
              <a:miter lim="800000"/>
              <a:headEnd/>
              <a:tailEnd/>
            </a:ln>
          </p:spPr>
          <p:txBody>
            <a:bodyPr wrap="none" lIns="0" tIns="0" rIns="0" bIns="0" anchor="ctr">
              <a:spAutoFit/>
            </a:bodyPr>
            <a:lstStyle/>
            <a:p>
              <a:pPr algn="ctr">
                <a:lnSpc>
                  <a:spcPct val="90000"/>
                </a:lnSpc>
              </a:pPr>
              <a:r>
                <a:rPr lang="en-US" sz="1000">
                  <a:solidFill>
                    <a:srgbClr val="777777"/>
                  </a:solidFill>
                </a:rPr>
                <a:t>Disk</a:t>
              </a:r>
            </a:p>
            <a:p>
              <a:pPr algn="ctr">
                <a:lnSpc>
                  <a:spcPct val="90000"/>
                </a:lnSpc>
              </a:pPr>
              <a:r>
                <a:rPr lang="en-US" sz="1000">
                  <a:solidFill>
                    <a:srgbClr val="777777"/>
                  </a:solidFill>
                </a:rPr>
                <a:t>Arrays</a:t>
              </a:r>
            </a:p>
          </p:txBody>
        </p:sp>
        <p:sp>
          <p:nvSpPr>
            <p:cNvPr id="29719" name="Text Box 344"/>
            <p:cNvSpPr txBox="1">
              <a:spLocks noChangeArrowheads="1"/>
            </p:cNvSpPr>
            <p:nvPr/>
          </p:nvSpPr>
          <p:spPr bwMode="gray">
            <a:xfrm>
              <a:off x="4730750" y="5346879"/>
              <a:ext cx="603250" cy="273050"/>
            </a:xfrm>
            <a:prstGeom prst="rect">
              <a:avLst/>
            </a:prstGeom>
            <a:noFill/>
            <a:ln w="19050" algn="ctr">
              <a:noFill/>
              <a:miter lim="800000"/>
              <a:headEnd/>
              <a:tailEnd/>
            </a:ln>
          </p:spPr>
          <p:txBody>
            <a:bodyPr wrap="none" lIns="0" tIns="0" rIns="0" bIns="0" anchor="ctr">
              <a:spAutoFit/>
            </a:bodyPr>
            <a:lstStyle/>
            <a:p>
              <a:pPr algn="ctr">
                <a:lnSpc>
                  <a:spcPct val="90000"/>
                </a:lnSpc>
              </a:pPr>
              <a:r>
                <a:rPr lang="en-US" sz="1000">
                  <a:solidFill>
                    <a:srgbClr val="777777"/>
                  </a:solidFill>
                </a:rPr>
                <a:t>Production</a:t>
              </a:r>
            </a:p>
            <a:p>
              <a:pPr algn="ctr">
                <a:lnSpc>
                  <a:spcPct val="90000"/>
                </a:lnSpc>
              </a:pPr>
              <a:r>
                <a:rPr lang="en-US" sz="1000">
                  <a:solidFill>
                    <a:srgbClr val="777777"/>
                  </a:solidFill>
                </a:rPr>
                <a:t>Database</a:t>
              </a:r>
            </a:p>
          </p:txBody>
        </p:sp>
        <p:pic>
          <p:nvPicPr>
            <p:cNvPr id="29720" name="Picture 195"/>
            <p:cNvPicPr>
              <a:picLocks noChangeAspect="1" noChangeArrowheads="1"/>
            </p:cNvPicPr>
            <p:nvPr/>
          </p:nvPicPr>
          <p:blipFill>
            <a:blip r:embed="rId3" cstate="print"/>
            <a:srcRect/>
            <a:stretch>
              <a:fillRect/>
            </a:stretch>
          </p:blipFill>
          <p:spPr bwMode="gray">
            <a:xfrm>
              <a:off x="2341562" y="6400800"/>
              <a:ext cx="249238" cy="249237"/>
            </a:xfrm>
            <a:prstGeom prst="rect">
              <a:avLst/>
            </a:prstGeom>
            <a:noFill/>
            <a:ln w="9525" algn="ctr">
              <a:noFill/>
              <a:miter lim="800000"/>
              <a:headEnd/>
              <a:tailEnd/>
            </a:ln>
          </p:spPr>
        </p:pic>
        <p:pic>
          <p:nvPicPr>
            <p:cNvPr id="29721" name="Picture 196"/>
            <p:cNvPicPr>
              <a:picLocks noChangeAspect="1" noChangeArrowheads="1"/>
            </p:cNvPicPr>
            <p:nvPr/>
          </p:nvPicPr>
          <p:blipFill>
            <a:blip r:embed="rId4" cstate="print"/>
            <a:srcRect/>
            <a:stretch>
              <a:fillRect/>
            </a:stretch>
          </p:blipFill>
          <p:spPr bwMode="gray">
            <a:xfrm>
              <a:off x="3143250" y="6324600"/>
              <a:ext cx="304800" cy="293687"/>
            </a:xfrm>
            <a:prstGeom prst="rect">
              <a:avLst/>
            </a:prstGeom>
            <a:noFill/>
            <a:ln w="9525" algn="ctr">
              <a:noFill/>
              <a:miter lim="800000"/>
              <a:headEnd/>
              <a:tailEnd/>
            </a:ln>
          </p:spPr>
        </p:pic>
        <p:pic>
          <p:nvPicPr>
            <p:cNvPr id="29722" name="Picture 152" descr="0001@739_logo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gray">
            <a:xfrm>
              <a:off x="2657475" y="6400800"/>
              <a:ext cx="481013" cy="198437"/>
            </a:xfrm>
            <a:prstGeom prst="rect">
              <a:avLst/>
            </a:prstGeom>
            <a:noFill/>
            <a:ln w="9525">
              <a:noFill/>
              <a:miter lim="800000"/>
              <a:headEnd/>
              <a:tailEnd/>
            </a:ln>
          </p:spPr>
        </p:pic>
        <p:sp>
          <p:nvSpPr>
            <p:cNvPr id="29723" name="Text Box 307"/>
            <p:cNvSpPr txBox="1">
              <a:spLocks noChangeArrowheads="1"/>
            </p:cNvSpPr>
            <p:nvPr/>
          </p:nvSpPr>
          <p:spPr bwMode="gray">
            <a:xfrm>
              <a:off x="4060312" y="4300358"/>
              <a:ext cx="1114425" cy="182563"/>
            </a:xfrm>
            <a:prstGeom prst="rect">
              <a:avLst/>
            </a:prstGeom>
            <a:noFill/>
            <a:ln w="19050" algn="ctr">
              <a:noFill/>
              <a:miter lim="800000"/>
              <a:headEnd/>
              <a:tailEnd/>
            </a:ln>
          </p:spPr>
          <p:txBody>
            <a:bodyPr lIns="0" tIns="0" rIns="0" bIns="0" anchor="ctr">
              <a:spAutoFit/>
            </a:bodyPr>
            <a:lstStyle/>
            <a:p>
              <a:pPr algn="ctr"/>
              <a:r>
                <a:rPr lang="en-US" sz="1200">
                  <a:solidFill>
                    <a:srgbClr val="000000"/>
                  </a:solidFill>
                </a:rPr>
                <a:t>Privileged Users</a:t>
              </a:r>
            </a:p>
          </p:txBody>
        </p:sp>
        <p:sp>
          <p:nvSpPr>
            <p:cNvPr id="29724" name="Text Box 307"/>
            <p:cNvSpPr txBox="1">
              <a:spLocks noChangeArrowheads="1"/>
            </p:cNvSpPr>
            <p:nvPr/>
          </p:nvSpPr>
          <p:spPr bwMode="gray">
            <a:xfrm>
              <a:off x="857965" y="4289068"/>
              <a:ext cx="785813" cy="182562"/>
            </a:xfrm>
            <a:prstGeom prst="rect">
              <a:avLst/>
            </a:prstGeom>
            <a:noFill/>
            <a:ln w="19050" algn="ctr">
              <a:noFill/>
              <a:miter lim="800000"/>
              <a:headEnd/>
              <a:tailEnd/>
            </a:ln>
          </p:spPr>
          <p:txBody>
            <a:bodyPr wrap="none" lIns="0" tIns="0" rIns="0" bIns="0" anchor="ctr">
              <a:spAutoFit/>
            </a:bodyPr>
            <a:lstStyle/>
            <a:p>
              <a:pPr algn="ctr"/>
              <a:r>
                <a:rPr lang="en-US" sz="1200">
                  <a:solidFill>
                    <a:srgbClr val="000000"/>
                  </a:solidFill>
                </a:rPr>
                <a:t>Contractors</a:t>
              </a:r>
            </a:p>
          </p:txBody>
        </p:sp>
        <p:pic>
          <p:nvPicPr>
            <p:cNvPr id="29725" name="Picture 37" descr="_people2"/>
            <p:cNvPicPr>
              <a:picLocks noChangeAspect="1" noChangeArrowheads="1"/>
            </p:cNvPicPr>
            <p:nvPr/>
          </p:nvPicPr>
          <p:blipFill>
            <a:blip r:embed="rId6" cstate="print"/>
            <a:srcRect/>
            <a:stretch>
              <a:fillRect/>
            </a:stretch>
          </p:blipFill>
          <p:spPr bwMode="gray">
            <a:xfrm>
              <a:off x="908229" y="3939301"/>
              <a:ext cx="609600" cy="461963"/>
            </a:xfrm>
            <a:prstGeom prst="rect">
              <a:avLst/>
            </a:prstGeom>
            <a:noFill/>
            <a:ln w="9525">
              <a:noFill/>
              <a:miter lim="800000"/>
              <a:headEnd/>
              <a:tailEnd/>
            </a:ln>
          </p:spPr>
        </p:pic>
        <p:pic>
          <p:nvPicPr>
            <p:cNvPr id="29726" name="Picture 225" descr="_people1"/>
            <p:cNvPicPr>
              <a:picLocks noChangeAspect="1" noChangeArrowheads="1"/>
            </p:cNvPicPr>
            <p:nvPr/>
          </p:nvPicPr>
          <p:blipFill>
            <a:blip r:embed="rId7" cstate="print"/>
            <a:srcRect/>
            <a:stretch>
              <a:fillRect/>
            </a:stretch>
          </p:blipFill>
          <p:spPr bwMode="gray">
            <a:xfrm>
              <a:off x="2526043" y="3936125"/>
              <a:ext cx="612775" cy="465138"/>
            </a:xfrm>
            <a:prstGeom prst="rect">
              <a:avLst/>
            </a:prstGeom>
            <a:noFill/>
            <a:ln w="9525">
              <a:noFill/>
              <a:miter lim="800000"/>
              <a:headEnd/>
              <a:tailEnd/>
            </a:ln>
          </p:spPr>
        </p:pic>
        <p:pic>
          <p:nvPicPr>
            <p:cNvPr id="29727" name="Picture 226" descr="_people1"/>
            <p:cNvPicPr>
              <a:picLocks noChangeAspect="1" noChangeArrowheads="1"/>
            </p:cNvPicPr>
            <p:nvPr/>
          </p:nvPicPr>
          <p:blipFill>
            <a:blip r:embed="rId7" cstate="print"/>
            <a:srcRect/>
            <a:stretch>
              <a:fillRect/>
            </a:stretch>
          </p:blipFill>
          <p:spPr bwMode="gray">
            <a:xfrm>
              <a:off x="4300717" y="3949005"/>
              <a:ext cx="612775" cy="465138"/>
            </a:xfrm>
            <a:prstGeom prst="rect">
              <a:avLst/>
            </a:prstGeom>
            <a:noFill/>
            <a:ln w="9525">
              <a:noFill/>
              <a:miter lim="800000"/>
              <a:headEnd/>
              <a:tailEnd/>
            </a:ln>
          </p:spPr>
        </p:pic>
        <p:pic>
          <p:nvPicPr>
            <p:cNvPr id="29728" name="Picture 227" descr="_people1"/>
            <p:cNvPicPr>
              <a:picLocks noChangeAspect="1" noChangeArrowheads="1"/>
            </p:cNvPicPr>
            <p:nvPr/>
          </p:nvPicPr>
          <p:blipFill>
            <a:blip r:embed="rId7" cstate="print"/>
            <a:srcRect/>
            <a:stretch>
              <a:fillRect/>
            </a:stretch>
          </p:blipFill>
          <p:spPr bwMode="gray">
            <a:xfrm>
              <a:off x="5972354" y="3949005"/>
              <a:ext cx="612775" cy="465138"/>
            </a:xfrm>
            <a:prstGeom prst="rect">
              <a:avLst/>
            </a:prstGeom>
            <a:noFill/>
            <a:ln w="9525">
              <a:noFill/>
              <a:miter lim="800000"/>
              <a:headEnd/>
              <a:tailEnd/>
            </a:ln>
          </p:spPr>
        </p:pic>
        <p:pic>
          <p:nvPicPr>
            <p:cNvPr id="29729" name="Picture 228" descr="_people1"/>
            <p:cNvPicPr>
              <a:picLocks noChangeAspect="1" noChangeArrowheads="1"/>
            </p:cNvPicPr>
            <p:nvPr/>
          </p:nvPicPr>
          <p:blipFill>
            <a:blip r:embed="rId7" cstate="print"/>
            <a:srcRect/>
            <a:stretch>
              <a:fillRect/>
            </a:stretch>
          </p:blipFill>
          <p:spPr bwMode="gray">
            <a:xfrm>
              <a:off x="7623354" y="3949005"/>
              <a:ext cx="612775" cy="465138"/>
            </a:xfrm>
            <a:prstGeom prst="rect">
              <a:avLst/>
            </a:prstGeom>
            <a:noFill/>
            <a:ln w="9525">
              <a:noFill/>
              <a:miter lim="800000"/>
              <a:headEnd/>
              <a:tailEnd/>
            </a:ln>
          </p:spPr>
        </p:pic>
        <p:grpSp>
          <p:nvGrpSpPr>
            <p:cNvPr id="6" name="Group 45"/>
            <p:cNvGrpSpPr>
              <a:grpSpLocks/>
            </p:cNvGrpSpPr>
            <p:nvPr/>
          </p:nvGrpSpPr>
          <p:grpSpPr bwMode="auto">
            <a:xfrm>
              <a:off x="2667005" y="5867400"/>
              <a:ext cx="423864" cy="419100"/>
              <a:chOff x="1730" y="3120"/>
              <a:chExt cx="334" cy="330"/>
            </a:xfrm>
          </p:grpSpPr>
          <p:grpSp>
            <p:nvGrpSpPr>
              <p:cNvPr id="7" name="Group 46"/>
              <p:cNvGrpSpPr>
                <a:grpSpLocks/>
              </p:cNvGrpSpPr>
              <p:nvPr/>
            </p:nvGrpSpPr>
            <p:grpSpPr bwMode="auto">
              <a:xfrm>
                <a:off x="1730" y="3120"/>
                <a:ext cx="334" cy="330"/>
                <a:chOff x="1632" y="3120"/>
                <a:chExt cx="334" cy="330"/>
              </a:xfrm>
            </p:grpSpPr>
            <p:pic>
              <p:nvPicPr>
                <p:cNvPr id="29870" name="Picture 47" descr="server"/>
                <p:cNvPicPr>
                  <a:picLocks noChangeAspect="1" noChangeArrowheads="1"/>
                </p:cNvPicPr>
                <p:nvPr/>
              </p:nvPicPr>
              <p:blipFill>
                <a:blip r:embed="rId8" cstate="print"/>
                <a:srcRect/>
                <a:stretch>
                  <a:fillRect/>
                </a:stretch>
              </p:blipFill>
              <p:spPr bwMode="gray">
                <a:xfrm>
                  <a:off x="1632" y="3120"/>
                  <a:ext cx="190" cy="272"/>
                </a:xfrm>
                <a:prstGeom prst="rect">
                  <a:avLst/>
                </a:prstGeom>
                <a:noFill/>
                <a:ln w="9525">
                  <a:noFill/>
                  <a:miter lim="800000"/>
                  <a:headEnd/>
                  <a:tailEnd/>
                </a:ln>
              </p:spPr>
            </p:pic>
            <p:pic>
              <p:nvPicPr>
                <p:cNvPr id="29871" name="Picture 48" descr="server"/>
                <p:cNvPicPr>
                  <a:picLocks noChangeAspect="1" noChangeArrowheads="1"/>
                </p:cNvPicPr>
                <p:nvPr/>
              </p:nvPicPr>
              <p:blipFill>
                <a:blip r:embed="rId8" cstate="print"/>
                <a:srcRect/>
                <a:stretch>
                  <a:fillRect/>
                </a:stretch>
              </p:blipFill>
              <p:spPr bwMode="gray">
                <a:xfrm>
                  <a:off x="1704" y="3150"/>
                  <a:ext cx="190" cy="272"/>
                </a:xfrm>
                <a:prstGeom prst="rect">
                  <a:avLst/>
                </a:prstGeom>
                <a:noFill/>
                <a:ln w="9525">
                  <a:noFill/>
                  <a:miter lim="800000"/>
                  <a:headEnd/>
                  <a:tailEnd/>
                </a:ln>
              </p:spPr>
            </p:pic>
            <p:pic>
              <p:nvPicPr>
                <p:cNvPr id="29872" name="Picture 49" descr="server"/>
                <p:cNvPicPr>
                  <a:picLocks noChangeAspect="1" noChangeArrowheads="1"/>
                </p:cNvPicPr>
                <p:nvPr/>
              </p:nvPicPr>
              <p:blipFill>
                <a:blip r:embed="rId8" cstate="print"/>
                <a:srcRect/>
                <a:stretch>
                  <a:fillRect/>
                </a:stretch>
              </p:blipFill>
              <p:spPr bwMode="gray">
                <a:xfrm>
                  <a:off x="1776" y="3178"/>
                  <a:ext cx="190" cy="272"/>
                </a:xfrm>
                <a:prstGeom prst="rect">
                  <a:avLst/>
                </a:prstGeom>
                <a:noFill/>
                <a:ln w="9525">
                  <a:noFill/>
                  <a:miter lim="800000"/>
                  <a:headEnd/>
                  <a:tailEnd/>
                </a:ln>
              </p:spPr>
            </p:pic>
          </p:grpSp>
          <p:pic>
            <p:nvPicPr>
              <p:cNvPr id="29869" name="Picture 50" descr="e-mail"/>
              <p:cNvPicPr>
                <a:picLocks noChangeAspect="1" noChangeArrowheads="1"/>
              </p:cNvPicPr>
              <p:nvPr/>
            </p:nvPicPr>
            <p:blipFill>
              <a:blip r:embed="rId9" cstate="print"/>
              <a:srcRect/>
              <a:stretch>
                <a:fillRect/>
              </a:stretch>
            </p:blipFill>
            <p:spPr bwMode="gray">
              <a:xfrm>
                <a:off x="1872" y="3274"/>
                <a:ext cx="144" cy="97"/>
              </a:xfrm>
              <a:prstGeom prst="rect">
                <a:avLst/>
              </a:prstGeom>
              <a:noFill/>
              <a:ln w="9525">
                <a:noFill/>
                <a:miter lim="800000"/>
                <a:headEnd/>
                <a:tailEnd/>
              </a:ln>
            </p:spPr>
          </p:pic>
        </p:grpSp>
        <p:pic>
          <p:nvPicPr>
            <p:cNvPr id="29731" name="Picture 51" descr="server"/>
            <p:cNvPicPr>
              <a:picLocks noChangeAspect="1" noChangeArrowheads="1"/>
            </p:cNvPicPr>
            <p:nvPr/>
          </p:nvPicPr>
          <p:blipFill>
            <a:blip r:embed="rId10" cstate="print"/>
            <a:srcRect/>
            <a:stretch>
              <a:fillRect/>
            </a:stretch>
          </p:blipFill>
          <p:spPr bwMode="gray">
            <a:xfrm>
              <a:off x="5870575" y="5029200"/>
              <a:ext cx="301625" cy="431800"/>
            </a:xfrm>
            <a:prstGeom prst="rect">
              <a:avLst/>
            </a:prstGeom>
            <a:noFill/>
            <a:ln w="9525">
              <a:noFill/>
              <a:miter lim="800000"/>
              <a:headEnd/>
              <a:tailEnd/>
            </a:ln>
          </p:spPr>
        </p:pic>
        <p:pic>
          <p:nvPicPr>
            <p:cNvPr id="29732" name="Picture 52" descr="server"/>
            <p:cNvPicPr>
              <a:picLocks noChangeAspect="1" noChangeArrowheads="1"/>
            </p:cNvPicPr>
            <p:nvPr/>
          </p:nvPicPr>
          <p:blipFill>
            <a:blip r:embed="rId10" cstate="print"/>
            <a:srcRect/>
            <a:stretch>
              <a:fillRect/>
            </a:stretch>
          </p:blipFill>
          <p:spPr bwMode="gray">
            <a:xfrm>
              <a:off x="4194175" y="5029200"/>
              <a:ext cx="301625" cy="431800"/>
            </a:xfrm>
            <a:prstGeom prst="rect">
              <a:avLst/>
            </a:prstGeom>
            <a:noFill/>
            <a:ln w="9525">
              <a:noFill/>
              <a:miter lim="800000"/>
              <a:headEnd/>
              <a:tailEnd/>
            </a:ln>
          </p:spPr>
        </p:pic>
        <p:pic>
          <p:nvPicPr>
            <p:cNvPr id="29733" name="Picture 53" descr="disc lt blue"/>
            <p:cNvPicPr>
              <a:picLocks noChangeAspect="1" noChangeArrowheads="1"/>
            </p:cNvPicPr>
            <p:nvPr/>
          </p:nvPicPr>
          <p:blipFill>
            <a:blip r:embed="rId11" cstate="print"/>
            <a:srcRect/>
            <a:stretch>
              <a:fillRect/>
            </a:stretch>
          </p:blipFill>
          <p:spPr bwMode="gray">
            <a:xfrm>
              <a:off x="4845050" y="6253162"/>
              <a:ext cx="274638" cy="300038"/>
            </a:xfrm>
            <a:prstGeom prst="rect">
              <a:avLst/>
            </a:prstGeom>
            <a:noFill/>
            <a:ln w="9525">
              <a:noFill/>
              <a:miter lim="800000"/>
              <a:headEnd/>
              <a:tailEnd/>
            </a:ln>
          </p:spPr>
        </p:pic>
        <p:pic>
          <p:nvPicPr>
            <p:cNvPr id="29734" name="Picture 54" descr="disc green"/>
            <p:cNvPicPr>
              <a:picLocks noChangeAspect="1" noChangeArrowheads="1"/>
            </p:cNvPicPr>
            <p:nvPr/>
          </p:nvPicPr>
          <p:blipFill>
            <a:blip r:embed="rId12" cstate="print"/>
            <a:srcRect/>
            <a:stretch>
              <a:fillRect/>
            </a:stretch>
          </p:blipFill>
          <p:spPr bwMode="gray">
            <a:xfrm>
              <a:off x="4905375" y="5016321"/>
              <a:ext cx="276225" cy="301625"/>
            </a:xfrm>
            <a:prstGeom prst="rect">
              <a:avLst/>
            </a:prstGeom>
            <a:noFill/>
            <a:ln w="9525">
              <a:noFill/>
              <a:miter lim="800000"/>
              <a:headEnd/>
              <a:tailEnd/>
            </a:ln>
          </p:spPr>
        </p:pic>
        <p:pic>
          <p:nvPicPr>
            <p:cNvPr id="29735" name="Picture 55" descr="storage - generic"/>
            <p:cNvPicPr>
              <a:picLocks noChangeAspect="1" noChangeArrowheads="1"/>
            </p:cNvPicPr>
            <p:nvPr/>
          </p:nvPicPr>
          <p:blipFill>
            <a:blip r:embed="rId13" cstate="print"/>
            <a:srcRect/>
            <a:stretch>
              <a:fillRect/>
            </a:stretch>
          </p:blipFill>
          <p:spPr bwMode="gray">
            <a:xfrm>
              <a:off x="7774454" y="5887665"/>
              <a:ext cx="255588" cy="506413"/>
            </a:xfrm>
            <a:prstGeom prst="rect">
              <a:avLst/>
            </a:prstGeom>
            <a:noFill/>
            <a:ln w="9525">
              <a:noFill/>
              <a:miter lim="800000"/>
              <a:headEnd/>
              <a:tailEnd/>
            </a:ln>
          </p:spPr>
        </p:pic>
        <p:pic>
          <p:nvPicPr>
            <p:cNvPr id="29736" name="Picture 56" descr="tape library"/>
            <p:cNvPicPr>
              <a:picLocks noChangeAspect="1" noChangeArrowheads="1"/>
            </p:cNvPicPr>
            <p:nvPr/>
          </p:nvPicPr>
          <p:blipFill>
            <a:blip r:embed="rId14" cstate="print"/>
            <a:srcRect/>
            <a:stretch>
              <a:fillRect/>
            </a:stretch>
          </p:blipFill>
          <p:spPr bwMode="gray">
            <a:xfrm>
              <a:off x="7391400" y="5029200"/>
              <a:ext cx="322262" cy="428625"/>
            </a:xfrm>
            <a:prstGeom prst="rect">
              <a:avLst/>
            </a:prstGeom>
            <a:noFill/>
            <a:ln w="9525">
              <a:noFill/>
              <a:miter lim="800000"/>
              <a:headEnd/>
              <a:tailEnd/>
            </a:ln>
          </p:spPr>
        </p:pic>
        <p:pic>
          <p:nvPicPr>
            <p:cNvPr id="29737" name="Picture 57" descr="server"/>
            <p:cNvPicPr>
              <a:picLocks noChangeAspect="1" noChangeArrowheads="1"/>
            </p:cNvPicPr>
            <p:nvPr/>
          </p:nvPicPr>
          <p:blipFill>
            <a:blip r:embed="rId10" cstate="print"/>
            <a:srcRect/>
            <a:stretch>
              <a:fillRect/>
            </a:stretch>
          </p:blipFill>
          <p:spPr bwMode="gray">
            <a:xfrm>
              <a:off x="5791200" y="6121400"/>
              <a:ext cx="301625" cy="431800"/>
            </a:xfrm>
            <a:prstGeom prst="rect">
              <a:avLst/>
            </a:prstGeom>
            <a:noFill/>
            <a:ln w="9525">
              <a:noFill/>
              <a:miter lim="800000"/>
              <a:headEnd/>
              <a:tailEnd/>
            </a:ln>
          </p:spPr>
        </p:pic>
        <p:grpSp>
          <p:nvGrpSpPr>
            <p:cNvPr id="8" name="Group 58"/>
            <p:cNvGrpSpPr>
              <a:grpSpLocks/>
            </p:cNvGrpSpPr>
            <p:nvPr/>
          </p:nvGrpSpPr>
          <p:grpSpPr bwMode="auto">
            <a:xfrm>
              <a:off x="4002088" y="6213654"/>
              <a:ext cx="504825" cy="352425"/>
              <a:chOff x="2610" y="3432"/>
              <a:chExt cx="318" cy="222"/>
            </a:xfrm>
          </p:grpSpPr>
          <p:pic>
            <p:nvPicPr>
              <p:cNvPr id="29866" name="Picture 59" descr="3 docs skewed"/>
              <p:cNvPicPr>
                <a:picLocks noChangeAspect="1" noChangeArrowheads="1"/>
              </p:cNvPicPr>
              <p:nvPr/>
            </p:nvPicPr>
            <p:blipFill>
              <a:blip r:embed="rId15" cstate="print"/>
              <a:srcRect/>
              <a:stretch>
                <a:fillRect/>
              </a:stretch>
            </p:blipFill>
            <p:spPr bwMode="gray">
              <a:xfrm>
                <a:off x="2688" y="3440"/>
                <a:ext cx="240" cy="214"/>
              </a:xfrm>
              <a:prstGeom prst="rect">
                <a:avLst/>
              </a:prstGeom>
              <a:noFill/>
              <a:ln w="9525">
                <a:noFill/>
                <a:miter lim="800000"/>
                <a:headEnd/>
                <a:tailEnd/>
              </a:ln>
            </p:spPr>
          </p:pic>
          <p:pic>
            <p:nvPicPr>
              <p:cNvPr id="29867" name="Picture 60" descr="mag glass"/>
              <p:cNvPicPr>
                <a:picLocks noChangeAspect="1" noChangeArrowheads="1"/>
              </p:cNvPicPr>
              <p:nvPr/>
            </p:nvPicPr>
            <p:blipFill>
              <a:blip r:embed="rId16" cstate="print"/>
              <a:srcRect/>
              <a:stretch>
                <a:fillRect/>
              </a:stretch>
            </p:blipFill>
            <p:spPr bwMode="gray">
              <a:xfrm rot="21124384" flipH="1">
                <a:off x="2610" y="3432"/>
                <a:ext cx="240" cy="158"/>
              </a:xfrm>
              <a:prstGeom prst="rect">
                <a:avLst/>
              </a:prstGeom>
              <a:noFill/>
              <a:ln w="9525">
                <a:noFill/>
                <a:miter lim="800000"/>
                <a:headEnd/>
                <a:tailEnd/>
              </a:ln>
            </p:spPr>
          </p:pic>
        </p:grpSp>
        <p:sp>
          <p:nvSpPr>
            <p:cNvPr id="29739" name="Text Box 307"/>
            <p:cNvSpPr txBox="1">
              <a:spLocks noChangeArrowheads="1"/>
            </p:cNvSpPr>
            <p:nvPr/>
          </p:nvSpPr>
          <p:spPr bwMode="gray">
            <a:xfrm>
              <a:off x="2340333" y="4274600"/>
              <a:ext cx="1114425" cy="182563"/>
            </a:xfrm>
            <a:prstGeom prst="rect">
              <a:avLst/>
            </a:prstGeom>
            <a:noFill/>
            <a:ln w="19050" algn="ctr">
              <a:noFill/>
              <a:miter lim="800000"/>
              <a:headEnd/>
              <a:tailEnd/>
            </a:ln>
          </p:spPr>
          <p:txBody>
            <a:bodyPr lIns="0" tIns="0" rIns="0" bIns="0" anchor="ctr">
              <a:spAutoFit/>
            </a:bodyPr>
            <a:lstStyle/>
            <a:p>
              <a:pPr algn="ctr"/>
              <a:r>
                <a:rPr lang="en-US" sz="1200">
                  <a:solidFill>
                    <a:srgbClr val="000000"/>
                  </a:solidFill>
                </a:rPr>
                <a:t>Privileged Users</a:t>
              </a:r>
            </a:p>
          </p:txBody>
        </p:sp>
        <p:sp>
          <p:nvSpPr>
            <p:cNvPr id="29740" name="Text Box 307"/>
            <p:cNvSpPr txBox="1">
              <a:spLocks noChangeArrowheads="1"/>
            </p:cNvSpPr>
            <p:nvPr/>
          </p:nvSpPr>
          <p:spPr bwMode="gray">
            <a:xfrm>
              <a:off x="5727879" y="4313237"/>
              <a:ext cx="1114425" cy="182563"/>
            </a:xfrm>
            <a:prstGeom prst="rect">
              <a:avLst/>
            </a:prstGeom>
            <a:noFill/>
            <a:ln w="19050" algn="ctr">
              <a:noFill/>
              <a:miter lim="800000"/>
              <a:headEnd/>
              <a:tailEnd/>
            </a:ln>
          </p:spPr>
          <p:txBody>
            <a:bodyPr lIns="0" tIns="0" rIns="0" bIns="0" anchor="ctr">
              <a:spAutoFit/>
            </a:bodyPr>
            <a:lstStyle/>
            <a:p>
              <a:pPr algn="ctr"/>
              <a:r>
                <a:rPr lang="en-US" sz="1200">
                  <a:solidFill>
                    <a:srgbClr val="000000"/>
                  </a:solidFill>
                </a:rPr>
                <a:t>Privileged Users</a:t>
              </a:r>
            </a:p>
          </p:txBody>
        </p:sp>
        <p:pic>
          <p:nvPicPr>
            <p:cNvPr id="29741" name="Picture 65" descr="storage - generic"/>
            <p:cNvPicPr>
              <a:picLocks noChangeAspect="1" noChangeArrowheads="1"/>
            </p:cNvPicPr>
            <p:nvPr/>
          </p:nvPicPr>
          <p:blipFill>
            <a:blip r:embed="rId13" cstate="print"/>
            <a:srcRect/>
            <a:stretch>
              <a:fillRect/>
            </a:stretch>
          </p:blipFill>
          <p:spPr bwMode="gray">
            <a:xfrm>
              <a:off x="7286757" y="5900544"/>
              <a:ext cx="255588" cy="506413"/>
            </a:xfrm>
            <a:prstGeom prst="rect">
              <a:avLst/>
            </a:prstGeom>
            <a:noFill/>
            <a:ln w="9525">
              <a:noFill/>
              <a:miter lim="800000"/>
              <a:headEnd/>
              <a:tailEnd/>
            </a:ln>
          </p:spPr>
        </p:pic>
        <p:grpSp>
          <p:nvGrpSpPr>
            <p:cNvPr id="9" name="Group 66"/>
            <p:cNvGrpSpPr>
              <a:grpSpLocks/>
            </p:cNvGrpSpPr>
            <p:nvPr/>
          </p:nvGrpSpPr>
          <p:grpSpPr bwMode="auto">
            <a:xfrm>
              <a:off x="6438900" y="1210749"/>
              <a:ext cx="1562100" cy="1733550"/>
              <a:chOff x="4152" y="768"/>
              <a:chExt cx="984" cy="1092"/>
            </a:xfrm>
          </p:grpSpPr>
          <p:grpSp>
            <p:nvGrpSpPr>
              <p:cNvPr id="10" name="Group 67"/>
              <p:cNvGrpSpPr>
                <a:grpSpLocks/>
              </p:cNvGrpSpPr>
              <p:nvPr/>
            </p:nvGrpSpPr>
            <p:grpSpPr bwMode="auto">
              <a:xfrm>
                <a:off x="4152" y="864"/>
                <a:ext cx="984" cy="870"/>
                <a:chOff x="900" y="864"/>
                <a:chExt cx="984" cy="870"/>
              </a:xfrm>
            </p:grpSpPr>
            <p:sp>
              <p:nvSpPr>
                <p:cNvPr id="29864" name="AutoShape 68"/>
                <p:cNvSpPr>
                  <a:spLocks noChangeArrowheads="1"/>
                </p:cNvSpPr>
                <p:nvPr/>
              </p:nvSpPr>
              <p:spPr bwMode="gray">
                <a:xfrm>
                  <a:off x="900" y="864"/>
                  <a:ext cx="984" cy="870"/>
                </a:xfrm>
                <a:prstGeom prst="roundRect">
                  <a:avLst>
                    <a:gd name="adj" fmla="val 4824"/>
                  </a:avLst>
                </a:prstGeom>
                <a:solidFill>
                  <a:srgbClr val="EAEAEA"/>
                </a:solidFill>
                <a:ln w="12700">
                  <a:solidFill>
                    <a:srgbClr val="ADADAD"/>
                  </a:solidFill>
                  <a:miter lim="800000"/>
                  <a:headEnd/>
                  <a:tailEnd/>
                </a:ln>
              </p:spPr>
              <p:txBody>
                <a:bodyPr wrap="none" anchor="ctr"/>
                <a:lstStyle/>
                <a:p>
                  <a:pPr algn="ctr"/>
                  <a:endParaRPr lang="en-US">
                    <a:solidFill>
                      <a:srgbClr val="000000"/>
                    </a:solidFill>
                  </a:endParaRPr>
                </a:p>
              </p:txBody>
            </p:sp>
            <p:sp>
              <p:nvSpPr>
                <p:cNvPr id="29865" name="AutoShape 69"/>
                <p:cNvSpPr>
                  <a:spLocks noChangeArrowheads="1"/>
                </p:cNvSpPr>
                <p:nvPr/>
              </p:nvSpPr>
              <p:spPr bwMode="gray">
                <a:xfrm>
                  <a:off x="936" y="900"/>
                  <a:ext cx="912" cy="798"/>
                </a:xfrm>
                <a:prstGeom prst="roundRect">
                  <a:avLst>
                    <a:gd name="adj" fmla="val 4824"/>
                  </a:avLst>
                </a:prstGeom>
                <a:solidFill>
                  <a:srgbClr val="FFFFFF"/>
                </a:solidFill>
                <a:ln w="12700">
                  <a:noFill/>
                  <a:miter lim="800000"/>
                  <a:headEnd/>
                  <a:tailEnd/>
                </a:ln>
              </p:spPr>
              <p:txBody>
                <a:bodyPr wrap="none" anchor="ctr"/>
                <a:lstStyle/>
                <a:p>
                  <a:pPr algn="ctr"/>
                  <a:endParaRPr lang="en-US">
                    <a:solidFill>
                      <a:srgbClr val="000000"/>
                    </a:solidFill>
                  </a:endParaRPr>
                </a:p>
              </p:txBody>
            </p:sp>
          </p:grpSp>
          <p:sp>
            <p:nvSpPr>
              <p:cNvPr id="29854" name="Text Box 237"/>
              <p:cNvSpPr txBox="1">
                <a:spLocks noChangeArrowheads="1"/>
              </p:cNvSpPr>
              <p:nvPr/>
            </p:nvSpPr>
            <p:spPr bwMode="gray">
              <a:xfrm>
                <a:off x="4292" y="1584"/>
                <a:ext cx="712" cy="96"/>
              </a:xfrm>
              <a:prstGeom prst="rect">
                <a:avLst/>
              </a:prstGeom>
              <a:solidFill>
                <a:srgbClr val="FFFFFF">
                  <a:alpha val="74117"/>
                </a:srgbClr>
              </a:solidFill>
              <a:ln w="19050" algn="ctr">
                <a:noFill/>
                <a:miter lim="800000"/>
                <a:headEnd/>
                <a:tailEnd/>
              </a:ln>
            </p:spPr>
            <p:txBody>
              <a:bodyPr wrap="none" lIns="0" tIns="0" rIns="0" bIns="0">
                <a:spAutoFit/>
              </a:bodyPr>
              <a:lstStyle/>
              <a:p>
                <a:pPr algn="ctr"/>
                <a:r>
                  <a:rPr lang="en-US" sz="1000">
                    <a:solidFill>
                      <a:srgbClr val="777777"/>
                    </a:solidFill>
                  </a:rPr>
                  <a:t>Partner Entry Points</a:t>
                </a:r>
              </a:p>
            </p:txBody>
          </p:sp>
          <p:pic>
            <p:nvPicPr>
              <p:cNvPr id="29855" name="Picture 71" descr="RG"/>
              <p:cNvPicPr>
                <a:picLocks noChangeAspect="1" noChangeArrowheads="1"/>
              </p:cNvPicPr>
              <p:nvPr/>
            </p:nvPicPr>
            <p:blipFill>
              <a:blip r:embed="rId17" cstate="print"/>
              <a:srcRect/>
              <a:stretch>
                <a:fillRect/>
              </a:stretch>
            </p:blipFill>
            <p:spPr bwMode="gray">
              <a:xfrm>
                <a:off x="4440" y="1687"/>
                <a:ext cx="384" cy="173"/>
              </a:xfrm>
              <a:prstGeom prst="rect">
                <a:avLst/>
              </a:prstGeom>
              <a:noFill/>
              <a:ln w="9525">
                <a:noFill/>
                <a:miter lim="800000"/>
                <a:headEnd/>
                <a:tailEnd/>
              </a:ln>
            </p:spPr>
          </p:pic>
          <p:grpSp>
            <p:nvGrpSpPr>
              <p:cNvPr id="11" name="Group 72"/>
              <p:cNvGrpSpPr>
                <a:grpSpLocks/>
              </p:cNvGrpSpPr>
              <p:nvPr/>
            </p:nvGrpSpPr>
            <p:grpSpPr bwMode="auto">
              <a:xfrm>
                <a:off x="4164" y="1200"/>
                <a:ext cx="960" cy="336"/>
                <a:chOff x="906" y="1194"/>
                <a:chExt cx="960" cy="336"/>
              </a:xfrm>
            </p:grpSpPr>
            <p:sp>
              <p:nvSpPr>
                <p:cNvPr id="29859" name="Rectangle 73"/>
                <p:cNvSpPr>
                  <a:spLocks noChangeArrowheads="1"/>
                </p:cNvSpPr>
                <p:nvPr/>
              </p:nvSpPr>
              <p:spPr bwMode="gray">
                <a:xfrm>
                  <a:off x="906" y="1194"/>
                  <a:ext cx="960" cy="336"/>
                </a:xfrm>
                <a:prstGeom prst="rect">
                  <a:avLst/>
                </a:prstGeom>
                <a:gradFill rotWithShape="1">
                  <a:gsLst>
                    <a:gs pos="0">
                      <a:srgbClr val="D8D8D8"/>
                    </a:gs>
                    <a:gs pos="100000">
                      <a:srgbClr val="EAEAEA"/>
                    </a:gs>
                  </a:gsLst>
                  <a:lin ang="5400000" scaled="1"/>
                </a:gradFill>
                <a:ln w="9525" algn="ctr">
                  <a:noFill/>
                  <a:miter lim="800000"/>
                  <a:headEnd/>
                  <a:tailEnd/>
                </a:ln>
              </p:spPr>
              <p:txBody>
                <a:bodyPr wrap="none" anchor="ctr"/>
                <a:lstStyle/>
                <a:p>
                  <a:pPr algn="ctr"/>
                  <a:endParaRPr lang="en-US">
                    <a:solidFill>
                      <a:srgbClr val="000000"/>
                    </a:solidFill>
                  </a:endParaRPr>
                </a:p>
              </p:txBody>
            </p:sp>
            <p:sp>
              <p:nvSpPr>
                <p:cNvPr id="29860" name="Text Box 366"/>
                <p:cNvSpPr txBox="1">
                  <a:spLocks noChangeArrowheads="1"/>
                </p:cNvSpPr>
                <p:nvPr/>
              </p:nvSpPr>
              <p:spPr bwMode="gray">
                <a:xfrm>
                  <a:off x="995" y="1392"/>
                  <a:ext cx="798" cy="97"/>
                </a:xfrm>
                <a:prstGeom prst="rect">
                  <a:avLst/>
                </a:prstGeom>
                <a:noFill/>
                <a:ln w="19050" algn="ctr">
                  <a:noFill/>
                  <a:miter lim="800000"/>
                  <a:headEnd/>
                  <a:tailEnd/>
                </a:ln>
              </p:spPr>
              <p:txBody>
                <a:bodyPr lIns="0" tIns="0" rIns="0" bIns="0" anchor="ctr">
                  <a:spAutoFit/>
                </a:bodyPr>
                <a:lstStyle/>
                <a:p>
                  <a:pPr algn="ctr"/>
                  <a:r>
                    <a:rPr lang="en-US" sz="1000">
                      <a:solidFill>
                        <a:srgbClr val="777777"/>
                      </a:solidFill>
                    </a:rPr>
                    <a:t>Channels</a:t>
                  </a:r>
                </a:p>
              </p:txBody>
            </p:sp>
            <p:pic>
              <p:nvPicPr>
                <p:cNvPr id="29861" name="Picture 75" descr="desktop2"/>
                <p:cNvPicPr>
                  <a:picLocks noChangeAspect="1" noChangeArrowheads="1"/>
                </p:cNvPicPr>
                <p:nvPr/>
              </p:nvPicPr>
              <p:blipFill>
                <a:blip r:embed="rId18" cstate="print"/>
                <a:srcRect/>
                <a:stretch>
                  <a:fillRect/>
                </a:stretch>
              </p:blipFill>
              <p:spPr bwMode="gray">
                <a:xfrm>
                  <a:off x="1110" y="1228"/>
                  <a:ext cx="108" cy="145"/>
                </a:xfrm>
                <a:prstGeom prst="rect">
                  <a:avLst/>
                </a:prstGeom>
                <a:noFill/>
                <a:ln w="9525">
                  <a:noFill/>
                  <a:miter lim="800000"/>
                  <a:headEnd/>
                  <a:tailEnd/>
                </a:ln>
              </p:spPr>
            </p:pic>
            <p:pic>
              <p:nvPicPr>
                <p:cNvPr id="29862" name="Picture 76" descr="blackberry"/>
                <p:cNvPicPr>
                  <a:picLocks noChangeAspect="1" noChangeArrowheads="1"/>
                </p:cNvPicPr>
                <p:nvPr/>
              </p:nvPicPr>
              <p:blipFill>
                <a:blip r:embed="rId19" cstate="print"/>
                <a:srcRect/>
                <a:stretch>
                  <a:fillRect/>
                </a:stretch>
              </p:blipFill>
              <p:spPr bwMode="gray">
                <a:xfrm>
                  <a:off x="1566" y="1245"/>
                  <a:ext cx="85" cy="128"/>
                </a:xfrm>
                <a:prstGeom prst="rect">
                  <a:avLst/>
                </a:prstGeom>
                <a:noFill/>
                <a:ln w="9525">
                  <a:noFill/>
                  <a:miter lim="800000"/>
                  <a:headEnd/>
                  <a:tailEnd/>
                </a:ln>
              </p:spPr>
            </p:pic>
            <p:pic>
              <p:nvPicPr>
                <p:cNvPr id="29863" name="Picture 77" descr="Fax"/>
                <p:cNvPicPr>
                  <a:picLocks noChangeAspect="1" noChangeArrowheads="1"/>
                </p:cNvPicPr>
                <p:nvPr/>
              </p:nvPicPr>
              <p:blipFill>
                <a:blip r:embed="rId20" cstate="print"/>
                <a:srcRect/>
                <a:stretch>
                  <a:fillRect/>
                </a:stretch>
              </p:blipFill>
              <p:spPr bwMode="gray">
                <a:xfrm>
                  <a:off x="1278" y="1243"/>
                  <a:ext cx="174" cy="130"/>
                </a:xfrm>
                <a:prstGeom prst="rect">
                  <a:avLst/>
                </a:prstGeom>
                <a:noFill/>
                <a:ln w="9525">
                  <a:noFill/>
                  <a:miter lim="800000"/>
                  <a:headEnd/>
                  <a:tailEnd/>
                </a:ln>
              </p:spPr>
            </p:pic>
          </p:grpSp>
          <p:sp>
            <p:nvSpPr>
              <p:cNvPr id="29857" name="Text Box 366"/>
              <p:cNvSpPr txBox="1">
                <a:spLocks noChangeArrowheads="1"/>
              </p:cNvSpPr>
              <p:nvPr/>
            </p:nvSpPr>
            <p:spPr bwMode="gray">
              <a:xfrm>
                <a:off x="4266" y="1031"/>
                <a:ext cx="774" cy="115"/>
              </a:xfrm>
              <a:prstGeom prst="rect">
                <a:avLst/>
              </a:prstGeom>
              <a:solidFill>
                <a:schemeClr val="bg1">
                  <a:alpha val="58823"/>
                </a:schemeClr>
              </a:solidFill>
              <a:ln w="19050" algn="ctr">
                <a:noFill/>
                <a:miter lim="800000"/>
                <a:headEnd/>
                <a:tailEnd/>
              </a:ln>
            </p:spPr>
            <p:txBody>
              <a:bodyPr lIns="0" tIns="0" rIns="0" bIns="0" anchor="ctr">
                <a:spAutoFit/>
              </a:bodyPr>
              <a:lstStyle/>
              <a:p>
                <a:pPr algn="ctr"/>
                <a:r>
                  <a:rPr lang="en-US" sz="1200">
                    <a:solidFill>
                      <a:srgbClr val="000000"/>
                    </a:solidFill>
                  </a:rPr>
                  <a:t>Customers</a:t>
                </a:r>
              </a:p>
            </p:txBody>
          </p:sp>
          <p:pic>
            <p:nvPicPr>
              <p:cNvPr id="29858" name="Picture 79" descr="_people5"/>
              <p:cNvPicPr>
                <a:picLocks noChangeAspect="1" noChangeArrowheads="1"/>
              </p:cNvPicPr>
              <p:nvPr/>
            </p:nvPicPr>
            <p:blipFill>
              <a:blip r:embed="rId21" cstate="print"/>
              <a:srcRect/>
              <a:stretch>
                <a:fillRect/>
              </a:stretch>
            </p:blipFill>
            <p:spPr bwMode="gray">
              <a:xfrm>
                <a:off x="4450" y="768"/>
                <a:ext cx="386" cy="293"/>
              </a:xfrm>
              <a:prstGeom prst="rect">
                <a:avLst/>
              </a:prstGeom>
              <a:noFill/>
              <a:ln w="9525">
                <a:noFill/>
                <a:miter lim="800000"/>
                <a:headEnd/>
                <a:tailEnd/>
              </a:ln>
            </p:spPr>
          </p:pic>
        </p:grpSp>
        <p:grpSp>
          <p:nvGrpSpPr>
            <p:cNvPr id="12" name="Group 80"/>
            <p:cNvGrpSpPr>
              <a:grpSpLocks/>
            </p:cNvGrpSpPr>
            <p:nvPr/>
          </p:nvGrpSpPr>
          <p:grpSpPr bwMode="auto">
            <a:xfrm>
              <a:off x="3771900" y="1197870"/>
              <a:ext cx="1562100" cy="1733550"/>
              <a:chOff x="2538" y="768"/>
              <a:chExt cx="984" cy="1092"/>
            </a:xfrm>
          </p:grpSpPr>
          <p:grpSp>
            <p:nvGrpSpPr>
              <p:cNvPr id="13" name="Group 81"/>
              <p:cNvGrpSpPr>
                <a:grpSpLocks/>
              </p:cNvGrpSpPr>
              <p:nvPr/>
            </p:nvGrpSpPr>
            <p:grpSpPr bwMode="auto">
              <a:xfrm>
                <a:off x="2538" y="864"/>
                <a:ext cx="984" cy="870"/>
                <a:chOff x="900" y="864"/>
                <a:chExt cx="984" cy="870"/>
              </a:xfrm>
            </p:grpSpPr>
            <p:sp>
              <p:nvSpPr>
                <p:cNvPr id="29851" name="AutoShape 82"/>
                <p:cNvSpPr>
                  <a:spLocks noChangeArrowheads="1"/>
                </p:cNvSpPr>
                <p:nvPr/>
              </p:nvSpPr>
              <p:spPr bwMode="gray">
                <a:xfrm>
                  <a:off x="900" y="864"/>
                  <a:ext cx="984" cy="870"/>
                </a:xfrm>
                <a:prstGeom prst="roundRect">
                  <a:avLst>
                    <a:gd name="adj" fmla="val 4824"/>
                  </a:avLst>
                </a:prstGeom>
                <a:solidFill>
                  <a:srgbClr val="EAEAEA"/>
                </a:solidFill>
                <a:ln w="12700">
                  <a:solidFill>
                    <a:srgbClr val="ADADAD"/>
                  </a:solidFill>
                  <a:miter lim="800000"/>
                  <a:headEnd/>
                  <a:tailEnd/>
                </a:ln>
              </p:spPr>
              <p:txBody>
                <a:bodyPr wrap="none" anchor="ctr"/>
                <a:lstStyle/>
                <a:p>
                  <a:pPr algn="ctr"/>
                  <a:endParaRPr lang="en-US">
                    <a:solidFill>
                      <a:srgbClr val="000000"/>
                    </a:solidFill>
                  </a:endParaRPr>
                </a:p>
              </p:txBody>
            </p:sp>
            <p:sp>
              <p:nvSpPr>
                <p:cNvPr id="29852" name="AutoShape 83"/>
                <p:cNvSpPr>
                  <a:spLocks noChangeArrowheads="1"/>
                </p:cNvSpPr>
                <p:nvPr/>
              </p:nvSpPr>
              <p:spPr bwMode="gray">
                <a:xfrm>
                  <a:off x="936" y="900"/>
                  <a:ext cx="912" cy="798"/>
                </a:xfrm>
                <a:prstGeom prst="roundRect">
                  <a:avLst>
                    <a:gd name="adj" fmla="val 4824"/>
                  </a:avLst>
                </a:prstGeom>
                <a:solidFill>
                  <a:srgbClr val="FFFFFF"/>
                </a:solidFill>
                <a:ln w="12700">
                  <a:noFill/>
                  <a:miter lim="800000"/>
                  <a:headEnd/>
                  <a:tailEnd/>
                </a:ln>
              </p:spPr>
              <p:txBody>
                <a:bodyPr wrap="none" anchor="ctr"/>
                <a:lstStyle/>
                <a:p>
                  <a:pPr algn="ctr"/>
                  <a:endParaRPr lang="en-US">
                    <a:solidFill>
                      <a:srgbClr val="000000"/>
                    </a:solidFill>
                  </a:endParaRPr>
                </a:p>
              </p:txBody>
            </p:sp>
          </p:grpSp>
          <p:sp>
            <p:nvSpPr>
              <p:cNvPr id="29841" name="Text Box 237"/>
              <p:cNvSpPr txBox="1">
                <a:spLocks noChangeArrowheads="1"/>
              </p:cNvSpPr>
              <p:nvPr/>
            </p:nvSpPr>
            <p:spPr bwMode="gray">
              <a:xfrm>
                <a:off x="2684" y="1584"/>
                <a:ext cx="712" cy="96"/>
              </a:xfrm>
              <a:prstGeom prst="rect">
                <a:avLst/>
              </a:prstGeom>
              <a:solidFill>
                <a:srgbClr val="FFFFFF">
                  <a:alpha val="74117"/>
                </a:srgbClr>
              </a:solidFill>
              <a:ln w="19050" algn="ctr">
                <a:noFill/>
                <a:miter lim="800000"/>
                <a:headEnd/>
                <a:tailEnd/>
              </a:ln>
            </p:spPr>
            <p:txBody>
              <a:bodyPr wrap="none" lIns="0" tIns="0" rIns="0" bIns="0">
                <a:spAutoFit/>
              </a:bodyPr>
              <a:lstStyle/>
              <a:p>
                <a:pPr algn="ctr"/>
                <a:r>
                  <a:rPr lang="en-US" sz="1000">
                    <a:solidFill>
                      <a:srgbClr val="777777"/>
                    </a:solidFill>
                  </a:rPr>
                  <a:t>Partner Entry Points</a:t>
                </a:r>
              </a:p>
            </p:txBody>
          </p:sp>
          <p:sp>
            <p:nvSpPr>
              <p:cNvPr id="29842" name="Text Box 147"/>
              <p:cNvSpPr txBox="1">
                <a:spLocks noChangeArrowheads="1"/>
              </p:cNvSpPr>
              <p:nvPr/>
            </p:nvSpPr>
            <p:spPr bwMode="gray">
              <a:xfrm>
                <a:off x="2785" y="1031"/>
                <a:ext cx="516" cy="115"/>
              </a:xfrm>
              <a:prstGeom prst="rect">
                <a:avLst/>
              </a:prstGeom>
              <a:solidFill>
                <a:schemeClr val="bg1">
                  <a:alpha val="58823"/>
                </a:schemeClr>
              </a:solidFill>
              <a:ln w="19050" algn="ctr">
                <a:noFill/>
                <a:miter lim="800000"/>
                <a:headEnd/>
                <a:tailEnd/>
              </a:ln>
            </p:spPr>
            <p:txBody>
              <a:bodyPr lIns="0" tIns="0" rIns="0" bIns="0" anchor="ctr">
                <a:spAutoFit/>
              </a:bodyPr>
              <a:lstStyle/>
              <a:p>
                <a:pPr algn="ctr"/>
                <a:r>
                  <a:rPr lang="en-US" sz="1200">
                    <a:solidFill>
                      <a:srgbClr val="000000"/>
                    </a:solidFill>
                  </a:rPr>
                  <a:t>Partners</a:t>
                </a:r>
              </a:p>
            </p:txBody>
          </p:sp>
          <p:pic>
            <p:nvPicPr>
              <p:cNvPr id="29843" name="Picture 86" descr="_people6"/>
              <p:cNvPicPr>
                <a:picLocks noChangeAspect="1" noChangeArrowheads="1"/>
              </p:cNvPicPr>
              <p:nvPr/>
            </p:nvPicPr>
            <p:blipFill>
              <a:blip r:embed="rId22" cstate="print"/>
              <a:srcRect/>
              <a:stretch>
                <a:fillRect/>
              </a:stretch>
            </p:blipFill>
            <p:spPr bwMode="gray">
              <a:xfrm>
                <a:off x="2838" y="768"/>
                <a:ext cx="386" cy="293"/>
              </a:xfrm>
              <a:prstGeom prst="rect">
                <a:avLst/>
              </a:prstGeom>
              <a:noFill/>
              <a:ln w="9525">
                <a:noFill/>
                <a:miter lim="800000"/>
                <a:headEnd/>
                <a:tailEnd/>
              </a:ln>
            </p:spPr>
          </p:pic>
          <p:pic>
            <p:nvPicPr>
              <p:cNvPr id="29844" name="Picture 87" descr="RG"/>
              <p:cNvPicPr>
                <a:picLocks noChangeAspect="1" noChangeArrowheads="1"/>
              </p:cNvPicPr>
              <p:nvPr/>
            </p:nvPicPr>
            <p:blipFill>
              <a:blip r:embed="rId17" cstate="print"/>
              <a:srcRect/>
              <a:stretch>
                <a:fillRect/>
              </a:stretch>
            </p:blipFill>
            <p:spPr bwMode="gray">
              <a:xfrm>
                <a:off x="2832" y="1687"/>
                <a:ext cx="384" cy="173"/>
              </a:xfrm>
              <a:prstGeom prst="rect">
                <a:avLst/>
              </a:prstGeom>
              <a:noFill/>
              <a:ln w="9525">
                <a:noFill/>
                <a:miter lim="800000"/>
                <a:headEnd/>
                <a:tailEnd/>
              </a:ln>
            </p:spPr>
          </p:pic>
          <p:grpSp>
            <p:nvGrpSpPr>
              <p:cNvPr id="14" name="Group 88"/>
              <p:cNvGrpSpPr>
                <a:grpSpLocks/>
              </p:cNvGrpSpPr>
              <p:nvPr/>
            </p:nvGrpSpPr>
            <p:grpSpPr bwMode="auto">
              <a:xfrm>
                <a:off x="2556" y="1200"/>
                <a:ext cx="960" cy="336"/>
                <a:chOff x="906" y="1194"/>
                <a:chExt cx="960" cy="336"/>
              </a:xfrm>
            </p:grpSpPr>
            <p:sp>
              <p:nvSpPr>
                <p:cNvPr id="29846" name="Rectangle 89"/>
                <p:cNvSpPr>
                  <a:spLocks noChangeArrowheads="1"/>
                </p:cNvSpPr>
                <p:nvPr/>
              </p:nvSpPr>
              <p:spPr bwMode="gray">
                <a:xfrm>
                  <a:off x="906" y="1194"/>
                  <a:ext cx="960" cy="336"/>
                </a:xfrm>
                <a:prstGeom prst="rect">
                  <a:avLst/>
                </a:prstGeom>
                <a:gradFill rotWithShape="1">
                  <a:gsLst>
                    <a:gs pos="0">
                      <a:srgbClr val="D8D8D8"/>
                    </a:gs>
                    <a:gs pos="100000">
                      <a:srgbClr val="EAEAEA"/>
                    </a:gs>
                  </a:gsLst>
                  <a:lin ang="5400000" scaled="1"/>
                </a:gradFill>
                <a:ln w="9525" algn="ctr">
                  <a:noFill/>
                  <a:miter lim="800000"/>
                  <a:headEnd/>
                  <a:tailEnd/>
                </a:ln>
              </p:spPr>
              <p:txBody>
                <a:bodyPr wrap="none" anchor="ctr"/>
                <a:lstStyle/>
                <a:p>
                  <a:pPr algn="ctr"/>
                  <a:endParaRPr lang="en-US">
                    <a:solidFill>
                      <a:srgbClr val="000000"/>
                    </a:solidFill>
                  </a:endParaRPr>
                </a:p>
              </p:txBody>
            </p:sp>
            <p:sp>
              <p:nvSpPr>
                <p:cNvPr id="29847" name="Text Box 366"/>
                <p:cNvSpPr txBox="1">
                  <a:spLocks noChangeArrowheads="1"/>
                </p:cNvSpPr>
                <p:nvPr/>
              </p:nvSpPr>
              <p:spPr bwMode="gray">
                <a:xfrm>
                  <a:off x="995" y="1392"/>
                  <a:ext cx="798" cy="97"/>
                </a:xfrm>
                <a:prstGeom prst="rect">
                  <a:avLst/>
                </a:prstGeom>
                <a:noFill/>
                <a:ln w="19050" algn="ctr">
                  <a:noFill/>
                  <a:miter lim="800000"/>
                  <a:headEnd/>
                  <a:tailEnd/>
                </a:ln>
              </p:spPr>
              <p:txBody>
                <a:bodyPr lIns="0" tIns="0" rIns="0" bIns="0" anchor="ctr">
                  <a:spAutoFit/>
                </a:bodyPr>
                <a:lstStyle/>
                <a:p>
                  <a:pPr algn="ctr"/>
                  <a:r>
                    <a:rPr lang="en-US" sz="1000">
                      <a:solidFill>
                        <a:srgbClr val="777777"/>
                      </a:solidFill>
                    </a:rPr>
                    <a:t>Channels</a:t>
                  </a:r>
                </a:p>
              </p:txBody>
            </p:sp>
            <p:pic>
              <p:nvPicPr>
                <p:cNvPr id="29848" name="Picture 91" descr="desktop2"/>
                <p:cNvPicPr>
                  <a:picLocks noChangeAspect="1" noChangeArrowheads="1"/>
                </p:cNvPicPr>
                <p:nvPr/>
              </p:nvPicPr>
              <p:blipFill>
                <a:blip r:embed="rId18" cstate="print"/>
                <a:srcRect/>
                <a:stretch>
                  <a:fillRect/>
                </a:stretch>
              </p:blipFill>
              <p:spPr bwMode="gray">
                <a:xfrm>
                  <a:off x="1110" y="1228"/>
                  <a:ext cx="108" cy="145"/>
                </a:xfrm>
                <a:prstGeom prst="rect">
                  <a:avLst/>
                </a:prstGeom>
                <a:noFill/>
                <a:ln w="9525">
                  <a:noFill/>
                  <a:miter lim="800000"/>
                  <a:headEnd/>
                  <a:tailEnd/>
                </a:ln>
              </p:spPr>
            </p:pic>
            <p:pic>
              <p:nvPicPr>
                <p:cNvPr id="29849" name="Picture 92" descr="blackberry"/>
                <p:cNvPicPr>
                  <a:picLocks noChangeAspect="1" noChangeArrowheads="1"/>
                </p:cNvPicPr>
                <p:nvPr/>
              </p:nvPicPr>
              <p:blipFill>
                <a:blip r:embed="rId19" cstate="print"/>
                <a:srcRect/>
                <a:stretch>
                  <a:fillRect/>
                </a:stretch>
              </p:blipFill>
              <p:spPr bwMode="gray">
                <a:xfrm>
                  <a:off x="1566" y="1245"/>
                  <a:ext cx="85" cy="128"/>
                </a:xfrm>
                <a:prstGeom prst="rect">
                  <a:avLst/>
                </a:prstGeom>
                <a:noFill/>
                <a:ln w="9525">
                  <a:noFill/>
                  <a:miter lim="800000"/>
                  <a:headEnd/>
                  <a:tailEnd/>
                </a:ln>
              </p:spPr>
            </p:pic>
            <p:pic>
              <p:nvPicPr>
                <p:cNvPr id="29850" name="Picture 93" descr="Fax"/>
                <p:cNvPicPr>
                  <a:picLocks noChangeAspect="1" noChangeArrowheads="1"/>
                </p:cNvPicPr>
                <p:nvPr/>
              </p:nvPicPr>
              <p:blipFill>
                <a:blip r:embed="rId20" cstate="print"/>
                <a:srcRect/>
                <a:stretch>
                  <a:fillRect/>
                </a:stretch>
              </p:blipFill>
              <p:spPr bwMode="gray">
                <a:xfrm>
                  <a:off x="1278" y="1243"/>
                  <a:ext cx="174" cy="130"/>
                </a:xfrm>
                <a:prstGeom prst="rect">
                  <a:avLst/>
                </a:prstGeom>
                <a:noFill/>
                <a:ln w="9525">
                  <a:noFill/>
                  <a:miter lim="800000"/>
                  <a:headEnd/>
                  <a:tailEnd/>
                </a:ln>
              </p:spPr>
            </p:pic>
          </p:grpSp>
        </p:grpSp>
        <p:grpSp>
          <p:nvGrpSpPr>
            <p:cNvPr id="15" name="Group 94"/>
            <p:cNvGrpSpPr>
              <a:grpSpLocks/>
            </p:cNvGrpSpPr>
            <p:nvPr/>
          </p:nvGrpSpPr>
          <p:grpSpPr bwMode="auto">
            <a:xfrm>
              <a:off x="1261705" y="1197870"/>
              <a:ext cx="1684338" cy="1762125"/>
              <a:chOff x="864" y="768"/>
              <a:chExt cx="1061" cy="1110"/>
            </a:xfrm>
          </p:grpSpPr>
          <p:grpSp>
            <p:nvGrpSpPr>
              <p:cNvPr id="16" name="Group 95"/>
              <p:cNvGrpSpPr>
                <a:grpSpLocks/>
              </p:cNvGrpSpPr>
              <p:nvPr/>
            </p:nvGrpSpPr>
            <p:grpSpPr bwMode="auto">
              <a:xfrm>
                <a:off x="900" y="864"/>
                <a:ext cx="984" cy="870"/>
                <a:chOff x="900" y="864"/>
                <a:chExt cx="984" cy="870"/>
              </a:xfrm>
            </p:grpSpPr>
            <p:sp>
              <p:nvSpPr>
                <p:cNvPr id="29838" name="AutoShape 96"/>
                <p:cNvSpPr>
                  <a:spLocks noChangeArrowheads="1"/>
                </p:cNvSpPr>
                <p:nvPr/>
              </p:nvSpPr>
              <p:spPr bwMode="gray">
                <a:xfrm>
                  <a:off x="900" y="864"/>
                  <a:ext cx="984" cy="870"/>
                </a:xfrm>
                <a:prstGeom prst="roundRect">
                  <a:avLst>
                    <a:gd name="adj" fmla="val 4824"/>
                  </a:avLst>
                </a:prstGeom>
                <a:solidFill>
                  <a:srgbClr val="EAEAEA"/>
                </a:solidFill>
                <a:ln w="12700">
                  <a:solidFill>
                    <a:srgbClr val="ADADAD"/>
                  </a:solidFill>
                  <a:miter lim="800000"/>
                  <a:headEnd/>
                  <a:tailEnd/>
                </a:ln>
              </p:spPr>
              <p:txBody>
                <a:bodyPr wrap="none" anchor="ctr"/>
                <a:lstStyle/>
                <a:p>
                  <a:pPr algn="ctr"/>
                  <a:endParaRPr lang="en-US">
                    <a:solidFill>
                      <a:srgbClr val="000000"/>
                    </a:solidFill>
                  </a:endParaRPr>
                </a:p>
              </p:txBody>
            </p:sp>
            <p:sp>
              <p:nvSpPr>
                <p:cNvPr id="29839" name="AutoShape 97"/>
                <p:cNvSpPr>
                  <a:spLocks noChangeArrowheads="1"/>
                </p:cNvSpPr>
                <p:nvPr/>
              </p:nvSpPr>
              <p:spPr bwMode="gray">
                <a:xfrm>
                  <a:off x="936" y="900"/>
                  <a:ext cx="912" cy="798"/>
                </a:xfrm>
                <a:prstGeom prst="roundRect">
                  <a:avLst>
                    <a:gd name="adj" fmla="val 4824"/>
                  </a:avLst>
                </a:prstGeom>
                <a:solidFill>
                  <a:srgbClr val="FFFFFF"/>
                </a:solidFill>
                <a:ln w="12700">
                  <a:noFill/>
                  <a:miter lim="800000"/>
                  <a:headEnd/>
                  <a:tailEnd/>
                </a:ln>
              </p:spPr>
              <p:txBody>
                <a:bodyPr wrap="none" anchor="ctr"/>
                <a:lstStyle/>
                <a:p>
                  <a:pPr algn="ctr"/>
                  <a:endParaRPr lang="en-US">
                    <a:solidFill>
                      <a:srgbClr val="000000"/>
                    </a:solidFill>
                  </a:endParaRPr>
                </a:p>
              </p:txBody>
            </p:sp>
          </p:grpSp>
          <p:sp>
            <p:nvSpPr>
              <p:cNvPr id="29827" name="Text Box 366"/>
              <p:cNvSpPr txBox="1">
                <a:spLocks noChangeArrowheads="1"/>
              </p:cNvSpPr>
              <p:nvPr/>
            </p:nvSpPr>
            <p:spPr bwMode="gray">
              <a:xfrm>
                <a:off x="864" y="1030"/>
                <a:ext cx="1061" cy="115"/>
              </a:xfrm>
              <a:prstGeom prst="rect">
                <a:avLst/>
              </a:prstGeom>
              <a:noFill/>
              <a:ln w="19050" algn="ctr">
                <a:noFill/>
                <a:miter lim="800000"/>
                <a:headEnd/>
                <a:tailEnd/>
              </a:ln>
            </p:spPr>
            <p:txBody>
              <a:bodyPr lIns="0" tIns="0" rIns="0" bIns="0" anchor="ctr">
                <a:spAutoFit/>
              </a:bodyPr>
              <a:lstStyle/>
              <a:p>
                <a:pPr algn="ctr"/>
                <a:r>
                  <a:rPr lang="en-US" sz="1200">
                    <a:solidFill>
                      <a:srgbClr val="000000"/>
                    </a:solidFill>
                  </a:rPr>
                  <a:t>Remote Employees</a:t>
                </a:r>
              </a:p>
            </p:txBody>
          </p:sp>
          <p:grpSp>
            <p:nvGrpSpPr>
              <p:cNvPr id="17" name="Group 99"/>
              <p:cNvGrpSpPr>
                <a:grpSpLocks/>
              </p:cNvGrpSpPr>
              <p:nvPr/>
            </p:nvGrpSpPr>
            <p:grpSpPr bwMode="auto">
              <a:xfrm>
                <a:off x="906" y="1200"/>
                <a:ext cx="960" cy="336"/>
                <a:chOff x="906" y="1194"/>
                <a:chExt cx="960" cy="336"/>
              </a:xfrm>
            </p:grpSpPr>
            <p:sp>
              <p:nvSpPr>
                <p:cNvPr id="29833" name="Rectangle 100"/>
                <p:cNvSpPr>
                  <a:spLocks noChangeArrowheads="1"/>
                </p:cNvSpPr>
                <p:nvPr/>
              </p:nvSpPr>
              <p:spPr bwMode="gray">
                <a:xfrm>
                  <a:off x="906" y="1194"/>
                  <a:ext cx="960" cy="336"/>
                </a:xfrm>
                <a:prstGeom prst="rect">
                  <a:avLst/>
                </a:prstGeom>
                <a:gradFill rotWithShape="1">
                  <a:gsLst>
                    <a:gs pos="0">
                      <a:srgbClr val="D8D8D8"/>
                    </a:gs>
                    <a:gs pos="100000">
                      <a:srgbClr val="EAEAEA"/>
                    </a:gs>
                  </a:gsLst>
                  <a:lin ang="5400000" scaled="1"/>
                </a:gradFill>
                <a:ln w="9525" algn="ctr">
                  <a:noFill/>
                  <a:miter lim="800000"/>
                  <a:headEnd/>
                  <a:tailEnd/>
                </a:ln>
              </p:spPr>
              <p:txBody>
                <a:bodyPr wrap="none" anchor="ctr"/>
                <a:lstStyle/>
                <a:p>
                  <a:pPr algn="ctr"/>
                  <a:endParaRPr lang="en-US">
                    <a:solidFill>
                      <a:srgbClr val="000000"/>
                    </a:solidFill>
                  </a:endParaRPr>
                </a:p>
              </p:txBody>
            </p:sp>
            <p:sp>
              <p:nvSpPr>
                <p:cNvPr id="29834" name="Text Box 366"/>
                <p:cNvSpPr txBox="1">
                  <a:spLocks noChangeArrowheads="1"/>
                </p:cNvSpPr>
                <p:nvPr/>
              </p:nvSpPr>
              <p:spPr bwMode="gray">
                <a:xfrm>
                  <a:off x="995" y="1392"/>
                  <a:ext cx="798" cy="97"/>
                </a:xfrm>
                <a:prstGeom prst="rect">
                  <a:avLst/>
                </a:prstGeom>
                <a:noFill/>
                <a:ln w="19050" algn="ctr">
                  <a:noFill/>
                  <a:miter lim="800000"/>
                  <a:headEnd/>
                  <a:tailEnd/>
                </a:ln>
              </p:spPr>
              <p:txBody>
                <a:bodyPr lIns="0" tIns="0" rIns="0" bIns="0" anchor="ctr">
                  <a:spAutoFit/>
                </a:bodyPr>
                <a:lstStyle/>
                <a:p>
                  <a:pPr algn="ctr"/>
                  <a:r>
                    <a:rPr lang="en-US" sz="1000">
                      <a:solidFill>
                        <a:srgbClr val="777777"/>
                      </a:solidFill>
                    </a:rPr>
                    <a:t>Channels</a:t>
                  </a:r>
                </a:p>
              </p:txBody>
            </p:sp>
            <p:pic>
              <p:nvPicPr>
                <p:cNvPr id="29835" name="Picture 102" descr="desktop2"/>
                <p:cNvPicPr>
                  <a:picLocks noChangeAspect="1" noChangeArrowheads="1"/>
                </p:cNvPicPr>
                <p:nvPr/>
              </p:nvPicPr>
              <p:blipFill>
                <a:blip r:embed="rId18" cstate="print"/>
                <a:srcRect/>
                <a:stretch>
                  <a:fillRect/>
                </a:stretch>
              </p:blipFill>
              <p:spPr bwMode="gray">
                <a:xfrm>
                  <a:off x="1110" y="1228"/>
                  <a:ext cx="108" cy="145"/>
                </a:xfrm>
                <a:prstGeom prst="rect">
                  <a:avLst/>
                </a:prstGeom>
                <a:noFill/>
                <a:ln w="9525">
                  <a:noFill/>
                  <a:miter lim="800000"/>
                  <a:headEnd/>
                  <a:tailEnd/>
                </a:ln>
              </p:spPr>
            </p:pic>
            <p:pic>
              <p:nvPicPr>
                <p:cNvPr id="29836" name="Picture 103" descr="blackberry"/>
                <p:cNvPicPr>
                  <a:picLocks noChangeAspect="1" noChangeArrowheads="1"/>
                </p:cNvPicPr>
                <p:nvPr/>
              </p:nvPicPr>
              <p:blipFill>
                <a:blip r:embed="rId19" cstate="print"/>
                <a:srcRect/>
                <a:stretch>
                  <a:fillRect/>
                </a:stretch>
              </p:blipFill>
              <p:spPr bwMode="gray">
                <a:xfrm>
                  <a:off x="1566" y="1245"/>
                  <a:ext cx="85" cy="128"/>
                </a:xfrm>
                <a:prstGeom prst="rect">
                  <a:avLst/>
                </a:prstGeom>
                <a:noFill/>
                <a:ln w="9525">
                  <a:noFill/>
                  <a:miter lim="800000"/>
                  <a:headEnd/>
                  <a:tailEnd/>
                </a:ln>
              </p:spPr>
            </p:pic>
            <p:pic>
              <p:nvPicPr>
                <p:cNvPr id="29837" name="Picture 104" descr="Fax"/>
                <p:cNvPicPr>
                  <a:picLocks noChangeAspect="1" noChangeArrowheads="1"/>
                </p:cNvPicPr>
                <p:nvPr/>
              </p:nvPicPr>
              <p:blipFill>
                <a:blip r:embed="rId20" cstate="print"/>
                <a:srcRect/>
                <a:stretch>
                  <a:fillRect/>
                </a:stretch>
              </p:blipFill>
              <p:spPr bwMode="gray">
                <a:xfrm>
                  <a:off x="1278" y="1243"/>
                  <a:ext cx="174" cy="130"/>
                </a:xfrm>
                <a:prstGeom prst="rect">
                  <a:avLst/>
                </a:prstGeom>
                <a:noFill/>
                <a:ln w="9525">
                  <a:noFill/>
                  <a:miter lim="800000"/>
                  <a:headEnd/>
                  <a:tailEnd/>
                </a:ln>
              </p:spPr>
            </p:pic>
          </p:grpSp>
          <p:pic>
            <p:nvPicPr>
              <p:cNvPr id="29829" name="Picture 105" descr="_people3"/>
              <p:cNvPicPr>
                <a:picLocks noChangeAspect="1" noChangeArrowheads="1"/>
              </p:cNvPicPr>
              <p:nvPr/>
            </p:nvPicPr>
            <p:blipFill>
              <a:blip r:embed="rId23" cstate="print"/>
              <a:srcRect/>
              <a:stretch>
                <a:fillRect/>
              </a:stretch>
            </p:blipFill>
            <p:spPr bwMode="gray">
              <a:xfrm>
                <a:off x="1201" y="768"/>
                <a:ext cx="386" cy="293"/>
              </a:xfrm>
              <a:prstGeom prst="rect">
                <a:avLst/>
              </a:prstGeom>
              <a:noFill/>
              <a:ln w="9525">
                <a:noFill/>
                <a:miter lim="800000"/>
                <a:headEnd/>
                <a:tailEnd/>
              </a:ln>
            </p:spPr>
          </p:pic>
          <p:grpSp>
            <p:nvGrpSpPr>
              <p:cNvPr id="18" name="Group 106"/>
              <p:cNvGrpSpPr>
                <a:grpSpLocks/>
              </p:cNvGrpSpPr>
              <p:nvPr/>
            </p:nvGrpSpPr>
            <p:grpSpPr bwMode="auto">
              <a:xfrm>
                <a:off x="1226" y="1602"/>
                <a:ext cx="336" cy="276"/>
                <a:chOff x="1226" y="1602"/>
                <a:chExt cx="336" cy="276"/>
              </a:xfrm>
            </p:grpSpPr>
            <p:pic>
              <p:nvPicPr>
                <p:cNvPr id="29831" name="Picture 107" descr="clouds_111-161-213"/>
                <p:cNvPicPr>
                  <a:picLocks noChangeAspect="1" noChangeArrowheads="1"/>
                </p:cNvPicPr>
                <p:nvPr/>
              </p:nvPicPr>
              <p:blipFill>
                <a:blip r:embed="rId24" cstate="print"/>
                <a:srcRect/>
                <a:stretch>
                  <a:fillRect/>
                </a:stretch>
              </p:blipFill>
              <p:spPr bwMode="gray">
                <a:xfrm>
                  <a:off x="1226" y="1602"/>
                  <a:ext cx="336" cy="276"/>
                </a:xfrm>
                <a:prstGeom prst="rect">
                  <a:avLst/>
                </a:prstGeom>
                <a:noFill/>
                <a:ln w="9525">
                  <a:noFill/>
                  <a:miter lim="800000"/>
                  <a:headEnd/>
                  <a:tailEnd/>
                </a:ln>
              </p:spPr>
            </p:pic>
            <p:sp>
              <p:nvSpPr>
                <p:cNvPr id="29832" name="Text Box 237"/>
                <p:cNvSpPr txBox="1">
                  <a:spLocks noChangeArrowheads="1"/>
                </p:cNvSpPr>
                <p:nvPr/>
              </p:nvSpPr>
              <p:spPr bwMode="gray">
                <a:xfrm>
                  <a:off x="1312" y="1698"/>
                  <a:ext cx="164" cy="96"/>
                </a:xfrm>
                <a:prstGeom prst="rect">
                  <a:avLst/>
                </a:prstGeom>
                <a:solidFill>
                  <a:srgbClr val="FFFFFF">
                    <a:alpha val="74117"/>
                  </a:srgbClr>
                </a:solidFill>
                <a:ln w="19050" algn="ctr">
                  <a:noFill/>
                  <a:miter lim="800000"/>
                  <a:headEnd/>
                  <a:tailEnd/>
                </a:ln>
              </p:spPr>
              <p:txBody>
                <a:bodyPr wrap="none" lIns="0" tIns="0" rIns="0" bIns="0">
                  <a:spAutoFit/>
                </a:bodyPr>
                <a:lstStyle/>
                <a:p>
                  <a:pPr algn="ctr"/>
                  <a:r>
                    <a:rPr lang="en-US" sz="1000">
                      <a:solidFill>
                        <a:srgbClr val="000000"/>
                      </a:solidFill>
                    </a:rPr>
                    <a:t>VPN</a:t>
                  </a:r>
                </a:p>
              </p:txBody>
            </p:sp>
          </p:grpSp>
        </p:grpSp>
        <p:sp>
          <p:nvSpPr>
            <p:cNvPr id="29745" name="Rectangle 23"/>
            <p:cNvSpPr>
              <a:spLocks noChangeArrowheads="1"/>
            </p:cNvSpPr>
            <p:nvPr/>
          </p:nvSpPr>
          <p:spPr bwMode="gray">
            <a:xfrm>
              <a:off x="3722688" y="3504663"/>
              <a:ext cx="1630362" cy="266700"/>
            </a:xfrm>
            <a:prstGeom prst="rect">
              <a:avLst/>
            </a:prstGeom>
            <a:noFill/>
            <a:ln w="9525" algn="ctr">
              <a:noFill/>
              <a:miter lim="800000"/>
              <a:headEnd/>
              <a:tailEnd/>
            </a:ln>
          </p:spPr>
          <p:txBody>
            <a:bodyPr wrap="none" tIns="0" bIns="0" anchor="ctr"/>
            <a:lstStyle/>
            <a:p>
              <a:pPr algn="ctr"/>
              <a:r>
                <a:rPr lang="en-US" sz="1200" b="1"/>
                <a:t>Apps/DB</a:t>
              </a:r>
            </a:p>
          </p:txBody>
        </p:sp>
        <p:sp>
          <p:nvSpPr>
            <p:cNvPr id="29746" name="Rectangle 24"/>
            <p:cNvSpPr>
              <a:spLocks noChangeArrowheads="1"/>
            </p:cNvSpPr>
            <p:nvPr/>
          </p:nvSpPr>
          <p:spPr bwMode="gray">
            <a:xfrm>
              <a:off x="7124700" y="3491784"/>
              <a:ext cx="1571625" cy="266700"/>
            </a:xfrm>
            <a:prstGeom prst="rect">
              <a:avLst/>
            </a:prstGeom>
            <a:noFill/>
            <a:ln w="9525" algn="ctr">
              <a:noFill/>
              <a:miter lim="800000"/>
              <a:headEnd/>
              <a:tailEnd/>
            </a:ln>
          </p:spPr>
          <p:txBody>
            <a:bodyPr wrap="none" tIns="0" bIns="0" anchor="ctr"/>
            <a:lstStyle/>
            <a:p>
              <a:pPr algn="ctr"/>
              <a:r>
                <a:rPr lang="en-US" sz="1200" b="1"/>
                <a:t>Storage</a:t>
              </a:r>
            </a:p>
          </p:txBody>
        </p:sp>
        <p:sp>
          <p:nvSpPr>
            <p:cNvPr id="29747" name="Rectangle 29" descr="Dark upward diagonal"/>
            <p:cNvSpPr>
              <a:spLocks noChangeArrowheads="1"/>
            </p:cNvSpPr>
            <p:nvPr/>
          </p:nvSpPr>
          <p:spPr bwMode="gray">
            <a:xfrm>
              <a:off x="5427663" y="3504663"/>
              <a:ext cx="1611312" cy="266700"/>
            </a:xfrm>
            <a:prstGeom prst="rect">
              <a:avLst/>
            </a:prstGeom>
            <a:noFill/>
            <a:ln w="9525" algn="ctr">
              <a:noFill/>
              <a:miter lim="800000"/>
              <a:headEnd/>
              <a:tailEnd/>
            </a:ln>
          </p:spPr>
          <p:txBody>
            <a:bodyPr wrap="none" tIns="0" bIns="0" anchor="ctr"/>
            <a:lstStyle/>
            <a:p>
              <a:pPr algn="ctr"/>
              <a:r>
                <a:rPr lang="en-US" sz="1200" b="1"/>
                <a:t>FS/CMS</a:t>
              </a:r>
            </a:p>
          </p:txBody>
        </p:sp>
        <p:sp>
          <p:nvSpPr>
            <p:cNvPr id="29748" name="Rectangle 32" descr="Dark upward diagonal"/>
            <p:cNvSpPr>
              <a:spLocks noChangeArrowheads="1"/>
            </p:cNvSpPr>
            <p:nvPr/>
          </p:nvSpPr>
          <p:spPr bwMode="gray">
            <a:xfrm>
              <a:off x="2076450" y="3492321"/>
              <a:ext cx="1609725" cy="266700"/>
            </a:xfrm>
            <a:prstGeom prst="rect">
              <a:avLst/>
            </a:prstGeom>
            <a:noFill/>
            <a:ln w="9525" algn="ctr">
              <a:noFill/>
              <a:miter lim="800000"/>
              <a:headEnd/>
              <a:tailEnd/>
            </a:ln>
          </p:spPr>
          <p:txBody>
            <a:bodyPr wrap="none" tIns="0" bIns="0" anchor="ctr"/>
            <a:lstStyle/>
            <a:p>
              <a:pPr algn="ctr"/>
              <a:r>
                <a:rPr lang="en-US" sz="1200" b="1"/>
                <a:t>Network</a:t>
              </a:r>
            </a:p>
          </p:txBody>
        </p:sp>
        <p:sp>
          <p:nvSpPr>
            <p:cNvPr id="29749" name="Rectangle 20"/>
            <p:cNvSpPr>
              <a:spLocks noChangeArrowheads="1"/>
            </p:cNvSpPr>
            <p:nvPr/>
          </p:nvSpPr>
          <p:spPr bwMode="gray">
            <a:xfrm>
              <a:off x="419100" y="3492858"/>
              <a:ext cx="1600200" cy="266700"/>
            </a:xfrm>
            <a:prstGeom prst="rect">
              <a:avLst/>
            </a:prstGeom>
            <a:noFill/>
            <a:ln w="9525" algn="ctr">
              <a:noFill/>
              <a:miter lim="800000"/>
              <a:headEnd/>
              <a:tailEnd/>
            </a:ln>
          </p:spPr>
          <p:txBody>
            <a:bodyPr wrap="none" tIns="0" bIns="0" anchor="ctr"/>
            <a:lstStyle/>
            <a:p>
              <a:pPr algn="ctr"/>
              <a:r>
                <a:rPr lang="en-US" sz="1200" b="1"/>
                <a:t>Endpoint</a:t>
              </a:r>
            </a:p>
          </p:txBody>
        </p:sp>
        <p:grpSp>
          <p:nvGrpSpPr>
            <p:cNvPr id="19" name="Group 216"/>
            <p:cNvGrpSpPr>
              <a:grpSpLocks/>
            </p:cNvGrpSpPr>
            <p:nvPr/>
          </p:nvGrpSpPr>
          <p:grpSpPr bwMode="auto">
            <a:xfrm>
              <a:off x="541517" y="2845158"/>
              <a:ext cx="1300163" cy="584200"/>
              <a:chOff x="537" y="1280"/>
              <a:chExt cx="819" cy="368"/>
            </a:xfrm>
          </p:grpSpPr>
          <p:sp>
            <p:nvSpPr>
              <p:cNvPr id="323" name="AutoShape 317"/>
              <p:cNvSpPr>
                <a:spLocks noChangeArrowheads="1"/>
              </p:cNvSpPr>
              <p:nvPr/>
            </p:nvSpPr>
            <p:spPr bwMode="gray">
              <a:xfrm>
                <a:off x="537" y="1336"/>
                <a:ext cx="768" cy="310"/>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a:solidFill>
                      <a:srgbClr val="FFFFFF"/>
                    </a:solidFill>
                  </a:rPr>
                  <a:t>IP Sent to </a:t>
                </a:r>
              </a:p>
              <a:p>
                <a:pPr algn="ctr">
                  <a:defRPr/>
                </a:pPr>
                <a:r>
                  <a:rPr lang="en-US" sz="1200">
                    <a:solidFill>
                      <a:srgbClr val="FFFFFF"/>
                    </a:solidFill>
                  </a:rPr>
                  <a:t>non trusted user</a:t>
                </a:r>
              </a:p>
            </p:txBody>
          </p:sp>
          <p:grpSp>
            <p:nvGrpSpPr>
              <p:cNvPr id="20" name="Group 173"/>
              <p:cNvGrpSpPr>
                <a:grpSpLocks/>
              </p:cNvGrpSpPr>
              <p:nvPr/>
            </p:nvGrpSpPr>
            <p:grpSpPr bwMode="auto">
              <a:xfrm>
                <a:off x="1200" y="1280"/>
                <a:ext cx="156" cy="172"/>
                <a:chOff x="222" y="1124"/>
                <a:chExt cx="156" cy="172"/>
              </a:xfrm>
            </p:grpSpPr>
            <p:sp>
              <p:nvSpPr>
                <p:cNvPr id="29824" name="AutoShape 171"/>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825" name="Picture 172"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21" name="Group 217"/>
            <p:cNvGrpSpPr>
              <a:grpSpLocks/>
            </p:cNvGrpSpPr>
            <p:nvPr/>
          </p:nvGrpSpPr>
          <p:grpSpPr bwMode="auto">
            <a:xfrm>
              <a:off x="2233615" y="2930525"/>
              <a:ext cx="1271588" cy="574675"/>
              <a:chOff x="1473" y="1336"/>
              <a:chExt cx="801" cy="362"/>
            </a:xfrm>
          </p:grpSpPr>
          <p:sp>
            <p:nvSpPr>
              <p:cNvPr id="319" name="AutoShape 317"/>
              <p:cNvSpPr>
                <a:spLocks noChangeArrowheads="1"/>
              </p:cNvSpPr>
              <p:nvPr/>
            </p:nvSpPr>
            <p:spPr bwMode="gray">
              <a:xfrm>
                <a:off x="1473" y="1336"/>
                <a:ext cx="768" cy="312"/>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dirty="0">
                    <a:solidFill>
                      <a:srgbClr val="FFFFFF"/>
                    </a:solidFill>
                  </a:rPr>
                  <a:t>Stolen IP</a:t>
                </a:r>
              </a:p>
            </p:txBody>
          </p:sp>
          <p:grpSp>
            <p:nvGrpSpPr>
              <p:cNvPr id="22" name="Group 174"/>
              <p:cNvGrpSpPr>
                <a:grpSpLocks/>
              </p:cNvGrpSpPr>
              <p:nvPr/>
            </p:nvGrpSpPr>
            <p:grpSpPr bwMode="auto">
              <a:xfrm>
                <a:off x="2118" y="1526"/>
                <a:ext cx="156" cy="172"/>
                <a:chOff x="222" y="1124"/>
                <a:chExt cx="156" cy="172"/>
              </a:xfrm>
            </p:grpSpPr>
            <p:sp>
              <p:nvSpPr>
                <p:cNvPr id="29820" name="AutoShape 175"/>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821" name="Picture 176"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23" name="Group 218"/>
            <p:cNvGrpSpPr>
              <a:grpSpLocks/>
            </p:cNvGrpSpPr>
            <p:nvPr/>
          </p:nvGrpSpPr>
          <p:grpSpPr bwMode="auto">
            <a:xfrm>
              <a:off x="3754440" y="2931599"/>
              <a:ext cx="1655763" cy="574675"/>
              <a:chOff x="2389" y="1336"/>
              <a:chExt cx="1043" cy="362"/>
            </a:xfrm>
          </p:grpSpPr>
          <p:sp>
            <p:nvSpPr>
              <p:cNvPr id="315" name="AutoShape 317"/>
              <p:cNvSpPr>
                <a:spLocks noChangeArrowheads="1"/>
              </p:cNvSpPr>
              <p:nvPr/>
            </p:nvSpPr>
            <p:spPr bwMode="gray">
              <a:xfrm>
                <a:off x="2389" y="1336"/>
                <a:ext cx="1000" cy="312"/>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a:solidFill>
                      <a:srgbClr val="FFFFFF"/>
                    </a:solidFill>
                  </a:rPr>
                  <a:t>App, DB or Encryption Key Hack</a:t>
                </a:r>
              </a:p>
            </p:txBody>
          </p:sp>
          <p:grpSp>
            <p:nvGrpSpPr>
              <p:cNvPr id="24" name="Group 177"/>
              <p:cNvGrpSpPr>
                <a:grpSpLocks/>
              </p:cNvGrpSpPr>
              <p:nvPr/>
            </p:nvGrpSpPr>
            <p:grpSpPr bwMode="auto">
              <a:xfrm>
                <a:off x="3276" y="1526"/>
                <a:ext cx="156" cy="172"/>
                <a:chOff x="222" y="1124"/>
                <a:chExt cx="156" cy="172"/>
              </a:xfrm>
            </p:grpSpPr>
            <p:sp>
              <p:nvSpPr>
                <p:cNvPr id="29816" name="AutoShape 178"/>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817" name="Picture 179"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25" name="Group 219"/>
            <p:cNvGrpSpPr>
              <a:grpSpLocks/>
            </p:cNvGrpSpPr>
            <p:nvPr/>
          </p:nvGrpSpPr>
          <p:grpSpPr bwMode="auto">
            <a:xfrm>
              <a:off x="5580246" y="2854325"/>
              <a:ext cx="1290638" cy="574675"/>
              <a:chOff x="3549" y="1286"/>
              <a:chExt cx="813" cy="362"/>
            </a:xfrm>
          </p:grpSpPr>
          <p:sp>
            <p:nvSpPr>
              <p:cNvPr id="311" name="AutoShape 317"/>
              <p:cNvSpPr>
                <a:spLocks noChangeArrowheads="1"/>
              </p:cNvSpPr>
              <p:nvPr/>
            </p:nvSpPr>
            <p:spPr bwMode="gray">
              <a:xfrm>
                <a:off x="3549" y="1336"/>
                <a:ext cx="768" cy="312"/>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a:solidFill>
                      <a:srgbClr val="FFFFFF"/>
                    </a:solidFill>
                  </a:rPr>
                  <a:t>Fraud</a:t>
                </a:r>
              </a:p>
            </p:txBody>
          </p:sp>
          <p:grpSp>
            <p:nvGrpSpPr>
              <p:cNvPr id="26" name="Group 180"/>
              <p:cNvGrpSpPr>
                <a:grpSpLocks/>
              </p:cNvGrpSpPr>
              <p:nvPr/>
            </p:nvGrpSpPr>
            <p:grpSpPr bwMode="auto">
              <a:xfrm>
                <a:off x="4206" y="1286"/>
                <a:ext cx="156" cy="172"/>
                <a:chOff x="222" y="1124"/>
                <a:chExt cx="156" cy="172"/>
              </a:xfrm>
            </p:grpSpPr>
            <p:sp>
              <p:nvSpPr>
                <p:cNvPr id="29812" name="AutoShape 181"/>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813" name="Picture 182"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27" name="Group 220"/>
            <p:cNvGrpSpPr>
              <a:grpSpLocks/>
            </p:cNvGrpSpPr>
            <p:nvPr/>
          </p:nvGrpSpPr>
          <p:grpSpPr bwMode="auto">
            <a:xfrm>
              <a:off x="7281869" y="2956283"/>
              <a:ext cx="1328738" cy="574675"/>
              <a:chOff x="4467" y="1336"/>
              <a:chExt cx="837" cy="362"/>
            </a:xfrm>
          </p:grpSpPr>
          <p:sp>
            <p:nvSpPr>
              <p:cNvPr id="307" name="AutoShape 317"/>
              <p:cNvSpPr>
                <a:spLocks noChangeArrowheads="1"/>
              </p:cNvSpPr>
              <p:nvPr/>
            </p:nvSpPr>
            <p:spPr bwMode="gray">
              <a:xfrm>
                <a:off x="4467" y="1336"/>
                <a:ext cx="768" cy="312"/>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a:solidFill>
                      <a:srgbClr val="FFFFFF"/>
                    </a:solidFill>
                  </a:rPr>
                  <a:t>Stolen Credentials</a:t>
                </a:r>
              </a:p>
            </p:txBody>
          </p:sp>
          <p:grpSp>
            <p:nvGrpSpPr>
              <p:cNvPr id="28" name="Group 183"/>
              <p:cNvGrpSpPr>
                <a:grpSpLocks/>
              </p:cNvGrpSpPr>
              <p:nvPr/>
            </p:nvGrpSpPr>
            <p:grpSpPr bwMode="auto">
              <a:xfrm>
                <a:off x="5148" y="1526"/>
                <a:ext cx="156" cy="172"/>
                <a:chOff x="222" y="1124"/>
                <a:chExt cx="156" cy="172"/>
              </a:xfrm>
            </p:grpSpPr>
            <p:sp>
              <p:nvSpPr>
                <p:cNvPr id="29808" name="AutoShape 184"/>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809" name="Picture 185"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29" name="Group 223"/>
            <p:cNvGrpSpPr>
              <a:grpSpLocks/>
            </p:cNvGrpSpPr>
            <p:nvPr/>
          </p:nvGrpSpPr>
          <p:grpSpPr bwMode="auto">
            <a:xfrm>
              <a:off x="565867" y="4419600"/>
              <a:ext cx="1319213" cy="550863"/>
              <a:chOff x="324" y="2456"/>
              <a:chExt cx="831" cy="347"/>
            </a:xfrm>
          </p:grpSpPr>
          <p:sp>
            <p:nvSpPr>
              <p:cNvPr id="303" name="AutoShape 317"/>
              <p:cNvSpPr>
                <a:spLocks noChangeArrowheads="1"/>
              </p:cNvSpPr>
              <p:nvPr/>
            </p:nvSpPr>
            <p:spPr bwMode="gray">
              <a:xfrm>
                <a:off x="387" y="2491"/>
                <a:ext cx="768" cy="310"/>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a:solidFill>
                      <a:srgbClr val="FFFFFF"/>
                    </a:solidFill>
                  </a:rPr>
                  <a:t>Endpoint theft/loss</a:t>
                </a:r>
              </a:p>
            </p:txBody>
          </p:sp>
          <p:grpSp>
            <p:nvGrpSpPr>
              <p:cNvPr id="30" name="Group 186"/>
              <p:cNvGrpSpPr>
                <a:grpSpLocks/>
              </p:cNvGrpSpPr>
              <p:nvPr/>
            </p:nvGrpSpPr>
            <p:grpSpPr bwMode="auto">
              <a:xfrm>
                <a:off x="324" y="2456"/>
                <a:ext cx="156" cy="172"/>
                <a:chOff x="222" y="1124"/>
                <a:chExt cx="156" cy="172"/>
              </a:xfrm>
            </p:grpSpPr>
            <p:sp>
              <p:nvSpPr>
                <p:cNvPr id="29804" name="AutoShape 187"/>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805" name="Picture 188"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31" name="Group 200"/>
            <p:cNvGrpSpPr>
              <a:grpSpLocks/>
            </p:cNvGrpSpPr>
            <p:nvPr/>
          </p:nvGrpSpPr>
          <p:grpSpPr bwMode="auto">
            <a:xfrm>
              <a:off x="2252662" y="4471116"/>
              <a:ext cx="1328738" cy="577849"/>
              <a:chOff x="9601200" y="1524000"/>
              <a:chExt cx="1328738" cy="577849"/>
            </a:xfrm>
          </p:grpSpPr>
          <p:sp>
            <p:nvSpPr>
              <p:cNvPr id="299" name="AutoShape 317"/>
              <p:cNvSpPr>
                <a:spLocks noChangeArrowheads="1"/>
              </p:cNvSpPr>
              <p:nvPr/>
            </p:nvSpPr>
            <p:spPr bwMode="gray">
              <a:xfrm>
                <a:off x="9601200" y="1523686"/>
                <a:ext cx="1219200" cy="495550"/>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000" dirty="0">
                    <a:solidFill>
                      <a:srgbClr val="FFFFFF"/>
                    </a:solidFill>
                  </a:rPr>
                  <a:t>Network Leak</a:t>
                </a:r>
              </a:p>
              <a:p>
                <a:pPr algn="ctr">
                  <a:defRPr/>
                </a:pPr>
                <a:r>
                  <a:rPr lang="en-US" sz="1000" dirty="0">
                    <a:solidFill>
                      <a:srgbClr val="FFFFFF"/>
                    </a:solidFill>
                  </a:rPr>
                  <a:t>Email-IM-HTTP-FTP-etc.</a:t>
                </a:r>
              </a:p>
            </p:txBody>
          </p:sp>
          <p:grpSp>
            <p:nvGrpSpPr>
              <p:cNvPr id="256" name="Group 189"/>
              <p:cNvGrpSpPr>
                <a:grpSpLocks/>
              </p:cNvGrpSpPr>
              <p:nvPr/>
            </p:nvGrpSpPr>
            <p:grpSpPr bwMode="auto">
              <a:xfrm>
                <a:off x="10682288" y="1828800"/>
                <a:ext cx="247650" cy="273049"/>
                <a:chOff x="222" y="1114"/>
                <a:chExt cx="156" cy="172"/>
              </a:xfrm>
            </p:grpSpPr>
            <p:sp>
              <p:nvSpPr>
                <p:cNvPr id="29800" name="AutoShape 190"/>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801" name="Picture 191" descr="exclamation"/>
                <p:cNvPicPr>
                  <a:picLocks noChangeAspect="1" noChangeArrowheads="1"/>
                </p:cNvPicPr>
                <p:nvPr/>
              </p:nvPicPr>
              <p:blipFill>
                <a:blip r:embed="rId25" cstate="print"/>
                <a:srcRect/>
                <a:stretch>
                  <a:fillRect/>
                </a:stretch>
              </p:blipFill>
              <p:spPr bwMode="gray">
                <a:xfrm>
                  <a:off x="249" y="1114"/>
                  <a:ext cx="90" cy="172"/>
                </a:xfrm>
                <a:prstGeom prst="rect">
                  <a:avLst/>
                </a:prstGeom>
                <a:noFill/>
                <a:ln w="9525">
                  <a:noFill/>
                  <a:miter lim="800000"/>
                  <a:headEnd/>
                  <a:tailEnd/>
                </a:ln>
              </p:spPr>
            </p:pic>
          </p:grpSp>
        </p:grpSp>
        <p:grpSp>
          <p:nvGrpSpPr>
            <p:cNvPr id="257" name="Group 227"/>
            <p:cNvGrpSpPr>
              <a:grpSpLocks/>
            </p:cNvGrpSpPr>
            <p:nvPr/>
          </p:nvGrpSpPr>
          <p:grpSpPr bwMode="auto">
            <a:xfrm>
              <a:off x="4005265" y="4471122"/>
              <a:ext cx="1328738" cy="588963"/>
              <a:chOff x="2493" y="2491"/>
              <a:chExt cx="837" cy="371"/>
            </a:xfrm>
          </p:grpSpPr>
          <p:sp>
            <p:nvSpPr>
              <p:cNvPr id="295" name="AutoShape 317"/>
              <p:cNvSpPr>
                <a:spLocks noChangeArrowheads="1"/>
              </p:cNvSpPr>
              <p:nvPr/>
            </p:nvSpPr>
            <p:spPr bwMode="gray">
              <a:xfrm>
                <a:off x="2493" y="2491"/>
                <a:ext cx="768" cy="312"/>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dirty="0">
                    <a:solidFill>
                      <a:srgbClr val="FFFFFF"/>
                    </a:solidFill>
                  </a:rPr>
                  <a:t>Privileged</a:t>
                </a:r>
              </a:p>
              <a:p>
                <a:pPr algn="ctr">
                  <a:defRPr/>
                </a:pPr>
                <a:r>
                  <a:rPr lang="en-US" sz="1200" dirty="0">
                    <a:solidFill>
                      <a:srgbClr val="FFFFFF"/>
                    </a:solidFill>
                  </a:rPr>
                  <a:t>User Breach</a:t>
                </a:r>
              </a:p>
            </p:txBody>
          </p:sp>
          <p:grpSp>
            <p:nvGrpSpPr>
              <p:cNvPr id="258" name="Group 192"/>
              <p:cNvGrpSpPr>
                <a:grpSpLocks/>
              </p:cNvGrpSpPr>
              <p:nvPr/>
            </p:nvGrpSpPr>
            <p:grpSpPr bwMode="auto">
              <a:xfrm>
                <a:off x="3174" y="2690"/>
                <a:ext cx="156" cy="172"/>
                <a:chOff x="222" y="1124"/>
                <a:chExt cx="156" cy="172"/>
              </a:xfrm>
            </p:grpSpPr>
            <p:sp>
              <p:nvSpPr>
                <p:cNvPr id="29796" name="AutoShape 193"/>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797" name="Picture 194"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259" name="Group 228"/>
            <p:cNvGrpSpPr>
              <a:grpSpLocks/>
            </p:cNvGrpSpPr>
            <p:nvPr/>
          </p:nvGrpSpPr>
          <p:grpSpPr bwMode="auto">
            <a:xfrm>
              <a:off x="5662617" y="4470048"/>
              <a:ext cx="1271588" cy="588963"/>
              <a:chOff x="3555" y="2491"/>
              <a:chExt cx="801" cy="371"/>
            </a:xfrm>
          </p:grpSpPr>
          <p:sp>
            <p:nvSpPr>
              <p:cNvPr id="291" name="AutoShape 317"/>
              <p:cNvSpPr>
                <a:spLocks noChangeArrowheads="1"/>
              </p:cNvSpPr>
              <p:nvPr/>
            </p:nvSpPr>
            <p:spPr bwMode="gray">
              <a:xfrm>
                <a:off x="3555" y="2491"/>
                <a:ext cx="768" cy="310"/>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dirty="0">
                    <a:solidFill>
                      <a:srgbClr val="FFFFFF"/>
                    </a:solidFill>
                  </a:rPr>
                  <a:t>Inappropriate</a:t>
                </a:r>
              </a:p>
              <a:p>
                <a:pPr algn="ctr">
                  <a:defRPr/>
                </a:pPr>
                <a:r>
                  <a:rPr lang="en-US" sz="1200" dirty="0">
                    <a:solidFill>
                      <a:srgbClr val="FFFFFF"/>
                    </a:solidFill>
                  </a:rPr>
                  <a:t>Access</a:t>
                </a:r>
              </a:p>
            </p:txBody>
          </p:sp>
          <p:grpSp>
            <p:nvGrpSpPr>
              <p:cNvPr id="260" name="Group 195"/>
              <p:cNvGrpSpPr>
                <a:grpSpLocks/>
              </p:cNvGrpSpPr>
              <p:nvPr/>
            </p:nvGrpSpPr>
            <p:grpSpPr bwMode="auto">
              <a:xfrm>
                <a:off x="4200" y="2690"/>
                <a:ext cx="156" cy="172"/>
                <a:chOff x="222" y="1124"/>
                <a:chExt cx="156" cy="172"/>
              </a:xfrm>
            </p:grpSpPr>
            <p:sp>
              <p:nvSpPr>
                <p:cNvPr id="29792" name="AutoShape 196"/>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793" name="Picture 197"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sp>
          <p:nvSpPr>
            <p:cNvPr id="29759" name="Text Box 307"/>
            <p:cNvSpPr txBox="1">
              <a:spLocks noChangeArrowheads="1"/>
            </p:cNvSpPr>
            <p:nvPr/>
          </p:nvSpPr>
          <p:spPr bwMode="gray">
            <a:xfrm>
              <a:off x="7375704" y="4300356"/>
              <a:ext cx="1114425" cy="182563"/>
            </a:xfrm>
            <a:prstGeom prst="rect">
              <a:avLst/>
            </a:prstGeom>
            <a:noFill/>
            <a:ln w="19050" algn="ctr">
              <a:noFill/>
              <a:miter lim="800000"/>
              <a:headEnd/>
              <a:tailEnd/>
            </a:ln>
          </p:spPr>
          <p:txBody>
            <a:bodyPr lIns="0" tIns="0" rIns="0" bIns="0" anchor="ctr">
              <a:spAutoFit/>
            </a:bodyPr>
            <a:lstStyle/>
            <a:p>
              <a:pPr algn="ctr"/>
              <a:r>
                <a:rPr lang="en-US" sz="1200">
                  <a:solidFill>
                    <a:srgbClr val="000000"/>
                  </a:solidFill>
                </a:rPr>
                <a:t>Privileged Users</a:t>
              </a:r>
            </a:p>
          </p:txBody>
        </p:sp>
        <p:grpSp>
          <p:nvGrpSpPr>
            <p:cNvPr id="261" name="Group 231"/>
            <p:cNvGrpSpPr>
              <a:grpSpLocks/>
            </p:cNvGrpSpPr>
            <p:nvPr/>
          </p:nvGrpSpPr>
          <p:grpSpPr bwMode="auto">
            <a:xfrm>
              <a:off x="7310444" y="4470048"/>
              <a:ext cx="1300163" cy="588963"/>
              <a:chOff x="4611" y="2491"/>
              <a:chExt cx="819" cy="371"/>
            </a:xfrm>
          </p:grpSpPr>
          <p:sp>
            <p:nvSpPr>
              <p:cNvPr id="287" name="AutoShape 317"/>
              <p:cNvSpPr>
                <a:spLocks noChangeArrowheads="1"/>
              </p:cNvSpPr>
              <p:nvPr/>
            </p:nvSpPr>
            <p:spPr bwMode="gray">
              <a:xfrm>
                <a:off x="4611" y="2491"/>
                <a:ext cx="768" cy="310"/>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a:solidFill>
                      <a:srgbClr val="FFFFFF"/>
                    </a:solidFill>
                  </a:rPr>
                  <a:t>Tapes lost or stolen</a:t>
                </a:r>
              </a:p>
            </p:txBody>
          </p:sp>
          <p:grpSp>
            <p:nvGrpSpPr>
              <p:cNvPr id="262" name="Group 198"/>
              <p:cNvGrpSpPr>
                <a:grpSpLocks/>
              </p:cNvGrpSpPr>
              <p:nvPr/>
            </p:nvGrpSpPr>
            <p:grpSpPr bwMode="auto">
              <a:xfrm>
                <a:off x="5274" y="2690"/>
                <a:ext cx="156" cy="172"/>
                <a:chOff x="222" y="1124"/>
                <a:chExt cx="156" cy="172"/>
              </a:xfrm>
            </p:grpSpPr>
            <p:sp>
              <p:nvSpPr>
                <p:cNvPr id="29788" name="AutoShape 199"/>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789" name="Picture 200"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263" name="Group 222"/>
            <p:cNvGrpSpPr>
              <a:grpSpLocks/>
            </p:cNvGrpSpPr>
            <p:nvPr/>
          </p:nvGrpSpPr>
          <p:grpSpPr bwMode="auto">
            <a:xfrm>
              <a:off x="585787" y="5602287"/>
              <a:ext cx="1319213" cy="569913"/>
              <a:chOff x="324" y="3050"/>
              <a:chExt cx="831" cy="359"/>
            </a:xfrm>
          </p:grpSpPr>
          <p:sp>
            <p:nvSpPr>
              <p:cNvPr id="283" name="AutoShape 317"/>
              <p:cNvSpPr>
                <a:spLocks noChangeArrowheads="1"/>
              </p:cNvSpPr>
              <p:nvPr/>
            </p:nvSpPr>
            <p:spPr bwMode="gray">
              <a:xfrm>
                <a:off x="387" y="3095"/>
                <a:ext cx="768" cy="312"/>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a:solidFill>
                      <a:srgbClr val="FFFFFF"/>
                    </a:solidFill>
                  </a:rPr>
                  <a:t>Data Leak</a:t>
                </a:r>
              </a:p>
              <a:p>
                <a:pPr algn="ctr">
                  <a:defRPr/>
                </a:pPr>
                <a:r>
                  <a:rPr lang="en-US" sz="1200">
                    <a:solidFill>
                      <a:srgbClr val="FFFFFF"/>
                    </a:solidFill>
                  </a:rPr>
                  <a:t>Via USB/Print</a:t>
                </a:r>
              </a:p>
            </p:txBody>
          </p:sp>
          <p:grpSp>
            <p:nvGrpSpPr>
              <p:cNvPr id="264" name="Group 201"/>
              <p:cNvGrpSpPr>
                <a:grpSpLocks/>
              </p:cNvGrpSpPr>
              <p:nvPr/>
            </p:nvGrpSpPr>
            <p:grpSpPr bwMode="auto">
              <a:xfrm>
                <a:off x="324" y="3050"/>
                <a:ext cx="156" cy="172"/>
                <a:chOff x="222" y="1124"/>
                <a:chExt cx="156" cy="172"/>
              </a:xfrm>
            </p:grpSpPr>
            <p:sp>
              <p:nvSpPr>
                <p:cNvPr id="29784" name="AutoShape 202"/>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785" name="Picture 203"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265" name="Group 224"/>
            <p:cNvGrpSpPr>
              <a:grpSpLocks/>
            </p:cNvGrpSpPr>
            <p:nvPr/>
          </p:nvGrpSpPr>
          <p:grpSpPr bwMode="auto">
            <a:xfrm>
              <a:off x="2281240" y="5181608"/>
              <a:ext cx="1347788" cy="588963"/>
              <a:chOff x="1437" y="3097"/>
              <a:chExt cx="849" cy="371"/>
            </a:xfrm>
          </p:grpSpPr>
          <p:sp>
            <p:nvSpPr>
              <p:cNvPr id="279" name="AutoShape 317"/>
              <p:cNvSpPr>
                <a:spLocks noChangeArrowheads="1"/>
              </p:cNvSpPr>
              <p:nvPr/>
            </p:nvSpPr>
            <p:spPr bwMode="gray">
              <a:xfrm>
                <a:off x="1437" y="3097"/>
                <a:ext cx="768" cy="310"/>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000">
                    <a:solidFill>
                      <a:srgbClr val="FFFFFF"/>
                    </a:solidFill>
                  </a:rPr>
                  <a:t>Public Infrastructure Access Hack</a:t>
                </a:r>
              </a:p>
            </p:txBody>
          </p:sp>
          <p:grpSp>
            <p:nvGrpSpPr>
              <p:cNvPr id="266" name="Group 204"/>
              <p:cNvGrpSpPr>
                <a:grpSpLocks/>
              </p:cNvGrpSpPr>
              <p:nvPr/>
            </p:nvGrpSpPr>
            <p:grpSpPr bwMode="auto">
              <a:xfrm>
                <a:off x="2130" y="3296"/>
                <a:ext cx="156" cy="172"/>
                <a:chOff x="222" y="1124"/>
                <a:chExt cx="156" cy="172"/>
              </a:xfrm>
            </p:grpSpPr>
            <p:sp>
              <p:nvSpPr>
                <p:cNvPr id="29780" name="AutoShape 205"/>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781" name="Picture 206"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268" name="Group 226"/>
            <p:cNvGrpSpPr>
              <a:grpSpLocks/>
            </p:cNvGrpSpPr>
            <p:nvPr/>
          </p:nvGrpSpPr>
          <p:grpSpPr bwMode="auto">
            <a:xfrm>
              <a:off x="3957640" y="5715008"/>
              <a:ext cx="1347788" cy="588963"/>
              <a:chOff x="2493" y="3097"/>
              <a:chExt cx="849" cy="371"/>
            </a:xfrm>
          </p:grpSpPr>
          <p:sp>
            <p:nvSpPr>
              <p:cNvPr id="275" name="AutoShape 317"/>
              <p:cNvSpPr>
                <a:spLocks noChangeArrowheads="1"/>
              </p:cNvSpPr>
              <p:nvPr/>
            </p:nvSpPr>
            <p:spPr bwMode="gray">
              <a:xfrm>
                <a:off x="2493" y="3097"/>
                <a:ext cx="768" cy="310"/>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a:solidFill>
                      <a:srgbClr val="FFFFFF"/>
                    </a:solidFill>
                  </a:rPr>
                  <a:t>Unintentional</a:t>
                </a:r>
              </a:p>
              <a:p>
                <a:pPr algn="ctr">
                  <a:defRPr/>
                </a:pPr>
                <a:r>
                  <a:rPr lang="en-US" sz="1200">
                    <a:solidFill>
                      <a:srgbClr val="FFFFFF"/>
                    </a:solidFill>
                  </a:rPr>
                  <a:t>Distribution</a:t>
                </a:r>
              </a:p>
            </p:txBody>
          </p:sp>
          <p:grpSp>
            <p:nvGrpSpPr>
              <p:cNvPr id="269" name="Group 207"/>
              <p:cNvGrpSpPr>
                <a:grpSpLocks/>
              </p:cNvGrpSpPr>
              <p:nvPr/>
            </p:nvGrpSpPr>
            <p:grpSpPr bwMode="auto">
              <a:xfrm>
                <a:off x="3186" y="3296"/>
                <a:ext cx="156" cy="172"/>
                <a:chOff x="222" y="1124"/>
                <a:chExt cx="156" cy="172"/>
              </a:xfrm>
            </p:grpSpPr>
            <p:sp>
              <p:nvSpPr>
                <p:cNvPr id="29776" name="AutoShape 208"/>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777" name="Picture 209"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270" name="Group 229"/>
            <p:cNvGrpSpPr>
              <a:grpSpLocks/>
            </p:cNvGrpSpPr>
            <p:nvPr/>
          </p:nvGrpSpPr>
          <p:grpSpPr bwMode="auto">
            <a:xfrm>
              <a:off x="5638804" y="5570367"/>
              <a:ext cx="1290638" cy="588963"/>
              <a:chOff x="3555" y="3097"/>
              <a:chExt cx="813" cy="371"/>
            </a:xfrm>
          </p:grpSpPr>
          <p:sp>
            <p:nvSpPr>
              <p:cNvPr id="271" name="AutoShape 317"/>
              <p:cNvSpPr>
                <a:spLocks noChangeArrowheads="1"/>
              </p:cNvSpPr>
              <p:nvPr/>
            </p:nvSpPr>
            <p:spPr bwMode="gray">
              <a:xfrm>
                <a:off x="3555" y="3097"/>
                <a:ext cx="768" cy="312"/>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a:solidFill>
                      <a:srgbClr val="FFFFFF"/>
                    </a:solidFill>
                  </a:rPr>
                  <a:t>(Semi) Trusted User Misuse</a:t>
                </a:r>
              </a:p>
            </p:txBody>
          </p:sp>
          <p:grpSp>
            <p:nvGrpSpPr>
              <p:cNvPr id="272" name="Group 210"/>
              <p:cNvGrpSpPr>
                <a:grpSpLocks/>
              </p:cNvGrpSpPr>
              <p:nvPr/>
            </p:nvGrpSpPr>
            <p:grpSpPr bwMode="auto">
              <a:xfrm>
                <a:off x="4212" y="3296"/>
                <a:ext cx="156" cy="172"/>
                <a:chOff x="222" y="1124"/>
                <a:chExt cx="156" cy="172"/>
              </a:xfrm>
            </p:grpSpPr>
            <p:sp>
              <p:nvSpPr>
                <p:cNvPr id="29772" name="AutoShape 211"/>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773" name="Picture 212"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nvGrpSpPr>
            <p:cNvPr id="273" name="Group 230"/>
            <p:cNvGrpSpPr>
              <a:grpSpLocks/>
            </p:cNvGrpSpPr>
            <p:nvPr/>
          </p:nvGrpSpPr>
          <p:grpSpPr bwMode="auto">
            <a:xfrm>
              <a:off x="7315206" y="5486408"/>
              <a:ext cx="1319213" cy="588963"/>
              <a:chOff x="4611" y="3097"/>
              <a:chExt cx="831" cy="371"/>
            </a:xfrm>
          </p:grpSpPr>
          <p:sp>
            <p:nvSpPr>
              <p:cNvPr id="267" name="AutoShape 317"/>
              <p:cNvSpPr>
                <a:spLocks noChangeArrowheads="1"/>
              </p:cNvSpPr>
              <p:nvPr/>
            </p:nvSpPr>
            <p:spPr bwMode="gray">
              <a:xfrm>
                <a:off x="4611" y="3097"/>
                <a:ext cx="768" cy="312"/>
              </a:xfrm>
              <a:prstGeom prst="roundRect">
                <a:avLst>
                  <a:gd name="adj" fmla="val 10898"/>
                </a:avLst>
              </a:prstGeom>
              <a:gradFill rotWithShape="1">
                <a:gsLst>
                  <a:gs pos="0">
                    <a:schemeClr val="accent1"/>
                  </a:gs>
                  <a:gs pos="100000">
                    <a:schemeClr val="accent1">
                      <a:gamma/>
                      <a:shade val="79216"/>
                      <a:invGamma/>
                    </a:schemeClr>
                  </a:gs>
                </a:gsLst>
                <a:lin ang="5400000" scaled="1"/>
              </a:gradFill>
              <a:ln w="28575" algn="ctr">
                <a:solidFill>
                  <a:srgbClr val="E10000"/>
                </a:solidFill>
                <a:round/>
                <a:headEnd/>
                <a:tailEnd/>
              </a:ln>
              <a:effectLst/>
            </p:spPr>
            <p:txBody>
              <a:bodyPr lIns="0" tIns="0" rIns="0" bIns="0" anchor="ctr" anchorCtr="1"/>
              <a:lstStyle/>
              <a:p>
                <a:pPr algn="ctr">
                  <a:defRPr/>
                </a:pPr>
                <a:r>
                  <a:rPr lang="en-US" sz="1200">
                    <a:solidFill>
                      <a:srgbClr val="FFFFFF"/>
                    </a:solidFill>
                  </a:rPr>
                  <a:t>Discarded disk exploited</a:t>
                </a:r>
              </a:p>
            </p:txBody>
          </p:sp>
          <p:grpSp>
            <p:nvGrpSpPr>
              <p:cNvPr id="274" name="Group 213"/>
              <p:cNvGrpSpPr>
                <a:grpSpLocks/>
              </p:cNvGrpSpPr>
              <p:nvPr/>
            </p:nvGrpSpPr>
            <p:grpSpPr bwMode="auto">
              <a:xfrm>
                <a:off x="5286" y="3296"/>
                <a:ext cx="156" cy="172"/>
                <a:chOff x="222" y="1124"/>
                <a:chExt cx="156" cy="172"/>
              </a:xfrm>
            </p:grpSpPr>
            <p:sp>
              <p:nvSpPr>
                <p:cNvPr id="29768" name="AutoShape 214"/>
                <p:cNvSpPr>
                  <a:spLocks noChangeArrowheads="1"/>
                </p:cNvSpPr>
                <p:nvPr/>
              </p:nvSpPr>
              <p:spPr bwMode="gray">
                <a:xfrm>
                  <a:off x="222" y="1128"/>
                  <a:ext cx="156" cy="156"/>
                </a:xfrm>
                <a:prstGeom prst="roundRect">
                  <a:avLst>
                    <a:gd name="adj" fmla="val 16667"/>
                  </a:avLst>
                </a:prstGeom>
                <a:solidFill>
                  <a:srgbClr val="E10000"/>
                </a:solidFill>
                <a:ln w="9525">
                  <a:noFill/>
                  <a:miter lim="800000"/>
                  <a:headEnd/>
                  <a:tailEnd/>
                </a:ln>
              </p:spPr>
              <p:txBody>
                <a:bodyPr wrap="none" anchor="ctr"/>
                <a:lstStyle/>
                <a:p>
                  <a:pPr algn="ctr"/>
                  <a:endParaRPr lang="en-US">
                    <a:solidFill>
                      <a:srgbClr val="000000"/>
                    </a:solidFill>
                  </a:endParaRPr>
                </a:p>
              </p:txBody>
            </p:sp>
            <p:pic>
              <p:nvPicPr>
                <p:cNvPr id="29769" name="Picture 215" descr="exclamation"/>
                <p:cNvPicPr>
                  <a:picLocks noChangeAspect="1" noChangeArrowheads="1"/>
                </p:cNvPicPr>
                <p:nvPr/>
              </p:nvPicPr>
              <p:blipFill>
                <a:blip r:embed="rId25" cstate="print"/>
                <a:srcRect/>
                <a:stretch>
                  <a:fillRect/>
                </a:stretch>
              </p:blipFill>
              <p:spPr bwMode="gray">
                <a:xfrm>
                  <a:off x="249" y="1124"/>
                  <a:ext cx="90" cy="172"/>
                </a:xfrm>
                <a:prstGeom prst="rect">
                  <a:avLst/>
                </a:prstGeom>
                <a:noFill/>
                <a:ln w="9525">
                  <a:noFill/>
                  <a:miter lim="800000"/>
                  <a:headEnd/>
                  <a:tailEnd/>
                </a:ln>
              </p:spPr>
            </p:pic>
          </p:grpSp>
        </p:gr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143000" y="3433763"/>
            <a:ext cx="3124200" cy="609600"/>
          </a:xfrm>
          <a:prstGeom prst="rect">
            <a:avLst/>
          </a:prstGeom>
          <a:gradFill rotWithShape="1">
            <a:gsLst>
              <a:gs pos="0">
                <a:srgbClr val="896DEF"/>
              </a:gs>
              <a:gs pos="50000">
                <a:schemeClr val="bg1"/>
              </a:gs>
              <a:gs pos="100000">
                <a:srgbClr val="896DEF"/>
              </a:gs>
            </a:gsLst>
            <a:lin ang="0" scaled="1"/>
          </a:gradFill>
          <a:ln w="9525">
            <a:noFill/>
            <a:miter lim="800000"/>
            <a:headEnd/>
            <a:tailEnd/>
          </a:ln>
          <a:effectLst/>
        </p:spPr>
        <p:txBody>
          <a:bodyPr wrap="none" anchor="ctr"/>
          <a:lstStyle/>
          <a:p>
            <a:pPr algn="ctr">
              <a:defRPr/>
            </a:pPr>
            <a:endParaRPr lang="en-US" b="1">
              <a:solidFill>
                <a:srgbClr val="000000"/>
              </a:solidFill>
            </a:endParaRPr>
          </a:p>
        </p:txBody>
      </p:sp>
      <p:sp>
        <p:nvSpPr>
          <p:cNvPr id="4" name="Rectangle 3"/>
          <p:cNvSpPr>
            <a:spLocks noChangeArrowheads="1"/>
          </p:cNvSpPr>
          <p:nvPr/>
        </p:nvSpPr>
        <p:spPr bwMode="auto">
          <a:xfrm>
            <a:off x="4800600" y="3433763"/>
            <a:ext cx="3124200" cy="609600"/>
          </a:xfrm>
          <a:prstGeom prst="rect">
            <a:avLst/>
          </a:prstGeom>
          <a:gradFill rotWithShape="1">
            <a:gsLst>
              <a:gs pos="0">
                <a:srgbClr val="0E9E7C"/>
              </a:gs>
              <a:gs pos="50000">
                <a:schemeClr val="bg1"/>
              </a:gs>
              <a:gs pos="100000">
                <a:srgbClr val="0E9E7C"/>
              </a:gs>
            </a:gsLst>
            <a:lin ang="0" scaled="1"/>
          </a:gradFill>
          <a:ln w="9525">
            <a:noFill/>
            <a:miter lim="800000"/>
            <a:headEnd/>
            <a:tailEnd/>
          </a:ln>
          <a:effectLst/>
        </p:spPr>
        <p:txBody>
          <a:bodyPr wrap="none" anchor="ctr"/>
          <a:lstStyle/>
          <a:p>
            <a:pPr algn="ctr">
              <a:defRPr/>
            </a:pPr>
            <a:endParaRPr lang="en-US" b="1">
              <a:solidFill>
                <a:srgbClr val="000000"/>
              </a:solidFill>
            </a:endParaRPr>
          </a:p>
        </p:txBody>
      </p:sp>
      <p:sp>
        <p:nvSpPr>
          <p:cNvPr id="30724" name="AutoShape 4" descr="Wave"/>
          <p:cNvSpPr>
            <a:spLocks noChangeArrowheads="1"/>
          </p:cNvSpPr>
          <p:nvPr/>
        </p:nvSpPr>
        <p:spPr bwMode="auto">
          <a:xfrm>
            <a:off x="3381375" y="2747963"/>
            <a:ext cx="2381250" cy="3810000"/>
          </a:xfrm>
          <a:prstGeom prst="flowChartAlternateProcess">
            <a:avLst/>
          </a:prstGeom>
          <a:pattFill prst="wave">
            <a:fgClr>
              <a:srgbClr val="389EBE">
                <a:alpha val="49019"/>
              </a:srgbClr>
            </a:fgClr>
            <a:bgClr>
              <a:schemeClr val="bg1">
                <a:alpha val="49019"/>
              </a:schemeClr>
            </a:bgClr>
          </a:pattFill>
          <a:ln w="50800">
            <a:solidFill>
              <a:srgbClr val="6FA1D5"/>
            </a:solidFill>
            <a:miter lim="800000"/>
            <a:headEnd/>
            <a:tailEnd/>
          </a:ln>
        </p:spPr>
        <p:txBody>
          <a:bodyPr wrap="none" anchor="ctr"/>
          <a:lstStyle/>
          <a:p>
            <a:pPr algn="ctr"/>
            <a:endParaRPr lang="en-US" b="1">
              <a:solidFill>
                <a:srgbClr val="000000"/>
              </a:solidFill>
            </a:endParaRPr>
          </a:p>
        </p:txBody>
      </p:sp>
      <p:pic>
        <p:nvPicPr>
          <p:cNvPr id="30725" name="Picture 5" descr="green perimeter"/>
          <p:cNvPicPr>
            <a:picLocks noChangeAspect="1" noChangeArrowheads="1"/>
          </p:cNvPicPr>
          <p:nvPr/>
        </p:nvPicPr>
        <p:blipFill>
          <a:blip r:embed="rId2" cstate="print"/>
          <a:srcRect/>
          <a:stretch>
            <a:fillRect/>
          </a:stretch>
        </p:blipFill>
        <p:spPr bwMode="auto">
          <a:xfrm>
            <a:off x="4678363" y="2992438"/>
            <a:ext cx="3475037" cy="3565525"/>
          </a:xfrm>
          <a:prstGeom prst="rect">
            <a:avLst/>
          </a:prstGeom>
          <a:noFill/>
          <a:ln w="9525">
            <a:noFill/>
            <a:miter lim="800000"/>
            <a:headEnd/>
            <a:tailEnd/>
          </a:ln>
        </p:spPr>
      </p:pic>
      <p:grpSp>
        <p:nvGrpSpPr>
          <p:cNvPr id="2" name="Group 7"/>
          <p:cNvGrpSpPr>
            <a:grpSpLocks/>
          </p:cNvGrpSpPr>
          <p:nvPr/>
        </p:nvGrpSpPr>
        <p:grpSpPr bwMode="auto">
          <a:xfrm>
            <a:off x="6019800" y="4424363"/>
            <a:ext cx="1981200" cy="1871662"/>
            <a:chOff x="4080" y="2640"/>
            <a:chExt cx="1248" cy="1179"/>
          </a:xfrm>
        </p:grpSpPr>
        <p:pic>
          <p:nvPicPr>
            <p:cNvPr id="30799" name="Picture 8" descr="Tenant-2"/>
            <p:cNvPicPr>
              <a:picLocks noChangeAspect="1" noChangeArrowheads="1"/>
            </p:cNvPicPr>
            <p:nvPr/>
          </p:nvPicPr>
          <p:blipFill>
            <a:blip r:embed="rId3" cstate="print"/>
            <a:srcRect/>
            <a:stretch>
              <a:fillRect/>
            </a:stretch>
          </p:blipFill>
          <p:spPr bwMode="auto">
            <a:xfrm>
              <a:off x="4080" y="2640"/>
              <a:ext cx="1248" cy="1179"/>
            </a:xfrm>
            <a:prstGeom prst="rect">
              <a:avLst/>
            </a:prstGeom>
            <a:noFill/>
            <a:ln w="9525">
              <a:noFill/>
              <a:miter lim="800000"/>
              <a:headEnd/>
              <a:tailEnd/>
            </a:ln>
          </p:spPr>
        </p:pic>
        <p:pic>
          <p:nvPicPr>
            <p:cNvPr id="30800" name="Picture 9" descr="server"/>
            <p:cNvPicPr>
              <a:picLocks noChangeAspect="1" noChangeArrowheads="1"/>
            </p:cNvPicPr>
            <p:nvPr/>
          </p:nvPicPr>
          <p:blipFill>
            <a:blip r:embed="rId4" cstate="print"/>
            <a:srcRect/>
            <a:stretch>
              <a:fillRect/>
            </a:stretch>
          </p:blipFill>
          <p:spPr bwMode="auto">
            <a:xfrm>
              <a:off x="4647" y="3159"/>
              <a:ext cx="221" cy="317"/>
            </a:xfrm>
            <a:prstGeom prst="rect">
              <a:avLst/>
            </a:prstGeom>
            <a:noFill/>
            <a:ln w="9525">
              <a:noFill/>
              <a:miter lim="800000"/>
              <a:headEnd/>
              <a:tailEnd/>
            </a:ln>
          </p:spPr>
        </p:pic>
        <p:pic>
          <p:nvPicPr>
            <p:cNvPr id="30801" name="Picture 10" descr="Switch"/>
            <p:cNvPicPr>
              <a:picLocks noChangeAspect="1" noChangeArrowheads="1"/>
            </p:cNvPicPr>
            <p:nvPr/>
          </p:nvPicPr>
          <p:blipFill>
            <a:blip r:embed="rId5" cstate="print"/>
            <a:srcRect/>
            <a:stretch>
              <a:fillRect/>
            </a:stretch>
          </p:blipFill>
          <p:spPr bwMode="auto">
            <a:xfrm>
              <a:off x="4204" y="3307"/>
              <a:ext cx="382" cy="173"/>
            </a:xfrm>
            <a:prstGeom prst="rect">
              <a:avLst/>
            </a:prstGeom>
            <a:noFill/>
            <a:ln w="9525">
              <a:noFill/>
              <a:miter lim="800000"/>
              <a:headEnd/>
              <a:tailEnd/>
            </a:ln>
          </p:spPr>
        </p:pic>
        <p:sp>
          <p:nvSpPr>
            <p:cNvPr id="30802" name="Text Box 13"/>
            <p:cNvSpPr txBox="1">
              <a:spLocks noChangeArrowheads="1"/>
            </p:cNvSpPr>
            <p:nvPr/>
          </p:nvSpPr>
          <p:spPr bwMode="gray">
            <a:xfrm>
              <a:off x="4158" y="3532"/>
              <a:ext cx="1064" cy="173"/>
            </a:xfrm>
            <a:prstGeom prst="rect">
              <a:avLst/>
            </a:prstGeom>
            <a:noFill/>
            <a:ln w="9525">
              <a:noFill/>
              <a:miter lim="800000"/>
              <a:headEnd/>
              <a:tailEnd/>
            </a:ln>
          </p:spPr>
          <p:txBody>
            <a:bodyPr wrap="none">
              <a:spAutoFit/>
            </a:bodyPr>
            <a:lstStyle/>
            <a:p>
              <a:pPr algn="ctr"/>
              <a:r>
                <a:rPr lang="en-US" sz="1200">
                  <a:solidFill>
                    <a:srgbClr val="FFFFFF"/>
                  </a:solidFill>
                </a:rPr>
                <a:t>Physical Infrastructure</a:t>
              </a:r>
            </a:p>
          </p:txBody>
        </p:sp>
        <p:pic>
          <p:nvPicPr>
            <p:cNvPr id="30803" name="Picture 12" descr="disc green"/>
            <p:cNvPicPr>
              <a:picLocks noChangeAspect="1" noChangeArrowheads="1"/>
            </p:cNvPicPr>
            <p:nvPr/>
          </p:nvPicPr>
          <p:blipFill>
            <a:blip r:embed="rId6" cstate="print"/>
            <a:srcRect/>
            <a:stretch>
              <a:fillRect/>
            </a:stretch>
          </p:blipFill>
          <p:spPr bwMode="auto">
            <a:xfrm>
              <a:off x="4951" y="3242"/>
              <a:ext cx="219" cy="238"/>
            </a:xfrm>
            <a:prstGeom prst="rect">
              <a:avLst/>
            </a:prstGeom>
            <a:noFill/>
            <a:ln w="9525">
              <a:noFill/>
              <a:miter lim="800000"/>
              <a:headEnd/>
              <a:tailEnd/>
            </a:ln>
          </p:spPr>
        </p:pic>
      </p:grpSp>
      <p:grpSp>
        <p:nvGrpSpPr>
          <p:cNvPr id="5" name="Group 13"/>
          <p:cNvGrpSpPr>
            <a:grpSpLocks/>
          </p:cNvGrpSpPr>
          <p:nvPr/>
        </p:nvGrpSpPr>
        <p:grpSpPr bwMode="auto">
          <a:xfrm>
            <a:off x="1295400" y="3509963"/>
            <a:ext cx="676275" cy="457200"/>
            <a:chOff x="594" y="2016"/>
            <a:chExt cx="426" cy="288"/>
          </a:xfrm>
        </p:grpSpPr>
        <p:sp>
          <p:nvSpPr>
            <p:cNvPr id="30792" name="Rounded Rectangle 29"/>
            <p:cNvSpPr>
              <a:spLocks noChangeArrowheads="1"/>
            </p:cNvSpPr>
            <p:nvPr/>
          </p:nvSpPr>
          <p:spPr bwMode="auto">
            <a:xfrm>
              <a:off x="59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sp>
          <p:nvSpPr>
            <p:cNvPr id="30793" name="Rounded Rectangle 31"/>
            <p:cNvSpPr>
              <a:spLocks noChangeArrowheads="1"/>
            </p:cNvSpPr>
            <p:nvPr/>
          </p:nvSpPr>
          <p:spPr bwMode="auto">
            <a:xfrm>
              <a:off x="614" y="2038"/>
              <a:ext cx="136" cy="115"/>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0794" name="Rounded Rectangle 32"/>
            <p:cNvSpPr>
              <a:spLocks noChangeArrowheads="1"/>
            </p:cNvSpPr>
            <p:nvPr/>
          </p:nvSpPr>
          <p:spPr bwMode="auto">
            <a:xfrm>
              <a:off x="614"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900" b="1">
                  <a:solidFill>
                    <a:srgbClr val="FFFFFF"/>
                  </a:solidFill>
                </a:rPr>
                <a:t>OS</a:t>
              </a:r>
            </a:p>
          </p:txBody>
        </p:sp>
        <p:sp>
          <p:nvSpPr>
            <p:cNvPr id="30795" name="Rounded Rectangle 29"/>
            <p:cNvSpPr>
              <a:spLocks noChangeArrowheads="1"/>
            </p:cNvSpPr>
            <p:nvPr/>
          </p:nvSpPr>
          <p:spPr bwMode="auto">
            <a:xfrm>
              <a:off x="84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grpSp>
          <p:nvGrpSpPr>
            <p:cNvPr id="6" name="Group 18"/>
            <p:cNvGrpSpPr>
              <a:grpSpLocks/>
            </p:cNvGrpSpPr>
            <p:nvPr/>
          </p:nvGrpSpPr>
          <p:grpSpPr bwMode="auto">
            <a:xfrm>
              <a:off x="864" y="2028"/>
              <a:ext cx="136" cy="241"/>
              <a:chOff x="1068" y="2713"/>
              <a:chExt cx="157" cy="279"/>
            </a:xfrm>
          </p:grpSpPr>
          <p:sp>
            <p:nvSpPr>
              <p:cNvPr id="30797" name="Rounded Rectangle 31"/>
              <p:cNvSpPr>
                <a:spLocks noChangeArrowheads="1"/>
              </p:cNvSpPr>
              <p:nvPr/>
            </p:nvSpPr>
            <p:spPr bwMode="auto">
              <a:xfrm>
                <a:off x="1068" y="2713"/>
                <a:ext cx="157" cy="132"/>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0798" name="Rounded Rectangle 32"/>
              <p:cNvSpPr>
                <a:spLocks noChangeArrowheads="1"/>
              </p:cNvSpPr>
              <p:nvPr/>
            </p:nvSpPr>
            <p:spPr bwMode="auto">
              <a:xfrm>
                <a:off x="1068" y="2860"/>
                <a:ext cx="157" cy="132"/>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grpSp>
      <p:grpSp>
        <p:nvGrpSpPr>
          <p:cNvPr id="7" name="Group 21"/>
          <p:cNvGrpSpPr>
            <a:grpSpLocks/>
          </p:cNvGrpSpPr>
          <p:nvPr/>
        </p:nvGrpSpPr>
        <p:grpSpPr bwMode="auto">
          <a:xfrm>
            <a:off x="1133475" y="4424363"/>
            <a:ext cx="1990725" cy="1881187"/>
            <a:chOff x="432" y="2640"/>
            <a:chExt cx="1254" cy="1185"/>
          </a:xfrm>
        </p:grpSpPr>
        <p:pic>
          <p:nvPicPr>
            <p:cNvPr id="30787" name="Picture 22" descr="Tenant-1"/>
            <p:cNvPicPr>
              <a:picLocks noChangeAspect="1" noChangeArrowheads="1"/>
            </p:cNvPicPr>
            <p:nvPr/>
          </p:nvPicPr>
          <p:blipFill>
            <a:blip r:embed="rId7" cstate="print"/>
            <a:srcRect/>
            <a:stretch>
              <a:fillRect/>
            </a:stretch>
          </p:blipFill>
          <p:spPr bwMode="auto">
            <a:xfrm>
              <a:off x="432" y="2640"/>
              <a:ext cx="1254" cy="1185"/>
            </a:xfrm>
            <a:prstGeom prst="rect">
              <a:avLst/>
            </a:prstGeom>
            <a:noFill/>
            <a:ln w="9525">
              <a:noFill/>
              <a:miter lim="800000"/>
              <a:headEnd/>
              <a:tailEnd/>
            </a:ln>
          </p:spPr>
        </p:pic>
        <p:sp>
          <p:nvSpPr>
            <p:cNvPr id="30788" name="Text Box 13"/>
            <p:cNvSpPr txBox="1">
              <a:spLocks noChangeArrowheads="1"/>
            </p:cNvSpPr>
            <p:nvPr/>
          </p:nvSpPr>
          <p:spPr bwMode="gray">
            <a:xfrm>
              <a:off x="517" y="3550"/>
              <a:ext cx="1064" cy="173"/>
            </a:xfrm>
            <a:prstGeom prst="rect">
              <a:avLst/>
            </a:prstGeom>
            <a:noFill/>
            <a:ln w="9525">
              <a:noFill/>
              <a:miter lim="800000"/>
              <a:headEnd/>
              <a:tailEnd/>
            </a:ln>
          </p:spPr>
          <p:txBody>
            <a:bodyPr wrap="none">
              <a:spAutoFit/>
            </a:bodyPr>
            <a:lstStyle/>
            <a:p>
              <a:pPr algn="ctr"/>
              <a:r>
                <a:rPr lang="en-US" sz="1200">
                  <a:solidFill>
                    <a:srgbClr val="FFFFFF"/>
                  </a:solidFill>
                </a:rPr>
                <a:t>Physical Infrastructure</a:t>
              </a:r>
            </a:p>
          </p:txBody>
        </p:sp>
        <p:pic>
          <p:nvPicPr>
            <p:cNvPr id="30789" name="Picture 24" descr="server"/>
            <p:cNvPicPr>
              <a:picLocks noChangeAspect="1" noChangeArrowheads="1"/>
            </p:cNvPicPr>
            <p:nvPr/>
          </p:nvPicPr>
          <p:blipFill>
            <a:blip r:embed="rId8" cstate="print"/>
            <a:srcRect/>
            <a:stretch>
              <a:fillRect/>
            </a:stretch>
          </p:blipFill>
          <p:spPr bwMode="auto">
            <a:xfrm>
              <a:off x="1006" y="3217"/>
              <a:ext cx="222" cy="319"/>
            </a:xfrm>
            <a:prstGeom prst="rect">
              <a:avLst/>
            </a:prstGeom>
            <a:noFill/>
            <a:ln w="9525">
              <a:noFill/>
              <a:miter lim="800000"/>
              <a:headEnd/>
              <a:tailEnd/>
            </a:ln>
          </p:spPr>
        </p:pic>
        <p:pic>
          <p:nvPicPr>
            <p:cNvPr id="30790" name="Picture 25" descr="Switch"/>
            <p:cNvPicPr>
              <a:picLocks noChangeAspect="1" noChangeArrowheads="1"/>
            </p:cNvPicPr>
            <p:nvPr/>
          </p:nvPicPr>
          <p:blipFill>
            <a:blip r:embed="rId5" cstate="print"/>
            <a:srcRect/>
            <a:stretch>
              <a:fillRect/>
            </a:stretch>
          </p:blipFill>
          <p:spPr bwMode="auto">
            <a:xfrm>
              <a:off x="562" y="3377"/>
              <a:ext cx="383" cy="173"/>
            </a:xfrm>
            <a:prstGeom prst="rect">
              <a:avLst/>
            </a:prstGeom>
            <a:noFill/>
            <a:ln w="9525">
              <a:noFill/>
              <a:miter lim="800000"/>
              <a:headEnd/>
              <a:tailEnd/>
            </a:ln>
          </p:spPr>
        </p:pic>
        <p:pic>
          <p:nvPicPr>
            <p:cNvPr id="30791" name="Picture 26" descr="disc purple half"/>
            <p:cNvPicPr>
              <a:picLocks noChangeAspect="1" noChangeArrowheads="1"/>
            </p:cNvPicPr>
            <p:nvPr/>
          </p:nvPicPr>
          <p:blipFill>
            <a:blip r:embed="rId9" cstate="print"/>
            <a:srcRect/>
            <a:stretch>
              <a:fillRect/>
            </a:stretch>
          </p:blipFill>
          <p:spPr bwMode="auto">
            <a:xfrm>
              <a:off x="1270" y="3342"/>
              <a:ext cx="291" cy="203"/>
            </a:xfrm>
            <a:prstGeom prst="rect">
              <a:avLst/>
            </a:prstGeom>
            <a:noFill/>
            <a:ln w="9525">
              <a:noFill/>
              <a:miter lim="800000"/>
              <a:headEnd/>
              <a:tailEnd/>
            </a:ln>
          </p:spPr>
        </p:pic>
      </p:grpSp>
      <p:sp>
        <p:nvSpPr>
          <p:cNvPr id="30729" name="TextBox 74"/>
          <p:cNvSpPr txBox="1">
            <a:spLocks noChangeArrowheads="1"/>
          </p:cNvSpPr>
          <p:nvPr/>
        </p:nvSpPr>
        <p:spPr bwMode="auto">
          <a:xfrm>
            <a:off x="1490663" y="6556375"/>
            <a:ext cx="1100137" cy="336550"/>
          </a:xfrm>
          <a:prstGeom prst="rect">
            <a:avLst/>
          </a:prstGeom>
          <a:noFill/>
          <a:ln w="9525">
            <a:noFill/>
            <a:miter lim="800000"/>
            <a:headEnd/>
            <a:tailEnd/>
          </a:ln>
        </p:spPr>
        <p:txBody>
          <a:bodyPr wrap="none">
            <a:spAutoFit/>
          </a:bodyPr>
          <a:lstStyle/>
          <a:p>
            <a:pPr algn="ctr"/>
            <a:r>
              <a:rPr lang="en-US" sz="1600">
                <a:solidFill>
                  <a:srgbClr val="000000"/>
                </a:solidFill>
              </a:rPr>
              <a:t>Tenant #1</a:t>
            </a:r>
          </a:p>
        </p:txBody>
      </p:sp>
      <p:pic>
        <p:nvPicPr>
          <p:cNvPr id="30730" name="Picture 5" descr="IRM-infraBox"/>
          <p:cNvPicPr>
            <a:picLocks noChangeAspect="1" noChangeArrowheads="1"/>
          </p:cNvPicPr>
          <p:nvPr/>
        </p:nvPicPr>
        <p:blipFill>
          <a:blip r:embed="rId10" cstate="print"/>
          <a:srcRect/>
          <a:stretch>
            <a:fillRect/>
          </a:stretch>
        </p:blipFill>
        <p:spPr bwMode="gray">
          <a:xfrm>
            <a:off x="3424238" y="4237038"/>
            <a:ext cx="2295525" cy="2168525"/>
          </a:xfrm>
          <a:prstGeom prst="rect">
            <a:avLst/>
          </a:prstGeom>
          <a:noFill/>
          <a:ln w="9525">
            <a:noFill/>
            <a:miter lim="800000"/>
            <a:headEnd/>
            <a:tailEnd/>
          </a:ln>
        </p:spPr>
      </p:pic>
      <p:sp>
        <p:nvSpPr>
          <p:cNvPr id="30731" name="Text Box 13"/>
          <p:cNvSpPr txBox="1">
            <a:spLocks noChangeArrowheads="1"/>
          </p:cNvSpPr>
          <p:nvPr/>
        </p:nvSpPr>
        <p:spPr bwMode="gray">
          <a:xfrm>
            <a:off x="3581400" y="5867400"/>
            <a:ext cx="1938338" cy="304800"/>
          </a:xfrm>
          <a:prstGeom prst="rect">
            <a:avLst/>
          </a:prstGeom>
          <a:noFill/>
          <a:ln w="9525">
            <a:noFill/>
            <a:miter lim="800000"/>
            <a:headEnd/>
            <a:tailEnd/>
          </a:ln>
        </p:spPr>
        <p:txBody>
          <a:bodyPr wrap="none">
            <a:spAutoFit/>
          </a:bodyPr>
          <a:lstStyle/>
          <a:p>
            <a:pPr algn="ctr"/>
            <a:r>
              <a:rPr lang="en-US" sz="1400">
                <a:solidFill>
                  <a:srgbClr val="FFFFFF"/>
                </a:solidFill>
              </a:rPr>
              <a:t>Physical Infrastructure</a:t>
            </a:r>
          </a:p>
        </p:txBody>
      </p:sp>
      <p:sp>
        <p:nvSpPr>
          <p:cNvPr id="30732" name="TextBox 73"/>
          <p:cNvSpPr txBox="1">
            <a:spLocks noChangeArrowheads="1"/>
          </p:cNvSpPr>
          <p:nvPr/>
        </p:nvSpPr>
        <p:spPr bwMode="auto">
          <a:xfrm>
            <a:off x="6553200" y="6557963"/>
            <a:ext cx="1096963" cy="334962"/>
          </a:xfrm>
          <a:prstGeom prst="rect">
            <a:avLst/>
          </a:prstGeom>
          <a:noFill/>
          <a:ln w="9525">
            <a:noFill/>
            <a:miter lim="800000"/>
            <a:headEnd/>
            <a:tailEnd/>
          </a:ln>
        </p:spPr>
        <p:txBody>
          <a:bodyPr wrap="none">
            <a:spAutoFit/>
          </a:bodyPr>
          <a:lstStyle/>
          <a:p>
            <a:pPr algn="ctr"/>
            <a:r>
              <a:rPr lang="en-US" sz="1600">
                <a:solidFill>
                  <a:srgbClr val="000000"/>
                </a:solidFill>
              </a:rPr>
              <a:t>Tenant #2</a:t>
            </a:r>
          </a:p>
        </p:txBody>
      </p:sp>
      <p:sp>
        <p:nvSpPr>
          <p:cNvPr id="30733" name="Text Box 33"/>
          <p:cNvSpPr txBox="1">
            <a:spLocks noChangeArrowheads="1"/>
          </p:cNvSpPr>
          <p:nvPr/>
        </p:nvSpPr>
        <p:spPr bwMode="auto">
          <a:xfrm>
            <a:off x="3276600" y="6511925"/>
            <a:ext cx="2590800" cy="427038"/>
          </a:xfrm>
          <a:prstGeom prst="rect">
            <a:avLst/>
          </a:prstGeom>
          <a:noFill/>
          <a:ln w="9525">
            <a:noFill/>
            <a:miter lim="800000"/>
            <a:headEnd/>
            <a:tailEnd/>
          </a:ln>
        </p:spPr>
        <p:txBody>
          <a:bodyPr>
            <a:spAutoFit/>
          </a:bodyPr>
          <a:lstStyle/>
          <a:p>
            <a:pPr algn="ctr">
              <a:spcBef>
                <a:spcPct val="50000"/>
              </a:spcBef>
            </a:pPr>
            <a:r>
              <a:rPr lang="en-US">
                <a:solidFill>
                  <a:srgbClr val="000000"/>
                </a:solidFill>
              </a:rPr>
              <a:t>Cloud Provider</a:t>
            </a:r>
          </a:p>
        </p:txBody>
      </p:sp>
      <p:pic>
        <p:nvPicPr>
          <p:cNvPr id="30734" name="Picture 50" descr="disc blue"/>
          <p:cNvPicPr>
            <a:picLocks noChangeAspect="1" noChangeArrowheads="1"/>
          </p:cNvPicPr>
          <p:nvPr/>
        </p:nvPicPr>
        <p:blipFill>
          <a:blip r:embed="rId11" cstate="print"/>
          <a:srcRect/>
          <a:stretch>
            <a:fillRect/>
          </a:stretch>
        </p:blipFill>
        <p:spPr bwMode="auto">
          <a:xfrm>
            <a:off x="5029200" y="5321300"/>
            <a:ext cx="428625" cy="466725"/>
          </a:xfrm>
          <a:prstGeom prst="rect">
            <a:avLst/>
          </a:prstGeom>
          <a:noFill/>
          <a:ln w="9525">
            <a:noFill/>
            <a:miter lim="800000"/>
            <a:headEnd/>
            <a:tailEnd/>
          </a:ln>
        </p:spPr>
      </p:pic>
      <p:pic>
        <p:nvPicPr>
          <p:cNvPr id="30735" name="Picture 51" descr="server"/>
          <p:cNvPicPr>
            <a:picLocks noChangeAspect="1" noChangeArrowheads="1"/>
          </p:cNvPicPr>
          <p:nvPr/>
        </p:nvPicPr>
        <p:blipFill>
          <a:blip r:embed="rId12" cstate="print"/>
          <a:srcRect/>
          <a:stretch>
            <a:fillRect/>
          </a:stretch>
        </p:blipFill>
        <p:spPr bwMode="auto">
          <a:xfrm>
            <a:off x="4470400" y="5205413"/>
            <a:ext cx="406400" cy="582612"/>
          </a:xfrm>
          <a:prstGeom prst="rect">
            <a:avLst/>
          </a:prstGeom>
          <a:noFill/>
          <a:ln w="9525">
            <a:noFill/>
            <a:miter lim="800000"/>
            <a:headEnd/>
            <a:tailEnd/>
          </a:ln>
        </p:spPr>
      </p:pic>
      <p:pic>
        <p:nvPicPr>
          <p:cNvPr id="30736" name="Picture 52" descr="Switch"/>
          <p:cNvPicPr>
            <a:picLocks noChangeAspect="1" noChangeArrowheads="1"/>
          </p:cNvPicPr>
          <p:nvPr/>
        </p:nvPicPr>
        <p:blipFill>
          <a:blip r:embed="rId5" cstate="print"/>
          <a:srcRect/>
          <a:stretch>
            <a:fillRect/>
          </a:stretch>
        </p:blipFill>
        <p:spPr bwMode="auto">
          <a:xfrm>
            <a:off x="3657600" y="5478463"/>
            <a:ext cx="701675" cy="317500"/>
          </a:xfrm>
          <a:prstGeom prst="rect">
            <a:avLst/>
          </a:prstGeom>
          <a:noFill/>
          <a:ln w="9525">
            <a:noFill/>
            <a:miter lim="800000"/>
            <a:headEnd/>
            <a:tailEnd/>
          </a:ln>
        </p:spPr>
      </p:pic>
      <p:pic>
        <p:nvPicPr>
          <p:cNvPr id="30737" name="Picture 53" descr="globe_grid"/>
          <p:cNvPicPr>
            <a:picLocks noChangeAspect="1" noChangeArrowheads="1"/>
          </p:cNvPicPr>
          <p:nvPr/>
        </p:nvPicPr>
        <p:blipFill>
          <a:blip r:embed="rId13" cstate="print"/>
          <a:srcRect/>
          <a:stretch>
            <a:fillRect/>
          </a:stretch>
        </p:blipFill>
        <p:spPr bwMode="auto">
          <a:xfrm>
            <a:off x="4140200" y="2008188"/>
            <a:ext cx="714375" cy="692150"/>
          </a:xfrm>
          <a:prstGeom prst="rect">
            <a:avLst/>
          </a:prstGeom>
          <a:noFill/>
          <a:ln w="9525">
            <a:noFill/>
            <a:miter lim="800000"/>
            <a:headEnd/>
            <a:tailEnd/>
          </a:ln>
        </p:spPr>
      </p:pic>
      <p:pic>
        <p:nvPicPr>
          <p:cNvPr id="30738" name="Picture 54" descr="_people8"/>
          <p:cNvPicPr>
            <a:picLocks noChangeAspect="1" noChangeArrowheads="1"/>
          </p:cNvPicPr>
          <p:nvPr/>
        </p:nvPicPr>
        <p:blipFill>
          <a:blip r:embed="rId14" cstate="print"/>
          <a:srcRect/>
          <a:stretch>
            <a:fillRect/>
          </a:stretch>
        </p:blipFill>
        <p:spPr bwMode="auto">
          <a:xfrm>
            <a:off x="2835275" y="2384425"/>
            <a:ext cx="533400" cy="404813"/>
          </a:xfrm>
          <a:prstGeom prst="rect">
            <a:avLst/>
          </a:prstGeom>
          <a:noFill/>
          <a:ln w="9525">
            <a:noFill/>
            <a:miter lim="800000"/>
            <a:headEnd/>
            <a:tailEnd/>
          </a:ln>
        </p:spPr>
      </p:pic>
      <p:pic>
        <p:nvPicPr>
          <p:cNvPr id="30739" name="Picture 55" descr="_people8"/>
          <p:cNvPicPr>
            <a:picLocks noChangeAspect="1" noChangeArrowheads="1"/>
          </p:cNvPicPr>
          <p:nvPr/>
        </p:nvPicPr>
        <p:blipFill>
          <a:blip r:embed="rId14" cstate="print"/>
          <a:srcRect/>
          <a:stretch>
            <a:fillRect/>
          </a:stretch>
        </p:blipFill>
        <p:spPr bwMode="auto">
          <a:xfrm>
            <a:off x="5314950" y="2381250"/>
            <a:ext cx="533400" cy="404813"/>
          </a:xfrm>
          <a:prstGeom prst="rect">
            <a:avLst/>
          </a:prstGeom>
          <a:noFill/>
          <a:ln w="9525">
            <a:noFill/>
            <a:miter lim="800000"/>
            <a:headEnd/>
            <a:tailEnd/>
          </a:ln>
        </p:spPr>
      </p:pic>
      <p:pic>
        <p:nvPicPr>
          <p:cNvPr id="30740" name="Picture 56" descr="_people8"/>
          <p:cNvPicPr>
            <a:picLocks noChangeAspect="1" noChangeArrowheads="1"/>
          </p:cNvPicPr>
          <p:nvPr/>
        </p:nvPicPr>
        <p:blipFill>
          <a:blip r:embed="rId14" cstate="print"/>
          <a:srcRect/>
          <a:stretch>
            <a:fillRect/>
          </a:stretch>
        </p:blipFill>
        <p:spPr bwMode="auto">
          <a:xfrm>
            <a:off x="5681663" y="2384425"/>
            <a:ext cx="533400" cy="404813"/>
          </a:xfrm>
          <a:prstGeom prst="rect">
            <a:avLst/>
          </a:prstGeom>
          <a:noFill/>
          <a:ln w="9525">
            <a:noFill/>
            <a:miter lim="800000"/>
            <a:headEnd/>
            <a:tailEnd/>
          </a:ln>
        </p:spPr>
      </p:pic>
      <p:pic>
        <p:nvPicPr>
          <p:cNvPr id="30741" name="Picture 57" descr="_people8"/>
          <p:cNvPicPr>
            <a:picLocks noChangeAspect="1" noChangeArrowheads="1"/>
          </p:cNvPicPr>
          <p:nvPr/>
        </p:nvPicPr>
        <p:blipFill>
          <a:blip r:embed="rId14" cstate="print"/>
          <a:srcRect/>
          <a:stretch>
            <a:fillRect/>
          </a:stretch>
        </p:blipFill>
        <p:spPr bwMode="auto">
          <a:xfrm>
            <a:off x="3606800" y="2378075"/>
            <a:ext cx="533400" cy="404813"/>
          </a:xfrm>
          <a:prstGeom prst="rect">
            <a:avLst/>
          </a:prstGeom>
          <a:noFill/>
          <a:ln w="9525">
            <a:noFill/>
            <a:miter lim="800000"/>
            <a:headEnd/>
            <a:tailEnd/>
          </a:ln>
        </p:spPr>
      </p:pic>
      <p:pic>
        <p:nvPicPr>
          <p:cNvPr id="30742" name="Picture 58" descr="_people8"/>
          <p:cNvPicPr>
            <a:picLocks noChangeAspect="1" noChangeArrowheads="1"/>
          </p:cNvPicPr>
          <p:nvPr/>
        </p:nvPicPr>
        <p:blipFill>
          <a:blip r:embed="rId14" cstate="print"/>
          <a:srcRect/>
          <a:stretch>
            <a:fillRect/>
          </a:stretch>
        </p:blipFill>
        <p:spPr bwMode="auto">
          <a:xfrm>
            <a:off x="4938713" y="2376488"/>
            <a:ext cx="533400" cy="404812"/>
          </a:xfrm>
          <a:prstGeom prst="rect">
            <a:avLst/>
          </a:prstGeom>
          <a:noFill/>
          <a:ln w="9525">
            <a:noFill/>
            <a:miter lim="800000"/>
            <a:headEnd/>
            <a:tailEnd/>
          </a:ln>
        </p:spPr>
      </p:pic>
      <p:pic>
        <p:nvPicPr>
          <p:cNvPr id="30743" name="Picture 59" descr="_people8"/>
          <p:cNvPicPr>
            <a:picLocks noChangeAspect="1" noChangeArrowheads="1"/>
          </p:cNvPicPr>
          <p:nvPr/>
        </p:nvPicPr>
        <p:blipFill>
          <a:blip r:embed="rId14" cstate="print"/>
          <a:srcRect/>
          <a:stretch>
            <a:fillRect/>
          </a:stretch>
        </p:blipFill>
        <p:spPr bwMode="auto">
          <a:xfrm>
            <a:off x="3225800" y="2387600"/>
            <a:ext cx="533400" cy="404813"/>
          </a:xfrm>
          <a:prstGeom prst="rect">
            <a:avLst/>
          </a:prstGeom>
          <a:noFill/>
          <a:ln w="9525">
            <a:noFill/>
            <a:miter lim="800000"/>
            <a:headEnd/>
            <a:tailEnd/>
          </a:ln>
        </p:spPr>
      </p:pic>
      <p:pic>
        <p:nvPicPr>
          <p:cNvPr id="30744" name="Picture 60" descr="purple perimeter"/>
          <p:cNvPicPr>
            <a:picLocks noChangeAspect="1" noChangeArrowheads="1"/>
          </p:cNvPicPr>
          <p:nvPr/>
        </p:nvPicPr>
        <p:blipFill>
          <a:blip r:embed="rId15" cstate="print"/>
          <a:srcRect/>
          <a:stretch>
            <a:fillRect/>
          </a:stretch>
        </p:blipFill>
        <p:spPr bwMode="auto">
          <a:xfrm>
            <a:off x="990600" y="2992438"/>
            <a:ext cx="3475038" cy="3565525"/>
          </a:xfrm>
          <a:prstGeom prst="rect">
            <a:avLst/>
          </a:prstGeom>
          <a:noFill/>
          <a:ln w="9525">
            <a:noFill/>
            <a:miter lim="800000"/>
            <a:headEnd/>
            <a:tailEnd/>
          </a:ln>
        </p:spPr>
      </p:pic>
      <p:sp>
        <p:nvSpPr>
          <p:cNvPr id="30745" name="Rectangle 71"/>
          <p:cNvSpPr>
            <a:spLocks noChangeArrowheads="1"/>
          </p:cNvSpPr>
          <p:nvPr/>
        </p:nvSpPr>
        <p:spPr bwMode="auto">
          <a:xfrm>
            <a:off x="1644650" y="2028825"/>
            <a:ext cx="1676400" cy="304800"/>
          </a:xfrm>
          <a:prstGeom prst="rect">
            <a:avLst/>
          </a:prstGeom>
          <a:noFill/>
          <a:ln w="76200" algn="ctr">
            <a:noFill/>
            <a:miter lim="800000"/>
            <a:headEnd/>
            <a:tailEnd/>
          </a:ln>
        </p:spPr>
        <p:txBody>
          <a:bodyPr wrap="none" anchor="ctr"/>
          <a:lstStyle/>
          <a:p>
            <a:pPr algn="ctr"/>
            <a:r>
              <a:rPr lang="en-US" sz="2000">
                <a:solidFill>
                  <a:srgbClr val="FF0000"/>
                </a:solidFill>
              </a:rPr>
              <a:t>Attackers</a:t>
            </a:r>
          </a:p>
        </p:txBody>
      </p:sp>
      <p:grpSp>
        <p:nvGrpSpPr>
          <p:cNvPr id="8" name="Group 62"/>
          <p:cNvGrpSpPr>
            <a:grpSpLocks/>
          </p:cNvGrpSpPr>
          <p:nvPr/>
        </p:nvGrpSpPr>
        <p:grpSpPr bwMode="auto">
          <a:xfrm>
            <a:off x="4876800" y="3511550"/>
            <a:ext cx="673100" cy="455613"/>
            <a:chOff x="3072" y="2017"/>
            <a:chExt cx="424" cy="287"/>
          </a:xfrm>
        </p:grpSpPr>
        <p:sp>
          <p:nvSpPr>
            <p:cNvPr id="30781" name="Rounded Rectangle 29"/>
            <p:cNvSpPr>
              <a:spLocks noChangeArrowheads="1"/>
            </p:cNvSpPr>
            <p:nvPr/>
          </p:nvSpPr>
          <p:spPr bwMode="auto">
            <a:xfrm>
              <a:off x="3072" y="2017"/>
              <a:ext cx="175" cy="287"/>
            </a:xfrm>
            <a:prstGeom prst="roundRect">
              <a:avLst>
                <a:gd name="adj" fmla="val 16667"/>
              </a:avLst>
            </a:prstGeom>
            <a:solidFill>
              <a:srgbClr val="BAF7C8"/>
            </a:solidFill>
            <a:ln w="9525" algn="ctr">
              <a:noFill/>
              <a:miter lim="800000"/>
              <a:headEnd/>
              <a:tailEnd/>
            </a:ln>
          </p:spPr>
          <p:txBody>
            <a:bodyPr wrap="none"/>
            <a:lstStyle/>
            <a:p>
              <a:pPr algn="ctr"/>
              <a:endParaRPr lang="en-US" sz="1000" b="1">
                <a:solidFill>
                  <a:srgbClr val="000000"/>
                </a:solidFill>
              </a:endParaRPr>
            </a:p>
          </p:txBody>
        </p:sp>
        <p:sp>
          <p:nvSpPr>
            <p:cNvPr id="30782" name="Rounded Rectangle 31"/>
            <p:cNvSpPr>
              <a:spLocks noChangeArrowheads="1"/>
            </p:cNvSpPr>
            <p:nvPr/>
          </p:nvSpPr>
          <p:spPr bwMode="auto">
            <a:xfrm>
              <a:off x="3092" y="2039"/>
              <a:ext cx="136"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0783" name="Rounded Rectangle 32"/>
            <p:cNvSpPr>
              <a:spLocks noChangeArrowheads="1"/>
            </p:cNvSpPr>
            <p:nvPr/>
          </p:nvSpPr>
          <p:spPr bwMode="auto">
            <a:xfrm>
              <a:off x="3092"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sp>
          <p:nvSpPr>
            <p:cNvPr id="30784" name="Rounded Rectangle 29"/>
            <p:cNvSpPr>
              <a:spLocks noChangeArrowheads="1"/>
            </p:cNvSpPr>
            <p:nvPr/>
          </p:nvSpPr>
          <p:spPr bwMode="auto">
            <a:xfrm>
              <a:off x="3321" y="2017"/>
              <a:ext cx="175" cy="287"/>
            </a:xfrm>
            <a:prstGeom prst="roundRect">
              <a:avLst>
                <a:gd name="adj" fmla="val 16667"/>
              </a:avLst>
            </a:prstGeom>
            <a:solidFill>
              <a:srgbClr val="BAF7C8"/>
            </a:solidFill>
            <a:ln w="9525" algn="ctr">
              <a:noFill/>
              <a:miter lim="800000"/>
              <a:headEnd/>
              <a:tailEnd/>
            </a:ln>
          </p:spPr>
          <p:txBody>
            <a:bodyPr wrap="none"/>
            <a:lstStyle/>
            <a:p>
              <a:pPr algn="ctr"/>
              <a:endParaRPr lang="en-US" sz="1000" b="1">
                <a:solidFill>
                  <a:srgbClr val="000000"/>
                </a:solidFill>
              </a:endParaRPr>
            </a:p>
          </p:txBody>
        </p:sp>
        <p:sp>
          <p:nvSpPr>
            <p:cNvPr id="30785" name="Rounded Rectangle 31"/>
            <p:cNvSpPr>
              <a:spLocks noChangeArrowheads="1"/>
            </p:cNvSpPr>
            <p:nvPr/>
          </p:nvSpPr>
          <p:spPr bwMode="auto">
            <a:xfrm>
              <a:off x="3341" y="2039"/>
              <a:ext cx="135"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0786" name="Rounded Rectangle 32"/>
            <p:cNvSpPr>
              <a:spLocks noChangeArrowheads="1"/>
            </p:cNvSpPr>
            <p:nvPr/>
          </p:nvSpPr>
          <p:spPr bwMode="auto">
            <a:xfrm>
              <a:off x="3341" y="2166"/>
              <a:ext cx="135"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grpSp>
        <p:nvGrpSpPr>
          <p:cNvPr id="9" name="Group 69"/>
          <p:cNvGrpSpPr>
            <a:grpSpLocks/>
          </p:cNvGrpSpPr>
          <p:nvPr/>
        </p:nvGrpSpPr>
        <p:grpSpPr bwMode="auto">
          <a:xfrm>
            <a:off x="7097713" y="3511550"/>
            <a:ext cx="674687" cy="455613"/>
            <a:chOff x="4753" y="2017"/>
            <a:chExt cx="425" cy="287"/>
          </a:xfrm>
        </p:grpSpPr>
        <p:sp>
          <p:nvSpPr>
            <p:cNvPr id="30775" name="Rounded Rectangle 29"/>
            <p:cNvSpPr>
              <a:spLocks noChangeArrowheads="1"/>
            </p:cNvSpPr>
            <p:nvPr/>
          </p:nvSpPr>
          <p:spPr bwMode="auto">
            <a:xfrm>
              <a:off x="4753" y="2017"/>
              <a:ext cx="176" cy="287"/>
            </a:xfrm>
            <a:prstGeom prst="roundRect">
              <a:avLst>
                <a:gd name="adj" fmla="val 16667"/>
              </a:avLst>
            </a:prstGeom>
            <a:solidFill>
              <a:srgbClr val="BAF7C8"/>
            </a:solidFill>
            <a:ln w="9525" algn="ctr">
              <a:noFill/>
              <a:miter lim="800000"/>
              <a:headEnd/>
              <a:tailEnd/>
            </a:ln>
          </p:spPr>
          <p:txBody>
            <a:bodyPr wrap="none"/>
            <a:lstStyle/>
            <a:p>
              <a:pPr algn="ctr"/>
              <a:endParaRPr lang="en-US" sz="800" b="1">
                <a:solidFill>
                  <a:srgbClr val="000000"/>
                </a:solidFill>
              </a:endParaRPr>
            </a:p>
          </p:txBody>
        </p:sp>
        <p:sp>
          <p:nvSpPr>
            <p:cNvPr id="30776" name="Rounded Rectangle 31"/>
            <p:cNvSpPr>
              <a:spLocks noChangeArrowheads="1"/>
            </p:cNvSpPr>
            <p:nvPr/>
          </p:nvSpPr>
          <p:spPr bwMode="auto">
            <a:xfrm>
              <a:off x="4773" y="2039"/>
              <a:ext cx="136"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0777" name="Rounded Rectangle 32"/>
            <p:cNvSpPr>
              <a:spLocks noChangeArrowheads="1"/>
            </p:cNvSpPr>
            <p:nvPr/>
          </p:nvSpPr>
          <p:spPr bwMode="auto">
            <a:xfrm>
              <a:off x="4773"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sp>
          <p:nvSpPr>
            <p:cNvPr id="30778" name="Rounded Rectangle 29"/>
            <p:cNvSpPr>
              <a:spLocks noChangeArrowheads="1"/>
            </p:cNvSpPr>
            <p:nvPr/>
          </p:nvSpPr>
          <p:spPr bwMode="auto">
            <a:xfrm>
              <a:off x="5002" y="2017"/>
              <a:ext cx="176" cy="287"/>
            </a:xfrm>
            <a:prstGeom prst="roundRect">
              <a:avLst>
                <a:gd name="adj" fmla="val 16667"/>
              </a:avLst>
            </a:prstGeom>
            <a:solidFill>
              <a:srgbClr val="BAF7C8"/>
            </a:solidFill>
            <a:ln w="9525" algn="ctr">
              <a:noFill/>
              <a:miter lim="800000"/>
              <a:headEnd/>
              <a:tailEnd/>
            </a:ln>
          </p:spPr>
          <p:txBody>
            <a:bodyPr wrap="none"/>
            <a:lstStyle/>
            <a:p>
              <a:pPr algn="ctr"/>
              <a:endParaRPr lang="en-US" sz="1000" b="1">
                <a:solidFill>
                  <a:srgbClr val="000000"/>
                </a:solidFill>
              </a:endParaRPr>
            </a:p>
          </p:txBody>
        </p:sp>
        <p:sp>
          <p:nvSpPr>
            <p:cNvPr id="30779" name="Rounded Rectangle 31"/>
            <p:cNvSpPr>
              <a:spLocks noChangeArrowheads="1"/>
            </p:cNvSpPr>
            <p:nvPr/>
          </p:nvSpPr>
          <p:spPr bwMode="auto">
            <a:xfrm>
              <a:off x="5022" y="2039"/>
              <a:ext cx="136"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0780" name="Rounded Rectangle 32"/>
            <p:cNvSpPr>
              <a:spLocks noChangeArrowheads="1"/>
            </p:cNvSpPr>
            <p:nvPr/>
          </p:nvSpPr>
          <p:spPr bwMode="auto">
            <a:xfrm>
              <a:off x="5022"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sp>
        <p:nvSpPr>
          <p:cNvPr id="30748" name="Text Box 76"/>
          <p:cNvSpPr txBox="1">
            <a:spLocks noChangeArrowheads="1"/>
          </p:cNvSpPr>
          <p:nvPr/>
        </p:nvSpPr>
        <p:spPr bwMode="auto">
          <a:xfrm>
            <a:off x="2133600" y="3509963"/>
            <a:ext cx="1143000" cy="457200"/>
          </a:xfrm>
          <a:prstGeom prst="rect">
            <a:avLst/>
          </a:prstGeom>
          <a:noFill/>
          <a:ln w="9525">
            <a:noFill/>
            <a:miter lim="800000"/>
            <a:headEnd/>
            <a:tailEnd/>
          </a:ln>
        </p:spPr>
        <p:txBody>
          <a:bodyPr>
            <a:spAutoFit/>
          </a:bodyPr>
          <a:lstStyle/>
          <a:p>
            <a:pPr algn="ctr">
              <a:spcBef>
                <a:spcPct val="50000"/>
              </a:spcBef>
            </a:pPr>
            <a:r>
              <a:rPr lang="en-US" sz="1200">
                <a:solidFill>
                  <a:srgbClr val="896DEF"/>
                </a:solidFill>
              </a:rPr>
              <a:t>Virtual Infrastructure</a:t>
            </a:r>
          </a:p>
        </p:txBody>
      </p:sp>
      <p:grpSp>
        <p:nvGrpSpPr>
          <p:cNvPr id="10" name="Group 77"/>
          <p:cNvGrpSpPr>
            <a:grpSpLocks/>
          </p:cNvGrpSpPr>
          <p:nvPr/>
        </p:nvGrpSpPr>
        <p:grpSpPr bwMode="auto">
          <a:xfrm>
            <a:off x="3514725" y="3509963"/>
            <a:ext cx="676275" cy="457200"/>
            <a:chOff x="594" y="2016"/>
            <a:chExt cx="426" cy="288"/>
          </a:xfrm>
        </p:grpSpPr>
        <p:sp>
          <p:nvSpPr>
            <p:cNvPr id="30768" name="Rounded Rectangle 29"/>
            <p:cNvSpPr>
              <a:spLocks noChangeArrowheads="1"/>
            </p:cNvSpPr>
            <p:nvPr/>
          </p:nvSpPr>
          <p:spPr bwMode="auto">
            <a:xfrm>
              <a:off x="59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sp>
          <p:nvSpPr>
            <p:cNvPr id="30769" name="Rounded Rectangle 31"/>
            <p:cNvSpPr>
              <a:spLocks noChangeArrowheads="1"/>
            </p:cNvSpPr>
            <p:nvPr/>
          </p:nvSpPr>
          <p:spPr bwMode="auto">
            <a:xfrm>
              <a:off x="614" y="2038"/>
              <a:ext cx="136" cy="115"/>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0770" name="Rounded Rectangle 32"/>
            <p:cNvSpPr>
              <a:spLocks noChangeArrowheads="1"/>
            </p:cNvSpPr>
            <p:nvPr/>
          </p:nvSpPr>
          <p:spPr bwMode="auto">
            <a:xfrm>
              <a:off x="614"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900" b="1">
                  <a:solidFill>
                    <a:srgbClr val="FFFFFF"/>
                  </a:solidFill>
                </a:rPr>
                <a:t>OS</a:t>
              </a:r>
            </a:p>
          </p:txBody>
        </p:sp>
        <p:sp>
          <p:nvSpPr>
            <p:cNvPr id="30771" name="Rounded Rectangle 29"/>
            <p:cNvSpPr>
              <a:spLocks noChangeArrowheads="1"/>
            </p:cNvSpPr>
            <p:nvPr/>
          </p:nvSpPr>
          <p:spPr bwMode="auto">
            <a:xfrm>
              <a:off x="84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grpSp>
          <p:nvGrpSpPr>
            <p:cNvPr id="11" name="Group 82"/>
            <p:cNvGrpSpPr>
              <a:grpSpLocks/>
            </p:cNvGrpSpPr>
            <p:nvPr/>
          </p:nvGrpSpPr>
          <p:grpSpPr bwMode="auto">
            <a:xfrm>
              <a:off x="864" y="2028"/>
              <a:ext cx="136" cy="241"/>
              <a:chOff x="1068" y="2713"/>
              <a:chExt cx="157" cy="279"/>
            </a:xfrm>
          </p:grpSpPr>
          <p:sp>
            <p:nvSpPr>
              <p:cNvPr id="30773" name="Rounded Rectangle 31"/>
              <p:cNvSpPr>
                <a:spLocks noChangeArrowheads="1"/>
              </p:cNvSpPr>
              <p:nvPr/>
            </p:nvSpPr>
            <p:spPr bwMode="auto">
              <a:xfrm>
                <a:off x="1068" y="2713"/>
                <a:ext cx="157" cy="132"/>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0774" name="Rounded Rectangle 32"/>
              <p:cNvSpPr>
                <a:spLocks noChangeArrowheads="1"/>
              </p:cNvSpPr>
              <p:nvPr/>
            </p:nvSpPr>
            <p:spPr bwMode="auto">
              <a:xfrm>
                <a:off x="1068" y="2860"/>
                <a:ext cx="157" cy="132"/>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grpSp>
      <p:sp>
        <p:nvSpPr>
          <p:cNvPr id="30750" name="Text Box 85"/>
          <p:cNvSpPr txBox="1">
            <a:spLocks noChangeArrowheads="1"/>
          </p:cNvSpPr>
          <p:nvPr/>
        </p:nvSpPr>
        <p:spPr bwMode="auto">
          <a:xfrm>
            <a:off x="5708650" y="3502025"/>
            <a:ext cx="1295400" cy="457200"/>
          </a:xfrm>
          <a:prstGeom prst="rect">
            <a:avLst/>
          </a:prstGeom>
          <a:noFill/>
          <a:ln w="9525">
            <a:noFill/>
            <a:miter lim="800000"/>
            <a:headEnd/>
            <a:tailEnd/>
          </a:ln>
        </p:spPr>
        <p:txBody>
          <a:bodyPr>
            <a:spAutoFit/>
          </a:bodyPr>
          <a:lstStyle/>
          <a:p>
            <a:pPr algn="ctr">
              <a:spcBef>
                <a:spcPct val="50000"/>
              </a:spcBef>
            </a:pPr>
            <a:r>
              <a:rPr lang="en-US" sz="1200">
                <a:solidFill>
                  <a:srgbClr val="0E9E7C"/>
                </a:solidFill>
              </a:rPr>
              <a:t>Virtual Infrastructure</a:t>
            </a:r>
          </a:p>
        </p:txBody>
      </p:sp>
      <p:pic>
        <p:nvPicPr>
          <p:cNvPr id="30751" name="Picture 42" descr="3 docs skewed"/>
          <p:cNvPicPr>
            <a:picLocks noChangeAspect="1" noChangeArrowheads="1"/>
          </p:cNvPicPr>
          <p:nvPr/>
        </p:nvPicPr>
        <p:blipFill>
          <a:blip r:embed="rId16" cstate="print"/>
          <a:srcRect/>
          <a:stretch>
            <a:fillRect/>
          </a:stretch>
        </p:blipFill>
        <p:spPr bwMode="gray">
          <a:xfrm>
            <a:off x="1219200" y="3052763"/>
            <a:ext cx="381000" cy="339725"/>
          </a:xfrm>
          <a:prstGeom prst="rect">
            <a:avLst/>
          </a:prstGeom>
          <a:noFill/>
          <a:ln w="9525">
            <a:noFill/>
            <a:miter lim="800000"/>
            <a:headEnd/>
            <a:tailEnd/>
          </a:ln>
        </p:spPr>
      </p:pic>
      <p:pic>
        <p:nvPicPr>
          <p:cNvPr id="30752" name="Picture 42" descr="3 docs skewed"/>
          <p:cNvPicPr>
            <a:picLocks noChangeAspect="1" noChangeArrowheads="1"/>
          </p:cNvPicPr>
          <p:nvPr/>
        </p:nvPicPr>
        <p:blipFill>
          <a:blip r:embed="rId16" cstate="print"/>
          <a:srcRect/>
          <a:stretch>
            <a:fillRect/>
          </a:stretch>
        </p:blipFill>
        <p:spPr bwMode="gray">
          <a:xfrm>
            <a:off x="1676400" y="3052763"/>
            <a:ext cx="381000" cy="339725"/>
          </a:xfrm>
          <a:prstGeom prst="rect">
            <a:avLst/>
          </a:prstGeom>
          <a:noFill/>
          <a:ln w="9525">
            <a:noFill/>
            <a:miter lim="800000"/>
            <a:headEnd/>
            <a:tailEnd/>
          </a:ln>
        </p:spPr>
      </p:pic>
      <p:pic>
        <p:nvPicPr>
          <p:cNvPr id="30753" name="Picture 42" descr="3 docs skewed"/>
          <p:cNvPicPr>
            <a:picLocks noChangeAspect="1" noChangeArrowheads="1"/>
          </p:cNvPicPr>
          <p:nvPr/>
        </p:nvPicPr>
        <p:blipFill>
          <a:blip r:embed="rId16" cstate="print"/>
          <a:srcRect/>
          <a:stretch>
            <a:fillRect/>
          </a:stretch>
        </p:blipFill>
        <p:spPr bwMode="gray">
          <a:xfrm>
            <a:off x="3429000" y="3052763"/>
            <a:ext cx="381000" cy="339725"/>
          </a:xfrm>
          <a:prstGeom prst="rect">
            <a:avLst/>
          </a:prstGeom>
          <a:noFill/>
          <a:ln w="9525">
            <a:noFill/>
            <a:miter lim="800000"/>
            <a:headEnd/>
            <a:tailEnd/>
          </a:ln>
        </p:spPr>
      </p:pic>
      <p:pic>
        <p:nvPicPr>
          <p:cNvPr id="30754" name="Picture 42" descr="3 docs skewed"/>
          <p:cNvPicPr>
            <a:picLocks noChangeAspect="1" noChangeArrowheads="1"/>
          </p:cNvPicPr>
          <p:nvPr/>
        </p:nvPicPr>
        <p:blipFill>
          <a:blip r:embed="rId16" cstate="print"/>
          <a:srcRect/>
          <a:stretch>
            <a:fillRect/>
          </a:stretch>
        </p:blipFill>
        <p:spPr bwMode="gray">
          <a:xfrm>
            <a:off x="3886200" y="3052763"/>
            <a:ext cx="381000" cy="339725"/>
          </a:xfrm>
          <a:prstGeom prst="rect">
            <a:avLst/>
          </a:prstGeom>
          <a:noFill/>
          <a:ln w="9525">
            <a:noFill/>
            <a:miter lim="800000"/>
            <a:headEnd/>
            <a:tailEnd/>
          </a:ln>
        </p:spPr>
      </p:pic>
      <p:pic>
        <p:nvPicPr>
          <p:cNvPr id="30755" name="Picture 42" descr="3 docs skewed"/>
          <p:cNvPicPr>
            <a:picLocks noChangeAspect="1" noChangeArrowheads="1"/>
          </p:cNvPicPr>
          <p:nvPr/>
        </p:nvPicPr>
        <p:blipFill>
          <a:blip r:embed="rId16" cstate="print"/>
          <a:srcRect/>
          <a:stretch>
            <a:fillRect/>
          </a:stretch>
        </p:blipFill>
        <p:spPr bwMode="gray">
          <a:xfrm>
            <a:off x="4800600" y="3052763"/>
            <a:ext cx="381000" cy="339725"/>
          </a:xfrm>
          <a:prstGeom prst="rect">
            <a:avLst/>
          </a:prstGeom>
          <a:noFill/>
          <a:ln w="9525">
            <a:noFill/>
            <a:miter lim="800000"/>
            <a:headEnd/>
            <a:tailEnd/>
          </a:ln>
        </p:spPr>
      </p:pic>
      <p:pic>
        <p:nvPicPr>
          <p:cNvPr id="30756" name="Picture 42" descr="3 docs skewed"/>
          <p:cNvPicPr>
            <a:picLocks noChangeAspect="1" noChangeArrowheads="1"/>
          </p:cNvPicPr>
          <p:nvPr/>
        </p:nvPicPr>
        <p:blipFill>
          <a:blip r:embed="rId16" cstate="print"/>
          <a:srcRect/>
          <a:stretch>
            <a:fillRect/>
          </a:stretch>
        </p:blipFill>
        <p:spPr bwMode="gray">
          <a:xfrm>
            <a:off x="5257800" y="3052763"/>
            <a:ext cx="381000" cy="339725"/>
          </a:xfrm>
          <a:prstGeom prst="rect">
            <a:avLst/>
          </a:prstGeom>
          <a:noFill/>
          <a:ln w="9525">
            <a:noFill/>
            <a:miter lim="800000"/>
            <a:headEnd/>
            <a:tailEnd/>
          </a:ln>
        </p:spPr>
      </p:pic>
      <p:pic>
        <p:nvPicPr>
          <p:cNvPr id="30757" name="Picture 42" descr="3 docs skewed"/>
          <p:cNvPicPr>
            <a:picLocks noChangeAspect="1" noChangeArrowheads="1"/>
          </p:cNvPicPr>
          <p:nvPr/>
        </p:nvPicPr>
        <p:blipFill>
          <a:blip r:embed="rId16" cstate="print"/>
          <a:srcRect/>
          <a:stretch>
            <a:fillRect/>
          </a:stretch>
        </p:blipFill>
        <p:spPr bwMode="gray">
          <a:xfrm>
            <a:off x="7010400" y="3052763"/>
            <a:ext cx="381000" cy="339725"/>
          </a:xfrm>
          <a:prstGeom prst="rect">
            <a:avLst/>
          </a:prstGeom>
          <a:noFill/>
          <a:ln w="9525">
            <a:noFill/>
            <a:miter lim="800000"/>
            <a:headEnd/>
            <a:tailEnd/>
          </a:ln>
        </p:spPr>
      </p:pic>
      <p:pic>
        <p:nvPicPr>
          <p:cNvPr id="30758" name="Picture 42" descr="3 docs skewed"/>
          <p:cNvPicPr>
            <a:picLocks noChangeAspect="1" noChangeArrowheads="1"/>
          </p:cNvPicPr>
          <p:nvPr/>
        </p:nvPicPr>
        <p:blipFill>
          <a:blip r:embed="rId16" cstate="print"/>
          <a:srcRect/>
          <a:stretch>
            <a:fillRect/>
          </a:stretch>
        </p:blipFill>
        <p:spPr bwMode="gray">
          <a:xfrm>
            <a:off x="7467600" y="3052763"/>
            <a:ext cx="381000" cy="339725"/>
          </a:xfrm>
          <a:prstGeom prst="rect">
            <a:avLst/>
          </a:prstGeom>
          <a:noFill/>
          <a:ln w="9525">
            <a:noFill/>
            <a:miter lim="800000"/>
            <a:headEnd/>
            <a:tailEnd/>
          </a:ln>
        </p:spPr>
      </p:pic>
      <p:pic>
        <p:nvPicPr>
          <p:cNvPr id="30759" name="Picture 40" descr="_people1"/>
          <p:cNvPicPr>
            <a:picLocks noChangeAspect="1" noChangeArrowheads="1"/>
          </p:cNvPicPr>
          <p:nvPr/>
        </p:nvPicPr>
        <p:blipFill>
          <a:blip r:embed="rId17" cstate="print"/>
          <a:srcRect/>
          <a:stretch>
            <a:fillRect/>
          </a:stretch>
        </p:blipFill>
        <p:spPr bwMode="gray">
          <a:xfrm>
            <a:off x="2562225" y="4119563"/>
            <a:ext cx="561975" cy="427037"/>
          </a:xfrm>
          <a:prstGeom prst="rect">
            <a:avLst/>
          </a:prstGeom>
          <a:noFill/>
          <a:ln w="9525">
            <a:noFill/>
            <a:miter lim="800000"/>
            <a:headEnd/>
            <a:tailEnd/>
          </a:ln>
        </p:spPr>
      </p:pic>
      <p:pic>
        <p:nvPicPr>
          <p:cNvPr id="30760" name="Picture 105" descr="_people3"/>
          <p:cNvPicPr>
            <a:picLocks noChangeAspect="1" noChangeArrowheads="1"/>
          </p:cNvPicPr>
          <p:nvPr/>
        </p:nvPicPr>
        <p:blipFill>
          <a:blip r:embed="rId18" cstate="print"/>
          <a:srcRect/>
          <a:stretch>
            <a:fillRect/>
          </a:stretch>
        </p:blipFill>
        <p:spPr bwMode="gray">
          <a:xfrm>
            <a:off x="1143000" y="4119563"/>
            <a:ext cx="561975" cy="427037"/>
          </a:xfrm>
          <a:prstGeom prst="rect">
            <a:avLst/>
          </a:prstGeom>
          <a:noFill/>
          <a:ln w="9525">
            <a:noFill/>
            <a:miter lim="800000"/>
            <a:headEnd/>
            <a:tailEnd/>
          </a:ln>
        </p:spPr>
      </p:pic>
      <p:sp>
        <p:nvSpPr>
          <p:cNvPr id="30761" name="Rectangle 71"/>
          <p:cNvSpPr>
            <a:spLocks noChangeArrowheads="1"/>
          </p:cNvSpPr>
          <p:nvPr/>
        </p:nvSpPr>
        <p:spPr bwMode="auto">
          <a:xfrm>
            <a:off x="1371600" y="4119563"/>
            <a:ext cx="1676400" cy="304800"/>
          </a:xfrm>
          <a:prstGeom prst="rect">
            <a:avLst/>
          </a:prstGeom>
          <a:noFill/>
          <a:ln w="76200" algn="ctr">
            <a:noFill/>
            <a:miter lim="800000"/>
            <a:headEnd/>
            <a:tailEnd/>
          </a:ln>
        </p:spPr>
        <p:txBody>
          <a:bodyPr wrap="none" anchor="ctr"/>
          <a:lstStyle/>
          <a:p>
            <a:pPr algn="ctr"/>
            <a:r>
              <a:rPr lang="en-US" sz="1200">
                <a:solidFill>
                  <a:srgbClr val="002060"/>
                </a:solidFill>
              </a:rPr>
              <a:t>Identity</a:t>
            </a:r>
          </a:p>
        </p:txBody>
      </p:sp>
      <p:sp>
        <p:nvSpPr>
          <p:cNvPr id="30762" name="Rectangle 71"/>
          <p:cNvSpPr>
            <a:spLocks noChangeArrowheads="1"/>
          </p:cNvSpPr>
          <p:nvPr/>
        </p:nvSpPr>
        <p:spPr bwMode="auto">
          <a:xfrm>
            <a:off x="1981200" y="3052763"/>
            <a:ext cx="1676400" cy="304800"/>
          </a:xfrm>
          <a:prstGeom prst="rect">
            <a:avLst/>
          </a:prstGeom>
          <a:noFill/>
          <a:ln w="76200" algn="ctr">
            <a:noFill/>
            <a:miter lim="800000"/>
            <a:headEnd/>
            <a:tailEnd/>
          </a:ln>
        </p:spPr>
        <p:txBody>
          <a:bodyPr wrap="none" anchor="ctr"/>
          <a:lstStyle/>
          <a:p>
            <a:pPr algn="ctr"/>
            <a:r>
              <a:rPr lang="en-US" sz="1200">
                <a:solidFill>
                  <a:srgbClr val="002060"/>
                </a:solidFill>
              </a:rPr>
              <a:t>Information</a:t>
            </a:r>
          </a:p>
        </p:txBody>
      </p:sp>
      <p:sp>
        <p:nvSpPr>
          <p:cNvPr id="30763" name="Rectangle 71"/>
          <p:cNvSpPr>
            <a:spLocks noChangeArrowheads="1"/>
          </p:cNvSpPr>
          <p:nvPr/>
        </p:nvSpPr>
        <p:spPr bwMode="auto">
          <a:xfrm>
            <a:off x="5562600" y="3052763"/>
            <a:ext cx="1676400" cy="304800"/>
          </a:xfrm>
          <a:prstGeom prst="rect">
            <a:avLst/>
          </a:prstGeom>
          <a:noFill/>
          <a:ln w="76200" algn="ctr">
            <a:noFill/>
            <a:miter lim="800000"/>
            <a:headEnd/>
            <a:tailEnd/>
          </a:ln>
        </p:spPr>
        <p:txBody>
          <a:bodyPr wrap="none" anchor="ctr"/>
          <a:lstStyle/>
          <a:p>
            <a:pPr algn="ctr"/>
            <a:r>
              <a:rPr lang="en-US" sz="1200">
                <a:solidFill>
                  <a:srgbClr val="002060"/>
                </a:solidFill>
              </a:rPr>
              <a:t>Information</a:t>
            </a:r>
          </a:p>
        </p:txBody>
      </p:sp>
      <p:sp>
        <p:nvSpPr>
          <p:cNvPr id="30764" name="Rectangle 71"/>
          <p:cNvSpPr>
            <a:spLocks noChangeArrowheads="1"/>
          </p:cNvSpPr>
          <p:nvPr/>
        </p:nvSpPr>
        <p:spPr bwMode="auto">
          <a:xfrm>
            <a:off x="6172200" y="4119563"/>
            <a:ext cx="1676400" cy="304800"/>
          </a:xfrm>
          <a:prstGeom prst="rect">
            <a:avLst/>
          </a:prstGeom>
          <a:noFill/>
          <a:ln w="76200" algn="ctr">
            <a:noFill/>
            <a:miter lim="800000"/>
            <a:headEnd/>
            <a:tailEnd/>
          </a:ln>
        </p:spPr>
        <p:txBody>
          <a:bodyPr wrap="none" anchor="ctr"/>
          <a:lstStyle/>
          <a:p>
            <a:pPr algn="ctr"/>
            <a:r>
              <a:rPr lang="en-US" sz="1200">
                <a:solidFill>
                  <a:srgbClr val="002060"/>
                </a:solidFill>
              </a:rPr>
              <a:t>Identity</a:t>
            </a:r>
          </a:p>
        </p:txBody>
      </p:sp>
      <p:pic>
        <p:nvPicPr>
          <p:cNvPr id="30765" name="Picture 234" descr="_people4"/>
          <p:cNvPicPr>
            <a:picLocks noChangeAspect="1" noChangeArrowheads="1"/>
          </p:cNvPicPr>
          <p:nvPr/>
        </p:nvPicPr>
        <p:blipFill>
          <a:blip r:embed="rId19" cstate="print"/>
          <a:srcRect/>
          <a:stretch>
            <a:fillRect/>
          </a:stretch>
        </p:blipFill>
        <p:spPr bwMode="gray">
          <a:xfrm>
            <a:off x="7315200" y="4119563"/>
            <a:ext cx="555625" cy="422275"/>
          </a:xfrm>
          <a:prstGeom prst="rect">
            <a:avLst/>
          </a:prstGeom>
          <a:noFill/>
          <a:ln w="9525">
            <a:noFill/>
            <a:miter lim="800000"/>
            <a:headEnd/>
            <a:tailEnd/>
          </a:ln>
        </p:spPr>
      </p:pic>
      <p:pic>
        <p:nvPicPr>
          <p:cNvPr id="30766" name="Picture 37" descr="_people2"/>
          <p:cNvPicPr>
            <a:picLocks noChangeAspect="1" noChangeArrowheads="1"/>
          </p:cNvPicPr>
          <p:nvPr/>
        </p:nvPicPr>
        <p:blipFill>
          <a:blip r:embed="rId20" cstate="print"/>
          <a:srcRect/>
          <a:stretch>
            <a:fillRect/>
          </a:stretch>
        </p:blipFill>
        <p:spPr bwMode="gray">
          <a:xfrm>
            <a:off x="6096000" y="4119563"/>
            <a:ext cx="552450" cy="419100"/>
          </a:xfrm>
          <a:prstGeom prst="rect">
            <a:avLst/>
          </a:prstGeom>
          <a:noFill/>
          <a:ln w="9525">
            <a:noFill/>
            <a:miter lim="800000"/>
            <a:headEnd/>
            <a:tailEnd/>
          </a:ln>
        </p:spPr>
      </p:pic>
      <p:sp>
        <p:nvSpPr>
          <p:cNvPr id="30767" name="Title 4"/>
          <p:cNvSpPr>
            <a:spLocks noGrp="1"/>
          </p:cNvSpPr>
          <p:nvPr>
            <p:ph type="title"/>
          </p:nvPr>
        </p:nvSpPr>
        <p:spPr bwMode="auto">
          <a:xfrm>
            <a:off x="6350" y="1114425"/>
            <a:ext cx="9137650" cy="838200"/>
          </a:xfrm>
          <a:prstGeom prst="rect">
            <a:avLst/>
          </a:prstGeom>
          <a:noFill/>
          <a:ln>
            <a:miter lim="800000"/>
            <a:headEnd/>
            <a:tailEnd/>
          </a:ln>
        </p:spPr>
        <p:txBody>
          <a:bodyPr>
            <a:normAutofit fontScale="90000"/>
          </a:bodyPr>
          <a:lstStyle/>
          <a:p>
            <a:pPr eaLnBrk="1" hangingPunct="1"/>
            <a:r>
              <a:rPr lang="en-US" i="1" smtClean="0">
                <a:solidFill>
                  <a:schemeClr val="accent2"/>
                </a:solidFill>
              </a:rPr>
              <a:t>Private Clouds demand a Policy-aware </a:t>
            </a:r>
            <a:br>
              <a:rPr lang="en-US" i="1" smtClean="0">
                <a:solidFill>
                  <a:schemeClr val="accent2"/>
                </a:solidFill>
              </a:rPr>
            </a:br>
            <a:r>
              <a:rPr lang="en-US" i="1" smtClean="0">
                <a:solidFill>
                  <a:schemeClr val="accent2"/>
                </a:solidFill>
              </a:rPr>
              <a:t>“Trusted Zone” for Data, VMs, and Identities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188640"/>
            <a:ext cx="7498080" cy="1143000"/>
          </a:xfrm>
        </p:spPr>
        <p:txBody>
          <a:bodyPr/>
          <a:lstStyle/>
          <a:p>
            <a:r>
              <a:rPr lang="en-IN" dirty="0" smtClean="0"/>
              <a:t>Email</a:t>
            </a:r>
            <a:endParaRPr lang="en-IN" dirty="0"/>
          </a:p>
        </p:txBody>
      </p:sp>
      <p:sp>
        <p:nvSpPr>
          <p:cNvPr id="3" name="Content Placeholder 2"/>
          <p:cNvSpPr>
            <a:spLocks noGrp="1"/>
          </p:cNvSpPr>
          <p:nvPr>
            <p:ph idx="1"/>
          </p:nvPr>
        </p:nvSpPr>
        <p:spPr/>
        <p:txBody>
          <a:bodyPr/>
          <a:lstStyle/>
          <a:p>
            <a:r>
              <a:rPr lang="en-IN" dirty="0" smtClean="0"/>
              <a:t>Effective communication</a:t>
            </a:r>
          </a:p>
          <a:p>
            <a:r>
              <a:rPr lang="en-IN" dirty="0" smtClean="0"/>
              <a:t>Mailing lists </a:t>
            </a:r>
          </a:p>
          <a:p>
            <a:pPr lvl="1"/>
            <a:r>
              <a:rPr lang="en-IN" dirty="0" smtClean="0"/>
              <a:t>Topic specific</a:t>
            </a:r>
          </a:p>
          <a:p>
            <a:pPr lvl="1"/>
            <a:r>
              <a:rPr lang="en-IN" dirty="0" smtClean="0"/>
              <a:t>Associations, NGOs, </a:t>
            </a:r>
          </a:p>
          <a:p>
            <a:r>
              <a:rPr lang="en-IN" dirty="0" err="1" smtClean="0"/>
              <a:t>Mailmerge</a:t>
            </a:r>
            <a:r>
              <a:rPr lang="en-IN" dirty="0" smtClean="0"/>
              <a:t> (mass mailing)</a:t>
            </a:r>
          </a:p>
          <a:p>
            <a:r>
              <a:rPr lang="en-IN" dirty="0" err="1" smtClean="0"/>
              <a:t>eNewsletters</a:t>
            </a:r>
            <a:endParaRPr lang="en-IN" dirty="0"/>
          </a:p>
        </p:txBody>
      </p:sp>
    </p:spTree>
    <p:extLst>
      <p:ext uri="{BB962C8B-B14F-4D97-AF65-F5344CB8AC3E}">
        <p14:creationId xmlns:p14="http://schemas.microsoft.com/office/powerpoint/2010/main" val="31307735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3"/>
          <p:cNvSpPr txBox="1">
            <a:spLocks noChangeArrowheads="1"/>
          </p:cNvSpPr>
          <p:nvPr/>
        </p:nvSpPr>
        <p:spPr bwMode="gray">
          <a:xfrm>
            <a:off x="3957638" y="6049963"/>
            <a:ext cx="1689100" cy="274637"/>
          </a:xfrm>
          <a:prstGeom prst="rect">
            <a:avLst/>
          </a:prstGeom>
          <a:noFill/>
          <a:ln w="9525">
            <a:noFill/>
            <a:miter lim="800000"/>
            <a:headEnd/>
            <a:tailEnd/>
          </a:ln>
        </p:spPr>
        <p:txBody>
          <a:bodyPr wrap="none">
            <a:spAutoFit/>
          </a:bodyPr>
          <a:lstStyle/>
          <a:p>
            <a:pPr algn="ctr"/>
            <a:r>
              <a:rPr lang="en-US" sz="1200">
                <a:solidFill>
                  <a:srgbClr val="FFFFFF"/>
                </a:solidFill>
              </a:rPr>
              <a:t>Physical Infrastructure</a:t>
            </a:r>
          </a:p>
        </p:txBody>
      </p:sp>
      <p:sp>
        <p:nvSpPr>
          <p:cNvPr id="31747" name="AutoShape 44" descr="Wave"/>
          <p:cNvSpPr>
            <a:spLocks noChangeArrowheads="1"/>
          </p:cNvSpPr>
          <p:nvPr/>
        </p:nvSpPr>
        <p:spPr bwMode="auto">
          <a:xfrm>
            <a:off x="2751138" y="2344738"/>
            <a:ext cx="3128962" cy="4000500"/>
          </a:xfrm>
          <a:prstGeom prst="flowChartAlternateProcess">
            <a:avLst/>
          </a:prstGeom>
          <a:pattFill prst="wave">
            <a:fgClr>
              <a:srgbClr val="389EBE">
                <a:alpha val="49019"/>
              </a:srgbClr>
            </a:fgClr>
            <a:bgClr>
              <a:schemeClr val="bg1">
                <a:alpha val="49019"/>
              </a:schemeClr>
            </a:bgClr>
          </a:pattFill>
          <a:ln w="50800">
            <a:solidFill>
              <a:srgbClr val="6FA1D5"/>
            </a:solidFill>
            <a:miter lim="800000"/>
            <a:headEnd/>
            <a:tailEnd/>
          </a:ln>
        </p:spPr>
        <p:txBody>
          <a:bodyPr wrap="none" anchor="ctr"/>
          <a:lstStyle/>
          <a:p>
            <a:pPr algn="ctr"/>
            <a:endParaRPr lang="en-US" b="1">
              <a:solidFill>
                <a:srgbClr val="000000"/>
              </a:solidFill>
            </a:endParaRPr>
          </a:p>
        </p:txBody>
      </p:sp>
      <p:sp>
        <p:nvSpPr>
          <p:cNvPr id="31748" name="AutoShape 45"/>
          <p:cNvSpPr>
            <a:spLocks noChangeArrowheads="1"/>
          </p:cNvSpPr>
          <p:nvPr/>
        </p:nvSpPr>
        <p:spPr bwMode="auto">
          <a:xfrm rot="399751">
            <a:off x="2852738" y="1404938"/>
            <a:ext cx="3214687" cy="904875"/>
          </a:xfrm>
          <a:prstGeom prst="irregularSeal2">
            <a:avLst/>
          </a:prstGeom>
          <a:gradFill rotWithShape="1">
            <a:gsLst>
              <a:gs pos="0">
                <a:srgbClr val="FF7D7D"/>
              </a:gs>
              <a:gs pos="100000">
                <a:schemeClr val="bg1"/>
              </a:gs>
            </a:gsLst>
            <a:path path="shape">
              <a:fillToRect l="50000" t="50000" r="50000" b="50000"/>
            </a:path>
          </a:gradFill>
          <a:ln w="9525">
            <a:noFill/>
            <a:miter lim="800000"/>
            <a:headEnd/>
            <a:tailEnd/>
          </a:ln>
        </p:spPr>
        <p:txBody>
          <a:bodyPr wrap="none" anchor="ctr"/>
          <a:lstStyle/>
          <a:p>
            <a:pPr algn="ctr"/>
            <a:endParaRPr lang="en-US" b="1">
              <a:solidFill>
                <a:srgbClr val="000000"/>
              </a:solidFill>
            </a:endParaRPr>
          </a:p>
        </p:txBody>
      </p:sp>
      <p:sp>
        <p:nvSpPr>
          <p:cNvPr id="5" name="Rectangle 48"/>
          <p:cNvSpPr>
            <a:spLocks noChangeArrowheads="1"/>
          </p:cNvSpPr>
          <p:nvPr/>
        </p:nvSpPr>
        <p:spPr bwMode="auto">
          <a:xfrm>
            <a:off x="3359150" y="2625725"/>
            <a:ext cx="1409700" cy="598488"/>
          </a:xfrm>
          <a:prstGeom prst="rect">
            <a:avLst/>
          </a:prstGeom>
          <a:gradFill rotWithShape="1">
            <a:gsLst>
              <a:gs pos="0">
                <a:srgbClr val="0E9E7C"/>
              </a:gs>
              <a:gs pos="50000">
                <a:schemeClr val="bg1"/>
              </a:gs>
              <a:gs pos="100000">
                <a:srgbClr val="0E9E7C"/>
              </a:gs>
            </a:gsLst>
            <a:lin ang="0" scaled="1"/>
          </a:gradFill>
          <a:ln w="9525">
            <a:noFill/>
            <a:miter lim="800000"/>
            <a:headEnd/>
            <a:tailEnd/>
          </a:ln>
          <a:effectLst/>
        </p:spPr>
        <p:txBody>
          <a:bodyPr wrap="none" anchor="ctr"/>
          <a:lstStyle/>
          <a:p>
            <a:pPr algn="ctr">
              <a:defRPr/>
            </a:pPr>
            <a:endParaRPr lang="en-US" b="1">
              <a:solidFill>
                <a:srgbClr val="000000"/>
              </a:solidFill>
            </a:endParaRPr>
          </a:p>
        </p:txBody>
      </p:sp>
      <p:pic>
        <p:nvPicPr>
          <p:cNvPr id="31750" name="Picture 49" descr="Tenant-2"/>
          <p:cNvPicPr>
            <a:picLocks noChangeAspect="1" noChangeArrowheads="1"/>
          </p:cNvPicPr>
          <p:nvPr/>
        </p:nvPicPr>
        <p:blipFill>
          <a:blip r:embed="rId2" cstate="print"/>
          <a:srcRect/>
          <a:stretch>
            <a:fillRect/>
          </a:stretch>
        </p:blipFill>
        <p:spPr bwMode="auto">
          <a:xfrm>
            <a:off x="4692650" y="2606675"/>
            <a:ext cx="685800" cy="647700"/>
          </a:xfrm>
          <a:prstGeom prst="rect">
            <a:avLst/>
          </a:prstGeom>
          <a:noFill/>
          <a:ln w="9525">
            <a:noFill/>
            <a:miter lim="800000"/>
            <a:headEnd/>
            <a:tailEnd/>
          </a:ln>
        </p:spPr>
      </p:pic>
      <p:sp>
        <p:nvSpPr>
          <p:cNvPr id="31751" name="TextBox 73"/>
          <p:cNvSpPr txBox="1">
            <a:spLocks noChangeArrowheads="1"/>
          </p:cNvSpPr>
          <p:nvPr/>
        </p:nvSpPr>
        <p:spPr bwMode="auto">
          <a:xfrm>
            <a:off x="4692650" y="2700338"/>
            <a:ext cx="685800" cy="457200"/>
          </a:xfrm>
          <a:prstGeom prst="rect">
            <a:avLst/>
          </a:prstGeom>
          <a:noFill/>
          <a:ln w="9525">
            <a:noFill/>
            <a:miter lim="800000"/>
            <a:headEnd/>
            <a:tailEnd/>
          </a:ln>
        </p:spPr>
        <p:txBody>
          <a:bodyPr>
            <a:spAutoFit/>
          </a:bodyPr>
          <a:lstStyle/>
          <a:p>
            <a:pPr algn="ctr"/>
            <a:r>
              <a:rPr lang="en-US" sz="1200">
                <a:solidFill>
                  <a:srgbClr val="FFFFFF"/>
                </a:solidFill>
              </a:rPr>
              <a:t>Tenant #2</a:t>
            </a:r>
          </a:p>
        </p:txBody>
      </p:sp>
      <p:grpSp>
        <p:nvGrpSpPr>
          <p:cNvPr id="2" name="Group 51"/>
          <p:cNvGrpSpPr>
            <a:grpSpLocks/>
          </p:cNvGrpSpPr>
          <p:nvPr/>
        </p:nvGrpSpPr>
        <p:grpSpPr bwMode="auto">
          <a:xfrm>
            <a:off x="3714750" y="2701925"/>
            <a:ext cx="673100" cy="455613"/>
            <a:chOff x="3072" y="2017"/>
            <a:chExt cx="424" cy="287"/>
          </a:xfrm>
        </p:grpSpPr>
        <p:sp>
          <p:nvSpPr>
            <p:cNvPr id="31809" name="Rounded Rectangle 29"/>
            <p:cNvSpPr>
              <a:spLocks noChangeArrowheads="1"/>
            </p:cNvSpPr>
            <p:nvPr/>
          </p:nvSpPr>
          <p:spPr bwMode="auto">
            <a:xfrm>
              <a:off x="3072" y="2017"/>
              <a:ext cx="175" cy="287"/>
            </a:xfrm>
            <a:prstGeom prst="roundRect">
              <a:avLst>
                <a:gd name="adj" fmla="val 16667"/>
              </a:avLst>
            </a:prstGeom>
            <a:solidFill>
              <a:srgbClr val="BAF7C8"/>
            </a:solidFill>
            <a:ln w="9525" algn="ctr">
              <a:noFill/>
              <a:miter lim="800000"/>
              <a:headEnd/>
              <a:tailEnd/>
            </a:ln>
          </p:spPr>
          <p:txBody>
            <a:bodyPr wrap="none"/>
            <a:lstStyle/>
            <a:p>
              <a:pPr algn="ctr"/>
              <a:endParaRPr lang="en-US" sz="1000" b="1">
                <a:solidFill>
                  <a:srgbClr val="000000"/>
                </a:solidFill>
              </a:endParaRPr>
            </a:p>
          </p:txBody>
        </p:sp>
        <p:sp>
          <p:nvSpPr>
            <p:cNvPr id="31810" name="Rounded Rectangle 31"/>
            <p:cNvSpPr>
              <a:spLocks noChangeArrowheads="1"/>
            </p:cNvSpPr>
            <p:nvPr/>
          </p:nvSpPr>
          <p:spPr bwMode="auto">
            <a:xfrm>
              <a:off x="3092" y="2039"/>
              <a:ext cx="136"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1811" name="Rounded Rectangle 32"/>
            <p:cNvSpPr>
              <a:spLocks noChangeArrowheads="1"/>
            </p:cNvSpPr>
            <p:nvPr/>
          </p:nvSpPr>
          <p:spPr bwMode="auto">
            <a:xfrm>
              <a:off x="3092"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sp>
          <p:nvSpPr>
            <p:cNvPr id="31812" name="Rounded Rectangle 29"/>
            <p:cNvSpPr>
              <a:spLocks noChangeArrowheads="1"/>
            </p:cNvSpPr>
            <p:nvPr/>
          </p:nvSpPr>
          <p:spPr bwMode="auto">
            <a:xfrm>
              <a:off x="3321" y="2017"/>
              <a:ext cx="175" cy="287"/>
            </a:xfrm>
            <a:prstGeom prst="roundRect">
              <a:avLst>
                <a:gd name="adj" fmla="val 16667"/>
              </a:avLst>
            </a:prstGeom>
            <a:solidFill>
              <a:srgbClr val="BAF7C8"/>
            </a:solidFill>
            <a:ln w="9525" algn="ctr">
              <a:noFill/>
              <a:miter lim="800000"/>
              <a:headEnd/>
              <a:tailEnd/>
            </a:ln>
          </p:spPr>
          <p:txBody>
            <a:bodyPr wrap="none"/>
            <a:lstStyle/>
            <a:p>
              <a:pPr algn="ctr"/>
              <a:endParaRPr lang="en-US" sz="1000" b="1">
                <a:solidFill>
                  <a:srgbClr val="000000"/>
                </a:solidFill>
              </a:endParaRPr>
            </a:p>
          </p:txBody>
        </p:sp>
        <p:sp>
          <p:nvSpPr>
            <p:cNvPr id="31813" name="Rounded Rectangle 31"/>
            <p:cNvSpPr>
              <a:spLocks noChangeArrowheads="1"/>
            </p:cNvSpPr>
            <p:nvPr/>
          </p:nvSpPr>
          <p:spPr bwMode="auto">
            <a:xfrm>
              <a:off x="3341" y="2039"/>
              <a:ext cx="135"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1814" name="Rounded Rectangle 32"/>
            <p:cNvSpPr>
              <a:spLocks noChangeArrowheads="1"/>
            </p:cNvSpPr>
            <p:nvPr/>
          </p:nvSpPr>
          <p:spPr bwMode="auto">
            <a:xfrm>
              <a:off x="3341" y="2166"/>
              <a:ext cx="135"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sp>
        <p:nvSpPr>
          <p:cNvPr id="31753" name="Text Box 58"/>
          <p:cNvSpPr txBox="1">
            <a:spLocks noChangeArrowheads="1"/>
          </p:cNvSpPr>
          <p:nvPr/>
        </p:nvSpPr>
        <p:spPr bwMode="auto">
          <a:xfrm>
            <a:off x="3290888" y="3187700"/>
            <a:ext cx="2087562" cy="274638"/>
          </a:xfrm>
          <a:prstGeom prst="rect">
            <a:avLst/>
          </a:prstGeom>
          <a:noFill/>
          <a:ln w="9525">
            <a:noFill/>
            <a:miter lim="800000"/>
            <a:headEnd/>
            <a:tailEnd/>
          </a:ln>
        </p:spPr>
        <p:txBody>
          <a:bodyPr>
            <a:spAutoFit/>
          </a:bodyPr>
          <a:lstStyle/>
          <a:p>
            <a:pPr algn="ctr">
              <a:spcBef>
                <a:spcPct val="50000"/>
              </a:spcBef>
            </a:pPr>
            <a:r>
              <a:rPr lang="en-US" sz="1200">
                <a:solidFill>
                  <a:srgbClr val="000000"/>
                </a:solidFill>
              </a:rPr>
              <a:t>Virtual Infrastructure</a:t>
            </a:r>
          </a:p>
        </p:txBody>
      </p:sp>
      <p:sp>
        <p:nvSpPr>
          <p:cNvPr id="31754" name="AutoShape 59"/>
          <p:cNvSpPr>
            <a:spLocks noChangeArrowheads="1"/>
          </p:cNvSpPr>
          <p:nvPr/>
        </p:nvSpPr>
        <p:spPr bwMode="auto">
          <a:xfrm>
            <a:off x="2914650" y="2471738"/>
            <a:ext cx="2820988" cy="990600"/>
          </a:xfrm>
          <a:prstGeom prst="flowChartAlternateProcess">
            <a:avLst/>
          </a:prstGeom>
          <a:noFill/>
          <a:ln w="50800">
            <a:solidFill>
              <a:srgbClr val="8BF1A3"/>
            </a:solidFill>
            <a:miter lim="800000"/>
            <a:headEnd/>
            <a:tailEnd/>
          </a:ln>
        </p:spPr>
        <p:txBody>
          <a:bodyPr wrap="none" anchor="ctr"/>
          <a:lstStyle/>
          <a:p>
            <a:pPr algn="ctr"/>
            <a:endParaRPr lang="en-US" b="1">
              <a:solidFill>
                <a:srgbClr val="000000"/>
              </a:solidFill>
            </a:endParaRPr>
          </a:p>
        </p:txBody>
      </p:sp>
      <p:grpSp>
        <p:nvGrpSpPr>
          <p:cNvPr id="3" name="Group 60"/>
          <p:cNvGrpSpPr>
            <a:grpSpLocks/>
          </p:cNvGrpSpPr>
          <p:nvPr/>
        </p:nvGrpSpPr>
        <p:grpSpPr bwMode="auto">
          <a:xfrm>
            <a:off x="3189288" y="4986338"/>
            <a:ext cx="2333625" cy="1371600"/>
            <a:chOff x="4141" y="3024"/>
            <a:chExt cx="1470" cy="864"/>
          </a:xfrm>
        </p:grpSpPr>
        <p:pic>
          <p:nvPicPr>
            <p:cNvPr id="31803" name="Picture 5" descr="IRM-infraBox"/>
            <p:cNvPicPr>
              <a:picLocks noChangeAspect="1" noChangeArrowheads="1"/>
            </p:cNvPicPr>
            <p:nvPr/>
          </p:nvPicPr>
          <p:blipFill>
            <a:blip r:embed="rId3" cstate="print"/>
            <a:srcRect/>
            <a:stretch>
              <a:fillRect/>
            </a:stretch>
          </p:blipFill>
          <p:spPr bwMode="gray">
            <a:xfrm>
              <a:off x="4144" y="3024"/>
              <a:ext cx="1446" cy="864"/>
            </a:xfrm>
            <a:prstGeom prst="rect">
              <a:avLst/>
            </a:prstGeom>
            <a:noFill/>
            <a:ln w="9525">
              <a:noFill/>
              <a:miter lim="800000"/>
              <a:headEnd/>
              <a:tailEnd/>
            </a:ln>
          </p:spPr>
        </p:pic>
        <p:sp>
          <p:nvSpPr>
            <p:cNvPr id="31804" name="Text Box 13"/>
            <p:cNvSpPr txBox="1">
              <a:spLocks noChangeArrowheads="1"/>
            </p:cNvSpPr>
            <p:nvPr/>
          </p:nvSpPr>
          <p:spPr bwMode="gray">
            <a:xfrm>
              <a:off x="4243" y="3648"/>
              <a:ext cx="1221" cy="192"/>
            </a:xfrm>
            <a:prstGeom prst="rect">
              <a:avLst/>
            </a:prstGeom>
            <a:noFill/>
            <a:ln w="9525">
              <a:noFill/>
              <a:miter lim="800000"/>
              <a:headEnd/>
              <a:tailEnd/>
            </a:ln>
          </p:spPr>
          <p:txBody>
            <a:bodyPr>
              <a:spAutoFit/>
            </a:bodyPr>
            <a:lstStyle/>
            <a:p>
              <a:pPr algn="ctr"/>
              <a:r>
                <a:rPr lang="en-US" sz="1400">
                  <a:solidFill>
                    <a:srgbClr val="FFFFFF"/>
                  </a:solidFill>
                </a:rPr>
                <a:t>Physical Infrastructure</a:t>
              </a:r>
            </a:p>
          </p:txBody>
        </p:sp>
        <p:pic>
          <p:nvPicPr>
            <p:cNvPr id="31805" name="Picture 63" descr="disc blue"/>
            <p:cNvPicPr>
              <a:picLocks noChangeAspect="1" noChangeArrowheads="1"/>
            </p:cNvPicPr>
            <p:nvPr/>
          </p:nvPicPr>
          <p:blipFill>
            <a:blip r:embed="rId4" cstate="print"/>
            <a:srcRect/>
            <a:stretch>
              <a:fillRect/>
            </a:stretch>
          </p:blipFill>
          <p:spPr bwMode="auto">
            <a:xfrm>
              <a:off x="5160" y="3178"/>
              <a:ext cx="216" cy="235"/>
            </a:xfrm>
            <a:prstGeom prst="rect">
              <a:avLst/>
            </a:prstGeom>
            <a:noFill/>
            <a:ln w="9525">
              <a:noFill/>
              <a:miter lim="800000"/>
              <a:headEnd/>
              <a:tailEnd/>
            </a:ln>
          </p:spPr>
        </p:pic>
        <p:pic>
          <p:nvPicPr>
            <p:cNvPr id="31806" name="Picture 64" descr="server"/>
            <p:cNvPicPr>
              <a:picLocks noChangeAspect="1" noChangeArrowheads="1"/>
            </p:cNvPicPr>
            <p:nvPr/>
          </p:nvPicPr>
          <p:blipFill>
            <a:blip r:embed="rId5" cstate="print"/>
            <a:srcRect/>
            <a:stretch>
              <a:fillRect/>
            </a:stretch>
          </p:blipFill>
          <p:spPr bwMode="auto">
            <a:xfrm>
              <a:off x="4808" y="3120"/>
              <a:ext cx="204" cy="293"/>
            </a:xfrm>
            <a:prstGeom prst="rect">
              <a:avLst/>
            </a:prstGeom>
            <a:noFill/>
            <a:ln w="9525">
              <a:noFill/>
              <a:miter lim="800000"/>
              <a:headEnd/>
              <a:tailEnd/>
            </a:ln>
          </p:spPr>
        </p:pic>
        <p:pic>
          <p:nvPicPr>
            <p:cNvPr id="31807" name="Picture 65" descr="Switch"/>
            <p:cNvPicPr>
              <a:picLocks noChangeAspect="1" noChangeArrowheads="1"/>
            </p:cNvPicPr>
            <p:nvPr/>
          </p:nvPicPr>
          <p:blipFill>
            <a:blip r:embed="rId6" cstate="print"/>
            <a:srcRect/>
            <a:stretch>
              <a:fillRect/>
            </a:stretch>
          </p:blipFill>
          <p:spPr bwMode="auto">
            <a:xfrm>
              <a:off x="4296" y="3258"/>
              <a:ext cx="354" cy="160"/>
            </a:xfrm>
            <a:prstGeom prst="rect">
              <a:avLst/>
            </a:prstGeom>
            <a:noFill/>
            <a:ln w="9525">
              <a:noFill/>
              <a:miter lim="800000"/>
              <a:headEnd/>
              <a:tailEnd/>
            </a:ln>
          </p:spPr>
        </p:pic>
        <p:sp>
          <p:nvSpPr>
            <p:cNvPr id="31808" name="Text Box 66"/>
            <p:cNvSpPr txBox="1">
              <a:spLocks noChangeArrowheads="1"/>
            </p:cNvSpPr>
            <p:nvPr/>
          </p:nvSpPr>
          <p:spPr bwMode="auto">
            <a:xfrm>
              <a:off x="4141" y="3408"/>
              <a:ext cx="1470" cy="269"/>
            </a:xfrm>
            <a:prstGeom prst="rect">
              <a:avLst/>
            </a:prstGeom>
            <a:noFill/>
            <a:ln w="9525">
              <a:noFill/>
              <a:miter lim="800000"/>
              <a:headEnd/>
              <a:tailEnd/>
            </a:ln>
          </p:spPr>
          <p:txBody>
            <a:bodyPr>
              <a:spAutoFit/>
            </a:bodyPr>
            <a:lstStyle/>
            <a:p>
              <a:pPr algn="ctr">
                <a:spcBef>
                  <a:spcPct val="50000"/>
                </a:spcBef>
              </a:pPr>
              <a:r>
                <a:rPr lang="en-US">
                  <a:solidFill>
                    <a:srgbClr val="FFFFFF"/>
                  </a:solidFill>
                </a:rPr>
                <a:t>Cloud Provider</a:t>
              </a:r>
            </a:p>
          </p:txBody>
        </p:sp>
      </p:grpSp>
      <p:sp>
        <p:nvSpPr>
          <p:cNvPr id="24" name="Rectangle 68"/>
          <p:cNvSpPr>
            <a:spLocks noChangeArrowheads="1"/>
          </p:cNvSpPr>
          <p:nvPr/>
        </p:nvSpPr>
        <p:spPr bwMode="auto">
          <a:xfrm>
            <a:off x="3346450" y="3919538"/>
            <a:ext cx="1498600" cy="609600"/>
          </a:xfrm>
          <a:prstGeom prst="rect">
            <a:avLst/>
          </a:prstGeom>
          <a:gradFill rotWithShape="1">
            <a:gsLst>
              <a:gs pos="0">
                <a:srgbClr val="896DEF"/>
              </a:gs>
              <a:gs pos="50000">
                <a:schemeClr val="bg1"/>
              </a:gs>
              <a:gs pos="100000">
                <a:srgbClr val="896DEF"/>
              </a:gs>
            </a:gsLst>
            <a:lin ang="0" scaled="1"/>
          </a:gradFill>
          <a:ln w="9525">
            <a:noFill/>
            <a:miter lim="800000"/>
            <a:headEnd/>
            <a:tailEnd/>
          </a:ln>
          <a:effectLst/>
        </p:spPr>
        <p:txBody>
          <a:bodyPr wrap="none" anchor="ctr"/>
          <a:lstStyle/>
          <a:p>
            <a:pPr algn="ctr">
              <a:defRPr/>
            </a:pPr>
            <a:endParaRPr lang="en-US" b="1">
              <a:solidFill>
                <a:srgbClr val="000000"/>
              </a:solidFill>
            </a:endParaRPr>
          </a:p>
        </p:txBody>
      </p:sp>
      <p:pic>
        <p:nvPicPr>
          <p:cNvPr id="31757" name="Picture 69" descr="Tenant-1"/>
          <p:cNvPicPr>
            <a:picLocks noChangeAspect="1" noChangeArrowheads="1"/>
          </p:cNvPicPr>
          <p:nvPr/>
        </p:nvPicPr>
        <p:blipFill>
          <a:blip r:embed="rId7" cstate="print"/>
          <a:srcRect/>
          <a:stretch>
            <a:fillRect/>
          </a:stretch>
        </p:blipFill>
        <p:spPr bwMode="auto">
          <a:xfrm>
            <a:off x="4692650" y="3905250"/>
            <a:ext cx="688975" cy="652463"/>
          </a:xfrm>
          <a:prstGeom prst="rect">
            <a:avLst/>
          </a:prstGeom>
          <a:noFill/>
          <a:ln w="9525">
            <a:noFill/>
            <a:miter lim="800000"/>
            <a:headEnd/>
            <a:tailEnd/>
          </a:ln>
        </p:spPr>
      </p:pic>
      <p:grpSp>
        <p:nvGrpSpPr>
          <p:cNvPr id="4" name="Group 70"/>
          <p:cNvGrpSpPr>
            <a:grpSpLocks/>
          </p:cNvGrpSpPr>
          <p:nvPr/>
        </p:nvGrpSpPr>
        <p:grpSpPr bwMode="auto">
          <a:xfrm>
            <a:off x="3625850" y="3995738"/>
            <a:ext cx="676275" cy="457200"/>
            <a:chOff x="594" y="2016"/>
            <a:chExt cx="426" cy="288"/>
          </a:xfrm>
        </p:grpSpPr>
        <p:sp>
          <p:nvSpPr>
            <p:cNvPr id="31796" name="Rounded Rectangle 29"/>
            <p:cNvSpPr>
              <a:spLocks noChangeArrowheads="1"/>
            </p:cNvSpPr>
            <p:nvPr/>
          </p:nvSpPr>
          <p:spPr bwMode="auto">
            <a:xfrm>
              <a:off x="59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sp>
          <p:nvSpPr>
            <p:cNvPr id="31797" name="Rounded Rectangle 31"/>
            <p:cNvSpPr>
              <a:spLocks noChangeArrowheads="1"/>
            </p:cNvSpPr>
            <p:nvPr/>
          </p:nvSpPr>
          <p:spPr bwMode="auto">
            <a:xfrm>
              <a:off x="614" y="2038"/>
              <a:ext cx="136" cy="115"/>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1798" name="Rounded Rectangle 32"/>
            <p:cNvSpPr>
              <a:spLocks noChangeArrowheads="1"/>
            </p:cNvSpPr>
            <p:nvPr/>
          </p:nvSpPr>
          <p:spPr bwMode="auto">
            <a:xfrm>
              <a:off x="614"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900" b="1">
                  <a:solidFill>
                    <a:srgbClr val="FFFFFF"/>
                  </a:solidFill>
                </a:rPr>
                <a:t>OS</a:t>
              </a:r>
            </a:p>
          </p:txBody>
        </p:sp>
        <p:sp>
          <p:nvSpPr>
            <p:cNvPr id="31799" name="Rounded Rectangle 29"/>
            <p:cNvSpPr>
              <a:spLocks noChangeArrowheads="1"/>
            </p:cNvSpPr>
            <p:nvPr/>
          </p:nvSpPr>
          <p:spPr bwMode="auto">
            <a:xfrm>
              <a:off x="84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grpSp>
          <p:nvGrpSpPr>
            <p:cNvPr id="6" name="Group 75"/>
            <p:cNvGrpSpPr>
              <a:grpSpLocks/>
            </p:cNvGrpSpPr>
            <p:nvPr/>
          </p:nvGrpSpPr>
          <p:grpSpPr bwMode="auto">
            <a:xfrm>
              <a:off x="864" y="2028"/>
              <a:ext cx="136" cy="241"/>
              <a:chOff x="1068" y="2713"/>
              <a:chExt cx="157" cy="279"/>
            </a:xfrm>
          </p:grpSpPr>
          <p:sp>
            <p:nvSpPr>
              <p:cNvPr id="31801" name="Rounded Rectangle 31"/>
              <p:cNvSpPr>
                <a:spLocks noChangeArrowheads="1"/>
              </p:cNvSpPr>
              <p:nvPr/>
            </p:nvSpPr>
            <p:spPr bwMode="auto">
              <a:xfrm>
                <a:off x="1068" y="2713"/>
                <a:ext cx="157" cy="132"/>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1802" name="Rounded Rectangle 32"/>
              <p:cNvSpPr>
                <a:spLocks noChangeArrowheads="1"/>
              </p:cNvSpPr>
              <p:nvPr/>
            </p:nvSpPr>
            <p:spPr bwMode="auto">
              <a:xfrm>
                <a:off x="1068" y="2860"/>
                <a:ext cx="157" cy="132"/>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grpSp>
      <p:sp>
        <p:nvSpPr>
          <p:cNvPr id="31759" name="AutoShape 78"/>
          <p:cNvSpPr>
            <a:spLocks noChangeArrowheads="1"/>
          </p:cNvSpPr>
          <p:nvPr/>
        </p:nvSpPr>
        <p:spPr bwMode="auto">
          <a:xfrm>
            <a:off x="2908300" y="3767138"/>
            <a:ext cx="2819400" cy="1020762"/>
          </a:xfrm>
          <a:prstGeom prst="flowChartAlternateProcess">
            <a:avLst/>
          </a:prstGeom>
          <a:noFill/>
          <a:ln w="50800">
            <a:solidFill>
              <a:srgbClr val="C9BDF8"/>
            </a:solidFill>
            <a:miter lim="800000"/>
            <a:headEnd/>
            <a:tailEnd/>
          </a:ln>
        </p:spPr>
        <p:txBody>
          <a:bodyPr wrap="none" anchor="ctr"/>
          <a:lstStyle/>
          <a:p>
            <a:pPr algn="ctr"/>
            <a:endParaRPr lang="en-US" b="1">
              <a:solidFill>
                <a:srgbClr val="000000"/>
              </a:solidFill>
            </a:endParaRPr>
          </a:p>
        </p:txBody>
      </p:sp>
      <p:sp>
        <p:nvSpPr>
          <p:cNvPr id="31760" name="Text Box 79"/>
          <p:cNvSpPr txBox="1">
            <a:spLocks noChangeArrowheads="1"/>
          </p:cNvSpPr>
          <p:nvPr/>
        </p:nvSpPr>
        <p:spPr bwMode="auto">
          <a:xfrm>
            <a:off x="3275013" y="4505325"/>
            <a:ext cx="2133600" cy="274638"/>
          </a:xfrm>
          <a:prstGeom prst="rect">
            <a:avLst/>
          </a:prstGeom>
          <a:noFill/>
          <a:ln w="9525">
            <a:noFill/>
            <a:miter lim="800000"/>
            <a:headEnd/>
            <a:tailEnd/>
          </a:ln>
        </p:spPr>
        <p:txBody>
          <a:bodyPr>
            <a:spAutoFit/>
          </a:bodyPr>
          <a:lstStyle/>
          <a:p>
            <a:pPr algn="ctr">
              <a:spcBef>
                <a:spcPct val="50000"/>
              </a:spcBef>
            </a:pPr>
            <a:r>
              <a:rPr lang="en-US" sz="1200">
                <a:solidFill>
                  <a:srgbClr val="000000"/>
                </a:solidFill>
              </a:rPr>
              <a:t>Virtual Infrastructure</a:t>
            </a:r>
          </a:p>
        </p:txBody>
      </p:sp>
      <p:sp>
        <p:nvSpPr>
          <p:cNvPr id="31761" name="TextBox 73"/>
          <p:cNvSpPr txBox="1">
            <a:spLocks noChangeArrowheads="1"/>
          </p:cNvSpPr>
          <p:nvPr/>
        </p:nvSpPr>
        <p:spPr bwMode="auto">
          <a:xfrm>
            <a:off x="4692650" y="3995738"/>
            <a:ext cx="685800" cy="457200"/>
          </a:xfrm>
          <a:prstGeom prst="rect">
            <a:avLst/>
          </a:prstGeom>
          <a:noFill/>
          <a:ln w="9525">
            <a:noFill/>
            <a:miter lim="800000"/>
            <a:headEnd/>
            <a:tailEnd/>
          </a:ln>
        </p:spPr>
        <p:txBody>
          <a:bodyPr>
            <a:spAutoFit/>
          </a:bodyPr>
          <a:lstStyle/>
          <a:p>
            <a:pPr algn="ctr"/>
            <a:r>
              <a:rPr lang="en-US" sz="1200">
                <a:solidFill>
                  <a:srgbClr val="FFFFFF"/>
                </a:solidFill>
              </a:rPr>
              <a:t>Tenant #1</a:t>
            </a:r>
          </a:p>
        </p:txBody>
      </p:sp>
      <p:sp>
        <p:nvSpPr>
          <p:cNvPr id="31762" name="Rectangle 81"/>
          <p:cNvSpPr>
            <a:spLocks noChangeArrowheads="1"/>
          </p:cNvSpPr>
          <p:nvPr/>
        </p:nvSpPr>
        <p:spPr bwMode="auto">
          <a:xfrm>
            <a:off x="4125913" y="4762500"/>
            <a:ext cx="457200" cy="300038"/>
          </a:xfrm>
          <a:prstGeom prst="rect">
            <a:avLst/>
          </a:prstGeom>
          <a:gradFill rotWithShape="1">
            <a:gsLst>
              <a:gs pos="0">
                <a:srgbClr val="C9BDF8"/>
              </a:gs>
              <a:gs pos="100000">
                <a:srgbClr val="3F4365"/>
              </a:gs>
            </a:gsLst>
            <a:lin ang="5400000" scaled="1"/>
          </a:gradFill>
          <a:ln w="9525">
            <a:noFill/>
            <a:miter lim="800000"/>
            <a:headEnd/>
            <a:tailEnd/>
          </a:ln>
        </p:spPr>
        <p:txBody>
          <a:bodyPr wrap="none" anchor="ctr"/>
          <a:lstStyle/>
          <a:p>
            <a:pPr algn="ctr"/>
            <a:endParaRPr lang="en-US" b="1">
              <a:solidFill>
                <a:srgbClr val="000000"/>
              </a:solidFill>
            </a:endParaRPr>
          </a:p>
        </p:txBody>
      </p:sp>
      <p:sp>
        <p:nvSpPr>
          <p:cNvPr id="31763" name="Rectangle 82"/>
          <p:cNvSpPr>
            <a:spLocks noChangeArrowheads="1"/>
          </p:cNvSpPr>
          <p:nvPr/>
        </p:nvSpPr>
        <p:spPr bwMode="auto">
          <a:xfrm rot="10800000">
            <a:off x="4121150" y="3452813"/>
            <a:ext cx="457200" cy="314325"/>
          </a:xfrm>
          <a:prstGeom prst="rect">
            <a:avLst/>
          </a:prstGeom>
          <a:gradFill rotWithShape="1">
            <a:gsLst>
              <a:gs pos="0">
                <a:srgbClr val="C9BDF8"/>
              </a:gs>
              <a:gs pos="100000">
                <a:srgbClr val="8BF1A3"/>
              </a:gs>
            </a:gsLst>
            <a:lin ang="5400000" scaled="1"/>
          </a:gradFill>
          <a:ln w="9525">
            <a:noFill/>
            <a:miter lim="800000"/>
            <a:headEnd/>
            <a:tailEnd/>
          </a:ln>
        </p:spPr>
        <p:txBody>
          <a:bodyPr wrap="none" anchor="ctr"/>
          <a:lstStyle/>
          <a:p>
            <a:pPr algn="ctr"/>
            <a:endParaRPr lang="en-US" b="1">
              <a:solidFill>
                <a:srgbClr val="000000"/>
              </a:solidFill>
            </a:endParaRPr>
          </a:p>
        </p:txBody>
      </p:sp>
      <p:sp>
        <p:nvSpPr>
          <p:cNvPr id="31764" name="Rectangle 83"/>
          <p:cNvSpPr>
            <a:spLocks noChangeArrowheads="1"/>
          </p:cNvSpPr>
          <p:nvPr/>
        </p:nvSpPr>
        <p:spPr bwMode="auto">
          <a:xfrm>
            <a:off x="4122738" y="1862138"/>
            <a:ext cx="457200" cy="619125"/>
          </a:xfrm>
          <a:prstGeom prst="rect">
            <a:avLst/>
          </a:prstGeom>
          <a:gradFill rotWithShape="1">
            <a:gsLst>
              <a:gs pos="0">
                <a:srgbClr val="C9BDF8"/>
              </a:gs>
              <a:gs pos="100000">
                <a:srgbClr val="8BF1A3">
                  <a:alpha val="39998"/>
                </a:srgbClr>
              </a:gs>
            </a:gsLst>
            <a:lin ang="5400000" scaled="1"/>
          </a:gradFill>
          <a:ln w="9525">
            <a:noFill/>
            <a:miter lim="800000"/>
            <a:headEnd/>
            <a:tailEnd/>
          </a:ln>
        </p:spPr>
        <p:txBody>
          <a:bodyPr wrap="none" anchor="ctr"/>
          <a:lstStyle/>
          <a:p>
            <a:pPr algn="ctr"/>
            <a:endParaRPr lang="en-US" b="1">
              <a:solidFill>
                <a:srgbClr val="000000"/>
              </a:solidFill>
            </a:endParaRPr>
          </a:p>
        </p:txBody>
      </p:sp>
      <p:pic>
        <p:nvPicPr>
          <p:cNvPr id="31765" name="Picture 84" descr="globe_grid"/>
          <p:cNvPicPr>
            <a:picLocks noChangeAspect="1" noChangeArrowheads="1"/>
          </p:cNvPicPr>
          <p:nvPr/>
        </p:nvPicPr>
        <p:blipFill>
          <a:blip r:embed="rId8" cstate="print"/>
          <a:srcRect/>
          <a:stretch>
            <a:fillRect/>
          </a:stretch>
        </p:blipFill>
        <p:spPr bwMode="auto">
          <a:xfrm>
            <a:off x="3968750" y="1558925"/>
            <a:ext cx="747713" cy="747713"/>
          </a:xfrm>
          <a:prstGeom prst="rect">
            <a:avLst/>
          </a:prstGeom>
          <a:noFill/>
          <a:ln w="9525">
            <a:noFill/>
            <a:miter lim="800000"/>
            <a:headEnd/>
            <a:tailEnd/>
          </a:ln>
        </p:spPr>
      </p:pic>
      <p:sp>
        <p:nvSpPr>
          <p:cNvPr id="41" name="Oval 48"/>
          <p:cNvSpPr>
            <a:spLocks noChangeArrowheads="1"/>
          </p:cNvSpPr>
          <p:nvPr/>
        </p:nvSpPr>
        <p:spPr bwMode="auto">
          <a:xfrm>
            <a:off x="4022725" y="4605338"/>
            <a:ext cx="638175" cy="638175"/>
          </a:xfrm>
          <a:prstGeom prst="ellipse">
            <a:avLst/>
          </a:prstGeom>
          <a:solidFill>
            <a:srgbClr val="FF0000">
              <a:alpha val="21176"/>
            </a:srgbClr>
          </a:solidFill>
          <a:ln w="38100">
            <a:solidFill>
              <a:srgbClr val="FF0000"/>
            </a:solidFill>
            <a:round/>
            <a:headEnd/>
            <a:tailEnd/>
          </a:ln>
        </p:spPr>
        <p:txBody>
          <a:bodyPr wrap="none" anchor="ctr"/>
          <a:lstStyle/>
          <a:p>
            <a:pPr algn="ctr"/>
            <a:endParaRPr lang="en-US" b="1">
              <a:solidFill>
                <a:srgbClr val="000000"/>
              </a:solidFill>
            </a:endParaRPr>
          </a:p>
        </p:txBody>
      </p:sp>
      <p:pic>
        <p:nvPicPr>
          <p:cNvPr id="31767" name="Picture 42" descr="3 docs skewed"/>
          <p:cNvPicPr>
            <a:picLocks noChangeAspect="1" noChangeArrowheads="1"/>
          </p:cNvPicPr>
          <p:nvPr/>
        </p:nvPicPr>
        <p:blipFill>
          <a:blip r:embed="rId9" cstate="print"/>
          <a:srcRect/>
          <a:stretch>
            <a:fillRect/>
          </a:stretch>
        </p:blipFill>
        <p:spPr bwMode="gray">
          <a:xfrm>
            <a:off x="5346700" y="2928938"/>
            <a:ext cx="341313" cy="304800"/>
          </a:xfrm>
          <a:prstGeom prst="rect">
            <a:avLst/>
          </a:prstGeom>
          <a:solidFill>
            <a:schemeClr val="bg1"/>
          </a:solidFill>
          <a:ln w="9525">
            <a:noFill/>
            <a:miter lim="800000"/>
            <a:headEnd/>
            <a:tailEnd/>
          </a:ln>
        </p:spPr>
      </p:pic>
      <p:pic>
        <p:nvPicPr>
          <p:cNvPr id="31768" name="Picture 42" descr="3 docs skewed"/>
          <p:cNvPicPr>
            <a:picLocks noChangeAspect="1" noChangeArrowheads="1"/>
          </p:cNvPicPr>
          <p:nvPr/>
        </p:nvPicPr>
        <p:blipFill>
          <a:blip r:embed="rId9" cstate="print"/>
          <a:srcRect/>
          <a:stretch>
            <a:fillRect/>
          </a:stretch>
        </p:blipFill>
        <p:spPr bwMode="gray">
          <a:xfrm>
            <a:off x="5346700" y="4224338"/>
            <a:ext cx="341313" cy="304800"/>
          </a:xfrm>
          <a:prstGeom prst="rect">
            <a:avLst/>
          </a:prstGeom>
          <a:solidFill>
            <a:schemeClr val="bg1"/>
          </a:solidFill>
          <a:ln w="9525">
            <a:noFill/>
            <a:miter lim="800000"/>
            <a:headEnd/>
            <a:tailEnd/>
          </a:ln>
        </p:spPr>
      </p:pic>
      <p:pic>
        <p:nvPicPr>
          <p:cNvPr id="31769" name="Picture 40" descr="_people1"/>
          <p:cNvPicPr>
            <a:picLocks noChangeAspect="1" noChangeArrowheads="1"/>
          </p:cNvPicPr>
          <p:nvPr/>
        </p:nvPicPr>
        <p:blipFill>
          <a:blip r:embed="rId10" cstate="print"/>
          <a:srcRect/>
          <a:stretch>
            <a:fillRect/>
          </a:stretch>
        </p:blipFill>
        <p:spPr bwMode="gray">
          <a:xfrm>
            <a:off x="2908300" y="3919538"/>
            <a:ext cx="434975" cy="330200"/>
          </a:xfrm>
          <a:prstGeom prst="rect">
            <a:avLst/>
          </a:prstGeom>
          <a:noFill/>
          <a:ln w="9525">
            <a:noFill/>
            <a:miter lim="800000"/>
            <a:headEnd/>
            <a:tailEnd/>
          </a:ln>
        </p:spPr>
      </p:pic>
      <p:pic>
        <p:nvPicPr>
          <p:cNvPr id="31770" name="Picture 105" descr="_people3"/>
          <p:cNvPicPr>
            <a:picLocks noChangeAspect="1" noChangeArrowheads="1"/>
          </p:cNvPicPr>
          <p:nvPr/>
        </p:nvPicPr>
        <p:blipFill>
          <a:blip r:embed="rId11" cstate="print"/>
          <a:srcRect/>
          <a:stretch>
            <a:fillRect/>
          </a:stretch>
        </p:blipFill>
        <p:spPr bwMode="gray">
          <a:xfrm>
            <a:off x="2908300" y="4273550"/>
            <a:ext cx="434975" cy="331788"/>
          </a:xfrm>
          <a:prstGeom prst="rect">
            <a:avLst/>
          </a:prstGeom>
          <a:noFill/>
          <a:ln w="9525">
            <a:noFill/>
            <a:miter lim="800000"/>
            <a:headEnd/>
            <a:tailEnd/>
          </a:ln>
        </p:spPr>
      </p:pic>
      <p:pic>
        <p:nvPicPr>
          <p:cNvPr id="31771" name="Picture 234" descr="_people4"/>
          <p:cNvPicPr>
            <a:picLocks noChangeAspect="1" noChangeArrowheads="1"/>
          </p:cNvPicPr>
          <p:nvPr/>
        </p:nvPicPr>
        <p:blipFill>
          <a:blip r:embed="rId12" cstate="print"/>
          <a:srcRect/>
          <a:stretch>
            <a:fillRect/>
          </a:stretch>
        </p:blipFill>
        <p:spPr bwMode="gray">
          <a:xfrm>
            <a:off x="2908300" y="2624138"/>
            <a:ext cx="430213" cy="325437"/>
          </a:xfrm>
          <a:prstGeom prst="rect">
            <a:avLst/>
          </a:prstGeom>
          <a:noFill/>
          <a:ln w="9525">
            <a:noFill/>
            <a:miter lim="800000"/>
            <a:headEnd/>
            <a:tailEnd/>
          </a:ln>
        </p:spPr>
      </p:pic>
      <p:pic>
        <p:nvPicPr>
          <p:cNvPr id="31772" name="Picture 37" descr="_people2"/>
          <p:cNvPicPr>
            <a:picLocks noChangeAspect="1" noChangeArrowheads="1"/>
          </p:cNvPicPr>
          <p:nvPr/>
        </p:nvPicPr>
        <p:blipFill>
          <a:blip r:embed="rId13" cstate="print"/>
          <a:srcRect/>
          <a:stretch>
            <a:fillRect/>
          </a:stretch>
        </p:blipFill>
        <p:spPr bwMode="gray">
          <a:xfrm>
            <a:off x="2908300" y="2928938"/>
            <a:ext cx="428625" cy="323850"/>
          </a:xfrm>
          <a:prstGeom prst="rect">
            <a:avLst/>
          </a:prstGeom>
          <a:noFill/>
          <a:ln w="9525">
            <a:noFill/>
            <a:miter lim="800000"/>
            <a:headEnd/>
            <a:tailEnd/>
          </a:ln>
        </p:spPr>
      </p:pic>
      <p:pic>
        <p:nvPicPr>
          <p:cNvPr id="31773" name="Picture 42" descr="3 docs skewed"/>
          <p:cNvPicPr>
            <a:picLocks noChangeAspect="1" noChangeArrowheads="1"/>
          </p:cNvPicPr>
          <p:nvPr/>
        </p:nvPicPr>
        <p:blipFill>
          <a:blip r:embed="rId9" cstate="print"/>
          <a:srcRect/>
          <a:stretch>
            <a:fillRect/>
          </a:stretch>
        </p:blipFill>
        <p:spPr bwMode="gray">
          <a:xfrm>
            <a:off x="5346700" y="2624138"/>
            <a:ext cx="341313" cy="304800"/>
          </a:xfrm>
          <a:prstGeom prst="rect">
            <a:avLst/>
          </a:prstGeom>
          <a:solidFill>
            <a:schemeClr val="bg1"/>
          </a:solidFill>
          <a:ln w="9525">
            <a:noFill/>
            <a:miter lim="800000"/>
            <a:headEnd/>
            <a:tailEnd/>
          </a:ln>
        </p:spPr>
      </p:pic>
      <p:pic>
        <p:nvPicPr>
          <p:cNvPr id="31774" name="Picture 42" descr="3 docs skewed"/>
          <p:cNvPicPr>
            <a:picLocks noChangeAspect="1" noChangeArrowheads="1"/>
          </p:cNvPicPr>
          <p:nvPr/>
        </p:nvPicPr>
        <p:blipFill>
          <a:blip r:embed="rId9" cstate="print"/>
          <a:srcRect/>
          <a:stretch>
            <a:fillRect/>
          </a:stretch>
        </p:blipFill>
        <p:spPr bwMode="gray">
          <a:xfrm>
            <a:off x="5346700" y="3919538"/>
            <a:ext cx="341313" cy="304800"/>
          </a:xfrm>
          <a:prstGeom prst="rect">
            <a:avLst/>
          </a:prstGeom>
          <a:solidFill>
            <a:schemeClr val="bg1"/>
          </a:solidFill>
          <a:ln w="9525">
            <a:noFill/>
            <a:miter lim="800000"/>
            <a:headEnd/>
            <a:tailEnd/>
          </a:ln>
        </p:spPr>
      </p:pic>
      <p:sp>
        <p:nvSpPr>
          <p:cNvPr id="50" name="TextBox 49"/>
          <p:cNvSpPr txBox="1">
            <a:spLocks noChangeArrowheads="1"/>
          </p:cNvSpPr>
          <p:nvPr/>
        </p:nvSpPr>
        <p:spPr bwMode="auto">
          <a:xfrm>
            <a:off x="6126163" y="4902200"/>
            <a:ext cx="1595437" cy="1314450"/>
          </a:xfrm>
          <a:prstGeom prst="rect">
            <a:avLst/>
          </a:prstGeom>
          <a:noFill/>
          <a:ln w="9525">
            <a:noFill/>
            <a:miter lim="800000"/>
            <a:headEnd/>
            <a:tailEnd/>
          </a:ln>
        </p:spPr>
        <p:txBody>
          <a:bodyPr>
            <a:spAutoFit/>
          </a:bodyPr>
          <a:lstStyle/>
          <a:p>
            <a:pPr algn="ctr"/>
            <a:r>
              <a:rPr lang="en-US" sz="1600" b="1">
                <a:solidFill>
                  <a:srgbClr val="000000"/>
                </a:solidFill>
              </a:rPr>
              <a:t>Isolate information from cloud providers’ employees</a:t>
            </a:r>
          </a:p>
        </p:txBody>
      </p:sp>
      <p:sp>
        <p:nvSpPr>
          <p:cNvPr id="51" name="Oval 48"/>
          <p:cNvSpPr>
            <a:spLocks noChangeArrowheads="1"/>
          </p:cNvSpPr>
          <p:nvPr/>
        </p:nvSpPr>
        <p:spPr bwMode="auto">
          <a:xfrm>
            <a:off x="4022725" y="3309938"/>
            <a:ext cx="638175" cy="638175"/>
          </a:xfrm>
          <a:prstGeom prst="ellipse">
            <a:avLst/>
          </a:prstGeom>
          <a:solidFill>
            <a:srgbClr val="FF0000">
              <a:alpha val="21176"/>
            </a:srgbClr>
          </a:solidFill>
          <a:ln w="38100">
            <a:solidFill>
              <a:srgbClr val="FF0000"/>
            </a:solidFill>
            <a:round/>
            <a:headEnd/>
            <a:tailEnd/>
          </a:ln>
        </p:spPr>
        <p:txBody>
          <a:bodyPr wrap="none" anchor="ctr"/>
          <a:lstStyle/>
          <a:p>
            <a:pPr algn="ctr"/>
            <a:endParaRPr lang="en-US" b="1">
              <a:solidFill>
                <a:srgbClr val="000000"/>
              </a:solidFill>
            </a:endParaRPr>
          </a:p>
        </p:txBody>
      </p:sp>
      <p:sp>
        <p:nvSpPr>
          <p:cNvPr id="52" name="Oval 48"/>
          <p:cNvSpPr>
            <a:spLocks noChangeArrowheads="1"/>
          </p:cNvSpPr>
          <p:nvPr/>
        </p:nvSpPr>
        <p:spPr bwMode="auto">
          <a:xfrm>
            <a:off x="4022725" y="2014538"/>
            <a:ext cx="638175" cy="638175"/>
          </a:xfrm>
          <a:prstGeom prst="ellipse">
            <a:avLst/>
          </a:prstGeom>
          <a:solidFill>
            <a:srgbClr val="FF0000">
              <a:alpha val="21176"/>
            </a:srgbClr>
          </a:solidFill>
          <a:ln w="38100">
            <a:solidFill>
              <a:srgbClr val="FF0000"/>
            </a:solidFill>
            <a:round/>
            <a:headEnd/>
            <a:tailEnd/>
          </a:ln>
        </p:spPr>
        <p:txBody>
          <a:bodyPr wrap="none" anchor="ctr"/>
          <a:lstStyle/>
          <a:p>
            <a:pPr algn="ctr"/>
            <a:endParaRPr lang="en-US" b="1">
              <a:solidFill>
                <a:srgbClr val="000000"/>
              </a:solidFill>
            </a:endParaRPr>
          </a:p>
        </p:txBody>
      </p:sp>
      <p:sp>
        <p:nvSpPr>
          <p:cNvPr id="53" name="TextBox 52"/>
          <p:cNvSpPr txBox="1">
            <a:spLocks noChangeArrowheads="1"/>
          </p:cNvSpPr>
          <p:nvPr/>
        </p:nvSpPr>
        <p:spPr bwMode="auto">
          <a:xfrm>
            <a:off x="5994400" y="3781425"/>
            <a:ext cx="1595438" cy="1069975"/>
          </a:xfrm>
          <a:prstGeom prst="rect">
            <a:avLst/>
          </a:prstGeom>
          <a:noFill/>
          <a:ln w="9525">
            <a:noFill/>
            <a:miter lim="800000"/>
            <a:headEnd/>
            <a:tailEnd/>
          </a:ln>
        </p:spPr>
        <p:txBody>
          <a:bodyPr>
            <a:spAutoFit/>
          </a:bodyPr>
          <a:lstStyle/>
          <a:p>
            <a:pPr algn="ctr"/>
            <a:r>
              <a:rPr lang="en-US" sz="1600" b="1">
                <a:solidFill>
                  <a:srgbClr val="000000"/>
                </a:solidFill>
              </a:rPr>
              <a:t>Isolate information among tenants</a:t>
            </a:r>
          </a:p>
        </p:txBody>
      </p:sp>
      <p:sp>
        <p:nvSpPr>
          <p:cNvPr id="54" name="TextBox 53"/>
          <p:cNvSpPr txBox="1">
            <a:spLocks noChangeArrowheads="1"/>
          </p:cNvSpPr>
          <p:nvPr/>
        </p:nvSpPr>
        <p:spPr bwMode="auto">
          <a:xfrm>
            <a:off x="5741988" y="2133600"/>
            <a:ext cx="1981200" cy="1323975"/>
          </a:xfrm>
          <a:prstGeom prst="rect">
            <a:avLst/>
          </a:prstGeom>
          <a:noFill/>
          <a:ln w="9525">
            <a:noFill/>
            <a:miter lim="800000"/>
            <a:headEnd/>
            <a:tailEnd/>
          </a:ln>
        </p:spPr>
        <p:txBody>
          <a:bodyPr>
            <a:spAutoFit/>
          </a:bodyPr>
          <a:lstStyle/>
          <a:p>
            <a:pPr algn="ctr"/>
            <a:r>
              <a:rPr lang="en-US" sz="1600" b="1">
                <a:solidFill>
                  <a:srgbClr val="000000"/>
                </a:solidFill>
              </a:rPr>
              <a:t>Isolate infrastructure from Malware, Trojans and cybercriminals</a:t>
            </a:r>
          </a:p>
        </p:txBody>
      </p:sp>
      <p:sp>
        <p:nvSpPr>
          <p:cNvPr id="55" name="TextBox 54"/>
          <p:cNvSpPr txBox="1">
            <a:spLocks noChangeArrowheads="1"/>
          </p:cNvSpPr>
          <p:nvPr/>
        </p:nvSpPr>
        <p:spPr bwMode="auto">
          <a:xfrm>
            <a:off x="1144588" y="4854575"/>
            <a:ext cx="1595437" cy="825500"/>
          </a:xfrm>
          <a:prstGeom prst="rect">
            <a:avLst/>
          </a:prstGeom>
          <a:noFill/>
          <a:ln w="9525">
            <a:noFill/>
            <a:miter lim="800000"/>
            <a:headEnd/>
            <a:tailEnd/>
          </a:ln>
        </p:spPr>
        <p:txBody>
          <a:bodyPr>
            <a:spAutoFit/>
          </a:bodyPr>
          <a:lstStyle/>
          <a:p>
            <a:pPr algn="ctr"/>
            <a:r>
              <a:rPr lang="en-US" sz="1600" b="1">
                <a:solidFill>
                  <a:srgbClr val="000000"/>
                </a:solidFill>
              </a:rPr>
              <a:t>Segregate and control user access</a:t>
            </a:r>
          </a:p>
        </p:txBody>
      </p:sp>
      <p:sp>
        <p:nvSpPr>
          <p:cNvPr id="56" name="TextBox 55"/>
          <p:cNvSpPr txBox="1">
            <a:spLocks noChangeArrowheads="1"/>
          </p:cNvSpPr>
          <p:nvPr/>
        </p:nvSpPr>
        <p:spPr bwMode="auto">
          <a:xfrm>
            <a:off x="1144588" y="3614738"/>
            <a:ext cx="1595437" cy="1069975"/>
          </a:xfrm>
          <a:prstGeom prst="rect">
            <a:avLst/>
          </a:prstGeom>
          <a:noFill/>
          <a:ln w="9525">
            <a:noFill/>
            <a:miter lim="800000"/>
            <a:headEnd/>
            <a:tailEnd/>
          </a:ln>
        </p:spPr>
        <p:txBody>
          <a:bodyPr>
            <a:spAutoFit/>
          </a:bodyPr>
          <a:lstStyle/>
          <a:p>
            <a:pPr algn="ctr"/>
            <a:r>
              <a:rPr lang="en-US" sz="1600" b="1">
                <a:solidFill>
                  <a:srgbClr val="000000"/>
                </a:solidFill>
              </a:rPr>
              <a:t>Control and isolate VM in the virtual infrastructure</a:t>
            </a:r>
          </a:p>
        </p:txBody>
      </p:sp>
      <p:sp>
        <p:nvSpPr>
          <p:cNvPr id="57" name="TextBox 56"/>
          <p:cNvSpPr txBox="1">
            <a:spLocks noChangeArrowheads="1"/>
          </p:cNvSpPr>
          <p:nvPr/>
        </p:nvSpPr>
        <p:spPr bwMode="auto">
          <a:xfrm>
            <a:off x="1295400" y="2452688"/>
            <a:ext cx="1524000" cy="1069975"/>
          </a:xfrm>
          <a:prstGeom prst="rect">
            <a:avLst/>
          </a:prstGeom>
          <a:noFill/>
          <a:ln w="9525">
            <a:noFill/>
            <a:miter lim="800000"/>
            <a:headEnd/>
            <a:tailEnd/>
          </a:ln>
        </p:spPr>
        <p:txBody>
          <a:bodyPr>
            <a:spAutoFit/>
          </a:bodyPr>
          <a:lstStyle/>
          <a:p>
            <a:pPr algn="ctr"/>
            <a:r>
              <a:rPr lang="en-US" sz="1600" b="1">
                <a:solidFill>
                  <a:srgbClr val="000000"/>
                </a:solidFill>
              </a:rPr>
              <a:t>Federate identities with public clouds</a:t>
            </a:r>
          </a:p>
        </p:txBody>
      </p:sp>
      <p:sp>
        <p:nvSpPr>
          <p:cNvPr id="58" name="TextBox 57"/>
          <p:cNvSpPr txBox="1"/>
          <p:nvPr/>
        </p:nvSpPr>
        <p:spPr>
          <a:xfrm>
            <a:off x="0" y="2681288"/>
            <a:ext cx="1219200" cy="523875"/>
          </a:xfrm>
          <a:prstGeom prst="homePlate">
            <a:avLst/>
          </a:prstGeom>
          <a:solidFill>
            <a:srgbClr val="FFC000"/>
          </a:solidFill>
          <a:ln>
            <a:solidFill>
              <a:schemeClr val="accent6">
                <a:lumMod val="50000"/>
              </a:schemeClr>
            </a:solidFill>
          </a:ln>
        </p:spPr>
        <p:txBody>
          <a:bodyPr>
            <a:spAutoFit/>
          </a:bodyPr>
          <a:lstStyle/>
          <a:p>
            <a:pPr>
              <a:defRPr/>
            </a:pPr>
            <a:r>
              <a:rPr lang="en-US" sz="1400" b="1" dirty="0">
                <a:solidFill>
                  <a:srgbClr val="000000"/>
                </a:solidFill>
              </a:rPr>
              <a:t>Identity federation</a:t>
            </a:r>
          </a:p>
        </p:txBody>
      </p:sp>
      <p:sp>
        <p:nvSpPr>
          <p:cNvPr id="59" name="TextBox 58"/>
          <p:cNvSpPr txBox="1"/>
          <p:nvPr/>
        </p:nvSpPr>
        <p:spPr>
          <a:xfrm>
            <a:off x="0" y="3748088"/>
            <a:ext cx="1219200" cy="738187"/>
          </a:xfrm>
          <a:prstGeom prst="homePlate">
            <a:avLst/>
          </a:prstGeom>
          <a:solidFill>
            <a:srgbClr val="FFC000"/>
          </a:solidFill>
          <a:ln>
            <a:solidFill>
              <a:schemeClr val="accent6">
                <a:lumMod val="50000"/>
              </a:schemeClr>
            </a:solidFill>
          </a:ln>
        </p:spPr>
        <p:txBody>
          <a:bodyPr>
            <a:spAutoFit/>
          </a:bodyPr>
          <a:lstStyle/>
          <a:p>
            <a:pPr>
              <a:defRPr/>
            </a:pPr>
            <a:r>
              <a:rPr lang="en-US" sz="1400" b="1" dirty="0">
                <a:solidFill>
                  <a:srgbClr val="000000"/>
                </a:solidFill>
              </a:rPr>
              <a:t>Virtual network security</a:t>
            </a:r>
          </a:p>
        </p:txBody>
      </p:sp>
      <p:sp>
        <p:nvSpPr>
          <p:cNvPr id="60" name="TextBox 59"/>
          <p:cNvSpPr txBox="1"/>
          <p:nvPr/>
        </p:nvSpPr>
        <p:spPr>
          <a:xfrm>
            <a:off x="0" y="5054600"/>
            <a:ext cx="1219200" cy="523875"/>
          </a:xfrm>
          <a:prstGeom prst="homePlate">
            <a:avLst/>
          </a:prstGeom>
          <a:solidFill>
            <a:srgbClr val="FFC000"/>
          </a:solidFill>
          <a:ln>
            <a:solidFill>
              <a:schemeClr val="accent6">
                <a:lumMod val="50000"/>
              </a:schemeClr>
            </a:solidFill>
          </a:ln>
        </p:spPr>
        <p:txBody>
          <a:bodyPr>
            <a:spAutoFit/>
          </a:bodyPr>
          <a:lstStyle/>
          <a:p>
            <a:pPr>
              <a:defRPr/>
            </a:pPr>
            <a:r>
              <a:rPr lang="en-US" sz="1400" b="1" dirty="0">
                <a:solidFill>
                  <a:srgbClr val="000000"/>
                </a:solidFill>
              </a:rPr>
              <a:t>Access Mgmt</a:t>
            </a:r>
          </a:p>
        </p:txBody>
      </p:sp>
      <p:sp>
        <p:nvSpPr>
          <p:cNvPr id="61" name="TextBox 60"/>
          <p:cNvSpPr txBox="1"/>
          <p:nvPr/>
        </p:nvSpPr>
        <p:spPr>
          <a:xfrm flipH="1">
            <a:off x="7532688" y="2433638"/>
            <a:ext cx="1600200" cy="523875"/>
          </a:xfrm>
          <a:prstGeom prst="homePlate">
            <a:avLst/>
          </a:prstGeom>
          <a:solidFill>
            <a:srgbClr val="FFC000"/>
          </a:solidFill>
          <a:ln>
            <a:solidFill>
              <a:schemeClr val="accent6">
                <a:lumMod val="50000"/>
              </a:schemeClr>
            </a:solidFill>
          </a:ln>
        </p:spPr>
        <p:txBody>
          <a:bodyPr>
            <a:spAutoFit/>
          </a:bodyPr>
          <a:lstStyle/>
          <a:p>
            <a:pPr algn="r">
              <a:defRPr/>
            </a:pPr>
            <a:r>
              <a:rPr lang="en-US" sz="1400" b="1" dirty="0">
                <a:solidFill>
                  <a:srgbClr val="000000"/>
                </a:solidFill>
              </a:rPr>
              <a:t>Cybercrime intelligence</a:t>
            </a:r>
          </a:p>
        </p:txBody>
      </p:sp>
      <p:sp>
        <p:nvSpPr>
          <p:cNvPr id="62" name="TextBox 61"/>
          <p:cNvSpPr txBox="1"/>
          <p:nvPr/>
        </p:nvSpPr>
        <p:spPr>
          <a:xfrm flipH="1">
            <a:off x="7532688" y="2967038"/>
            <a:ext cx="1600200" cy="523875"/>
          </a:xfrm>
          <a:prstGeom prst="homePlate">
            <a:avLst/>
          </a:prstGeom>
          <a:solidFill>
            <a:srgbClr val="FFC000"/>
          </a:solidFill>
          <a:ln>
            <a:solidFill>
              <a:schemeClr val="accent6">
                <a:lumMod val="50000"/>
              </a:schemeClr>
            </a:solidFill>
          </a:ln>
        </p:spPr>
        <p:txBody>
          <a:bodyPr>
            <a:spAutoFit/>
          </a:bodyPr>
          <a:lstStyle/>
          <a:p>
            <a:pPr algn="r">
              <a:defRPr/>
            </a:pPr>
            <a:r>
              <a:rPr lang="en-US" sz="1400" b="1" dirty="0">
                <a:solidFill>
                  <a:srgbClr val="000000"/>
                </a:solidFill>
              </a:rPr>
              <a:t>Strong authentication</a:t>
            </a:r>
          </a:p>
        </p:txBody>
      </p:sp>
      <p:sp>
        <p:nvSpPr>
          <p:cNvPr id="63" name="TextBox 62"/>
          <p:cNvSpPr txBox="1"/>
          <p:nvPr/>
        </p:nvSpPr>
        <p:spPr>
          <a:xfrm flipH="1">
            <a:off x="7518400" y="4064000"/>
            <a:ext cx="1600200" cy="523875"/>
          </a:xfrm>
          <a:prstGeom prst="homePlate">
            <a:avLst/>
          </a:prstGeom>
          <a:solidFill>
            <a:srgbClr val="FFC000"/>
          </a:solidFill>
          <a:ln>
            <a:solidFill>
              <a:schemeClr val="accent6">
                <a:lumMod val="50000"/>
              </a:schemeClr>
            </a:solidFill>
          </a:ln>
        </p:spPr>
        <p:txBody>
          <a:bodyPr>
            <a:spAutoFit/>
          </a:bodyPr>
          <a:lstStyle/>
          <a:p>
            <a:pPr algn="r">
              <a:defRPr/>
            </a:pPr>
            <a:r>
              <a:rPr lang="en-US" sz="1400" b="1" dirty="0">
                <a:solidFill>
                  <a:srgbClr val="000000"/>
                </a:solidFill>
              </a:rPr>
              <a:t>Data loss prevention</a:t>
            </a:r>
          </a:p>
        </p:txBody>
      </p:sp>
      <p:sp>
        <p:nvSpPr>
          <p:cNvPr id="64" name="TextBox 63"/>
          <p:cNvSpPr txBox="1"/>
          <p:nvPr/>
        </p:nvSpPr>
        <p:spPr>
          <a:xfrm flipH="1">
            <a:off x="7532688" y="5099050"/>
            <a:ext cx="1600200" cy="523875"/>
          </a:xfrm>
          <a:prstGeom prst="homePlate">
            <a:avLst/>
          </a:prstGeom>
          <a:solidFill>
            <a:srgbClr val="FFC000"/>
          </a:solidFill>
          <a:ln>
            <a:solidFill>
              <a:schemeClr val="accent6">
                <a:lumMod val="50000"/>
              </a:schemeClr>
            </a:solidFill>
          </a:ln>
        </p:spPr>
        <p:txBody>
          <a:bodyPr>
            <a:spAutoFit/>
          </a:bodyPr>
          <a:lstStyle/>
          <a:p>
            <a:pPr algn="r">
              <a:defRPr/>
            </a:pPr>
            <a:r>
              <a:rPr lang="en-US" sz="1400" b="1" dirty="0">
                <a:solidFill>
                  <a:srgbClr val="000000"/>
                </a:solidFill>
              </a:rPr>
              <a:t>Encryption &amp; key mgmt</a:t>
            </a:r>
          </a:p>
        </p:txBody>
      </p:sp>
      <p:sp>
        <p:nvSpPr>
          <p:cNvPr id="65" name="TextBox 64"/>
          <p:cNvSpPr txBox="1"/>
          <p:nvPr/>
        </p:nvSpPr>
        <p:spPr>
          <a:xfrm flipH="1">
            <a:off x="7532688" y="5632450"/>
            <a:ext cx="1600200" cy="307975"/>
          </a:xfrm>
          <a:prstGeom prst="homePlate">
            <a:avLst/>
          </a:prstGeom>
          <a:solidFill>
            <a:srgbClr val="FFC000"/>
          </a:solidFill>
          <a:ln>
            <a:solidFill>
              <a:schemeClr val="accent6">
                <a:lumMod val="50000"/>
              </a:schemeClr>
            </a:solidFill>
          </a:ln>
        </p:spPr>
        <p:txBody>
          <a:bodyPr>
            <a:spAutoFit/>
          </a:bodyPr>
          <a:lstStyle/>
          <a:p>
            <a:pPr algn="r">
              <a:defRPr/>
            </a:pPr>
            <a:r>
              <a:rPr lang="en-US" sz="1400" b="1" dirty="0">
                <a:solidFill>
                  <a:srgbClr val="000000"/>
                </a:solidFill>
              </a:rPr>
              <a:t>Tokenization</a:t>
            </a:r>
          </a:p>
        </p:txBody>
      </p:sp>
      <p:sp>
        <p:nvSpPr>
          <p:cNvPr id="66" name="TextBox 65"/>
          <p:cNvSpPr txBox="1">
            <a:spLocks noChangeArrowheads="1"/>
          </p:cNvSpPr>
          <p:nvPr/>
        </p:nvSpPr>
        <p:spPr bwMode="auto">
          <a:xfrm>
            <a:off x="2057400" y="6311900"/>
            <a:ext cx="4495800" cy="584200"/>
          </a:xfrm>
          <a:prstGeom prst="rect">
            <a:avLst/>
          </a:prstGeom>
          <a:noFill/>
          <a:ln w="9525">
            <a:noFill/>
            <a:miter lim="800000"/>
            <a:headEnd/>
            <a:tailEnd/>
          </a:ln>
        </p:spPr>
        <p:txBody>
          <a:bodyPr>
            <a:spAutoFit/>
          </a:bodyPr>
          <a:lstStyle/>
          <a:p>
            <a:pPr algn="ctr"/>
            <a:r>
              <a:rPr lang="en-US" sz="1600" b="1">
                <a:solidFill>
                  <a:srgbClr val="000000"/>
                </a:solidFill>
              </a:rPr>
              <a:t>Enable end to end view of security events and compliance across infrastructures</a:t>
            </a:r>
          </a:p>
        </p:txBody>
      </p:sp>
      <p:sp>
        <p:nvSpPr>
          <p:cNvPr id="67" name="TextBox 66"/>
          <p:cNvSpPr txBox="1"/>
          <p:nvPr/>
        </p:nvSpPr>
        <p:spPr>
          <a:xfrm>
            <a:off x="533400" y="6257925"/>
            <a:ext cx="1676400" cy="523875"/>
          </a:xfrm>
          <a:prstGeom prst="homePlate">
            <a:avLst/>
          </a:prstGeom>
          <a:solidFill>
            <a:srgbClr val="FFC000"/>
          </a:solidFill>
          <a:ln>
            <a:solidFill>
              <a:schemeClr val="accent6">
                <a:lumMod val="50000"/>
              </a:schemeClr>
            </a:solidFill>
          </a:ln>
        </p:spPr>
        <p:txBody>
          <a:bodyPr>
            <a:spAutoFit/>
          </a:bodyPr>
          <a:lstStyle/>
          <a:p>
            <a:pPr>
              <a:defRPr/>
            </a:pPr>
            <a:r>
              <a:rPr lang="en-US" sz="1400" b="1" dirty="0">
                <a:solidFill>
                  <a:srgbClr val="000000"/>
                </a:solidFill>
              </a:rPr>
              <a:t>Security Info. &amp; Event Mgmt</a:t>
            </a:r>
          </a:p>
        </p:txBody>
      </p:sp>
      <p:sp>
        <p:nvSpPr>
          <p:cNvPr id="68" name="TextBox 67"/>
          <p:cNvSpPr txBox="1"/>
          <p:nvPr/>
        </p:nvSpPr>
        <p:spPr>
          <a:xfrm flipH="1">
            <a:off x="6553200" y="6400800"/>
            <a:ext cx="838200" cy="307975"/>
          </a:xfrm>
          <a:prstGeom prst="homePlate">
            <a:avLst/>
          </a:prstGeom>
          <a:solidFill>
            <a:srgbClr val="FFC000"/>
          </a:solidFill>
          <a:ln>
            <a:solidFill>
              <a:schemeClr val="accent6">
                <a:lumMod val="50000"/>
              </a:schemeClr>
            </a:solidFill>
          </a:ln>
        </p:spPr>
        <p:txBody>
          <a:bodyPr>
            <a:spAutoFit/>
          </a:bodyPr>
          <a:lstStyle/>
          <a:p>
            <a:pPr algn="r">
              <a:defRPr/>
            </a:pPr>
            <a:r>
              <a:rPr lang="en-US" sz="1400" b="1" dirty="0">
                <a:solidFill>
                  <a:srgbClr val="000000"/>
                </a:solidFill>
              </a:rPr>
              <a:t>GRC</a:t>
            </a:r>
          </a:p>
        </p:txBody>
      </p:sp>
      <p:sp>
        <p:nvSpPr>
          <p:cNvPr id="69" name="TextBox 68"/>
          <p:cNvSpPr txBox="1"/>
          <p:nvPr/>
        </p:nvSpPr>
        <p:spPr>
          <a:xfrm flipH="1">
            <a:off x="7532688" y="2128838"/>
            <a:ext cx="1600200" cy="307975"/>
          </a:xfrm>
          <a:prstGeom prst="homePlate">
            <a:avLst>
              <a:gd name="adj" fmla="val 85369"/>
            </a:avLst>
          </a:prstGeom>
          <a:solidFill>
            <a:srgbClr val="FFC000"/>
          </a:solidFill>
          <a:ln>
            <a:solidFill>
              <a:schemeClr val="accent6">
                <a:lumMod val="50000"/>
              </a:schemeClr>
            </a:solidFill>
          </a:ln>
        </p:spPr>
        <p:txBody>
          <a:bodyPr>
            <a:spAutoFit/>
          </a:bodyPr>
          <a:lstStyle/>
          <a:p>
            <a:pPr algn="r">
              <a:defRPr/>
            </a:pPr>
            <a:r>
              <a:rPr lang="en-US" sz="1400" b="1" dirty="0">
                <a:solidFill>
                  <a:srgbClr val="000000"/>
                </a:solidFill>
              </a:rPr>
              <a:t>Anti-malware</a:t>
            </a:r>
          </a:p>
        </p:txBody>
      </p:sp>
      <p:sp>
        <p:nvSpPr>
          <p:cNvPr id="31795" name="Title 4"/>
          <p:cNvSpPr>
            <a:spLocks noGrp="1"/>
          </p:cNvSpPr>
          <p:nvPr>
            <p:ph type="title"/>
          </p:nvPr>
        </p:nvSpPr>
        <p:spPr bwMode="auto">
          <a:xfrm>
            <a:off x="-6350" y="332657"/>
            <a:ext cx="8382000" cy="936104"/>
          </a:xfrm>
          <a:prstGeom prst="rect">
            <a:avLst/>
          </a:prstGeom>
          <a:noFill/>
          <a:ln>
            <a:miter lim="800000"/>
            <a:headEnd/>
            <a:tailEnd/>
          </a:ln>
        </p:spPr>
        <p:txBody>
          <a:bodyPr/>
          <a:lstStyle/>
          <a:p>
            <a:pPr eaLnBrk="1" hangingPunct="1"/>
            <a:r>
              <a:rPr lang="en-US" i="1" dirty="0" smtClean="0">
                <a:solidFill>
                  <a:schemeClr val="accent2"/>
                </a:solidFill>
              </a:rPr>
              <a:t>Trusted Zones Key Capabilities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0" grpId="0"/>
      <p:bldP spid="51" grpId="0" animBg="1"/>
      <p:bldP spid="52" grpId="0" animBg="1"/>
      <p:bldP spid="53" grpId="0"/>
      <p:bldP spid="54" grpId="0"/>
      <p:bldP spid="55" grpId="0"/>
      <p:bldP spid="56" grpId="0"/>
      <p:bldP spid="57" grpId="0"/>
      <p:bldP spid="58" grpId="0" animBg="1"/>
      <p:bldP spid="59" grpId="0" animBg="1"/>
      <p:bldP spid="60" grpId="0" animBg="1"/>
      <p:bldP spid="61" grpId="0" animBg="1"/>
      <p:bldP spid="62" grpId="0" animBg="1"/>
      <p:bldP spid="63" grpId="0" animBg="1"/>
      <p:bldP spid="64" grpId="0" animBg="1"/>
      <p:bldP spid="65" grpId="0" animBg="1"/>
      <p:bldP spid="66" grpId="0"/>
      <p:bldP spid="67" grpId="0" animBg="1"/>
      <p:bldP spid="68" grpId="0" animBg="1"/>
      <p:bldP spid="6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9" name="Title 3"/>
          <p:cNvSpPr>
            <a:spLocks noGrp="1"/>
          </p:cNvSpPr>
          <p:nvPr>
            <p:ph type="title"/>
          </p:nvPr>
        </p:nvSpPr>
        <p:spPr bwMode="auto">
          <a:xfrm>
            <a:off x="323528" y="260648"/>
            <a:ext cx="8363272" cy="1782465"/>
          </a:xfrm>
          <a:prstGeom prst="rect">
            <a:avLst/>
          </a:prstGeom>
          <a:noFill/>
          <a:ln>
            <a:miter lim="800000"/>
            <a:headEnd/>
            <a:tailEnd/>
          </a:ln>
        </p:spPr>
        <p:txBody>
          <a:bodyPr>
            <a:normAutofit fontScale="90000"/>
          </a:bodyPr>
          <a:lstStyle/>
          <a:p>
            <a:pPr eaLnBrk="1" hangingPunct="1"/>
            <a:r>
              <a:rPr lang="en-US" i="1" dirty="0" smtClean="0">
                <a:solidFill>
                  <a:schemeClr val="accent2"/>
                </a:solidFill>
              </a:rPr>
              <a:t>Virtualization Enables More Effective Security by Pushing Enforcement Down the Stack </a:t>
            </a:r>
          </a:p>
        </p:txBody>
      </p:sp>
      <p:sp>
        <p:nvSpPr>
          <p:cNvPr id="2" name="Content Placeholder 48"/>
          <p:cNvSpPr>
            <a:spLocks noGrp="1"/>
          </p:cNvSpPr>
          <p:nvPr>
            <p:ph idx="1"/>
          </p:nvPr>
        </p:nvSpPr>
        <p:spPr bwMode="auto">
          <a:xfrm>
            <a:off x="571500" y="3633788"/>
            <a:ext cx="4927600" cy="2268537"/>
          </a:xfrm>
          <a:prstGeom prst="rect">
            <a:avLst/>
          </a:prstGeom>
          <a:noFill/>
          <a:ln>
            <a:miter lim="800000"/>
            <a:headEnd/>
            <a:tailEnd/>
          </a:ln>
        </p:spPr>
        <p:txBody>
          <a:bodyPr>
            <a:normAutofit fontScale="70000" lnSpcReduction="20000"/>
          </a:bodyPr>
          <a:lstStyle/>
          <a:p>
            <a:pPr marL="0" indent="0" eaLnBrk="1" hangingPunct="1">
              <a:spcAft>
                <a:spcPct val="45000"/>
              </a:spcAft>
              <a:buFontTx/>
              <a:buNone/>
            </a:pPr>
            <a:r>
              <a:rPr lang="en-US" smtClean="0"/>
              <a:t>Pushing information security enforcement in the virtualization and cloud infrastructure ensures consistency, simplifies security management and enables customers to surpass the levels of security possible in today’s physical infrastructures</a:t>
            </a:r>
            <a:endParaRPr lang="en-US" sz="1600" smtClean="0"/>
          </a:p>
        </p:txBody>
      </p:sp>
      <p:pic>
        <p:nvPicPr>
          <p:cNvPr id="32771" name="Picture 5" descr="IRM-infraBox"/>
          <p:cNvPicPr>
            <a:picLocks noChangeAspect="1" noChangeArrowheads="1"/>
          </p:cNvPicPr>
          <p:nvPr/>
        </p:nvPicPr>
        <p:blipFill>
          <a:blip r:embed="rId2" cstate="print"/>
          <a:srcRect/>
          <a:stretch>
            <a:fillRect/>
          </a:stretch>
        </p:blipFill>
        <p:spPr bwMode="gray">
          <a:xfrm>
            <a:off x="5842000" y="5414963"/>
            <a:ext cx="2943225" cy="1155700"/>
          </a:xfrm>
          <a:prstGeom prst="rect">
            <a:avLst/>
          </a:prstGeom>
          <a:noFill/>
          <a:ln w="9525">
            <a:noFill/>
            <a:miter lim="800000"/>
            <a:headEnd/>
            <a:tailEnd/>
          </a:ln>
        </p:spPr>
      </p:pic>
      <p:pic>
        <p:nvPicPr>
          <p:cNvPr id="32772" name="Picture 63" descr="disc blue"/>
          <p:cNvPicPr>
            <a:picLocks noChangeAspect="1" noChangeArrowheads="1"/>
          </p:cNvPicPr>
          <p:nvPr/>
        </p:nvPicPr>
        <p:blipFill>
          <a:blip r:embed="rId3" cstate="print"/>
          <a:srcRect/>
          <a:stretch>
            <a:fillRect/>
          </a:stretch>
        </p:blipFill>
        <p:spPr bwMode="auto">
          <a:xfrm>
            <a:off x="7835900" y="5646738"/>
            <a:ext cx="342900" cy="373062"/>
          </a:xfrm>
          <a:prstGeom prst="rect">
            <a:avLst/>
          </a:prstGeom>
          <a:noFill/>
          <a:ln w="9525">
            <a:noFill/>
            <a:miter lim="800000"/>
            <a:headEnd/>
            <a:tailEnd/>
          </a:ln>
        </p:spPr>
      </p:pic>
      <p:pic>
        <p:nvPicPr>
          <p:cNvPr id="32773" name="Picture 64" descr="server"/>
          <p:cNvPicPr>
            <a:picLocks noChangeAspect="1" noChangeArrowheads="1"/>
          </p:cNvPicPr>
          <p:nvPr/>
        </p:nvPicPr>
        <p:blipFill>
          <a:blip r:embed="rId4" cstate="print"/>
          <a:srcRect/>
          <a:stretch>
            <a:fillRect/>
          </a:stretch>
        </p:blipFill>
        <p:spPr bwMode="auto">
          <a:xfrm>
            <a:off x="7277100" y="5554663"/>
            <a:ext cx="323850" cy="465137"/>
          </a:xfrm>
          <a:prstGeom prst="rect">
            <a:avLst/>
          </a:prstGeom>
          <a:noFill/>
          <a:ln w="9525">
            <a:noFill/>
            <a:miter lim="800000"/>
            <a:headEnd/>
            <a:tailEnd/>
          </a:ln>
        </p:spPr>
      </p:pic>
      <p:pic>
        <p:nvPicPr>
          <p:cNvPr id="32774" name="Picture 65" descr="Switch"/>
          <p:cNvPicPr>
            <a:picLocks noChangeAspect="1" noChangeArrowheads="1"/>
          </p:cNvPicPr>
          <p:nvPr/>
        </p:nvPicPr>
        <p:blipFill>
          <a:blip r:embed="rId5" cstate="print"/>
          <a:srcRect/>
          <a:stretch>
            <a:fillRect/>
          </a:stretch>
        </p:blipFill>
        <p:spPr bwMode="auto">
          <a:xfrm>
            <a:off x="6464300" y="5773738"/>
            <a:ext cx="561975" cy="254000"/>
          </a:xfrm>
          <a:prstGeom prst="rect">
            <a:avLst/>
          </a:prstGeom>
          <a:noFill/>
          <a:ln w="9525">
            <a:noFill/>
            <a:miter lim="800000"/>
            <a:headEnd/>
            <a:tailEnd/>
          </a:ln>
        </p:spPr>
      </p:pic>
      <p:sp>
        <p:nvSpPr>
          <p:cNvPr id="32775" name="Text Box 66"/>
          <p:cNvSpPr txBox="1">
            <a:spLocks noChangeArrowheads="1"/>
          </p:cNvSpPr>
          <p:nvPr/>
        </p:nvSpPr>
        <p:spPr bwMode="auto">
          <a:xfrm>
            <a:off x="5842000" y="6088063"/>
            <a:ext cx="2874963" cy="830262"/>
          </a:xfrm>
          <a:prstGeom prst="rect">
            <a:avLst/>
          </a:prstGeom>
          <a:noFill/>
          <a:ln w="9525">
            <a:noFill/>
            <a:miter lim="800000"/>
            <a:headEnd/>
            <a:tailEnd/>
          </a:ln>
        </p:spPr>
        <p:txBody>
          <a:bodyPr>
            <a:spAutoFit/>
          </a:bodyPr>
          <a:lstStyle/>
          <a:p>
            <a:pPr algn="ctr">
              <a:spcBef>
                <a:spcPct val="50000"/>
              </a:spcBef>
            </a:pPr>
            <a:r>
              <a:rPr lang="en-US"/>
              <a:t>Physical i</a:t>
            </a:r>
            <a:r>
              <a:rPr lang="en-US">
                <a:solidFill>
                  <a:schemeClr val="accent2"/>
                </a:solidFill>
              </a:rPr>
              <a:t>nfrastructure</a:t>
            </a:r>
          </a:p>
        </p:txBody>
      </p:sp>
      <p:grpSp>
        <p:nvGrpSpPr>
          <p:cNvPr id="3" name="Group 70"/>
          <p:cNvGrpSpPr>
            <a:grpSpLocks/>
          </p:cNvGrpSpPr>
          <p:nvPr/>
        </p:nvGrpSpPr>
        <p:grpSpPr bwMode="auto">
          <a:xfrm>
            <a:off x="6096000" y="2316163"/>
            <a:ext cx="1127125" cy="762000"/>
            <a:chOff x="594" y="2016"/>
            <a:chExt cx="426" cy="288"/>
          </a:xfrm>
        </p:grpSpPr>
        <p:sp>
          <p:nvSpPr>
            <p:cNvPr id="32801" name="Rounded Rectangle 29"/>
            <p:cNvSpPr>
              <a:spLocks noChangeArrowheads="1"/>
            </p:cNvSpPr>
            <p:nvPr/>
          </p:nvSpPr>
          <p:spPr bwMode="auto">
            <a:xfrm>
              <a:off x="59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200" b="1" u="sng">
                <a:solidFill>
                  <a:srgbClr val="000000"/>
                </a:solidFill>
              </a:endParaRPr>
            </a:p>
          </p:txBody>
        </p:sp>
        <p:sp>
          <p:nvSpPr>
            <p:cNvPr id="32802" name="Rounded Rectangle 31"/>
            <p:cNvSpPr>
              <a:spLocks noChangeArrowheads="1"/>
            </p:cNvSpPr>
            <p:nvPr/>
          </p:nvSpPr>
          <p:spPr bwMode="auto">
            <a:xfrm>
              <a:off x="614" y="2038"/>
              <a:ext cx="136" cy="115"/>
            </a:xfrm>
            <a:prstGeom prst="roundRect">
              <a:avLst>
                <a:gd name="adj" fmla="val 16667"/>
              </a:avLst>
            </a:prstGeom>
            <a:solidFill>
              <a:schemeClr val="folHlink"/>
            </a:solidFill>
            <a:ln w="9525" algn="ctr">
              <a:noFill/>
              <a:miter lim="800000"/>
              <a:headEnd/>
              <a:tailEnd/>
            </a:ln>
          </p:spPr>
          <p:txBody>
            <a:bodyPr wrap="none" anchor="ctr"/>
            <a:lstStyle/>
            <a:p>
              <a:pPr algn="ctr"/>
              <a:r>
                <a:rPr lang="en-US" sz="1200" b="1">
                  <a:solidFill>
                    <a:srgbClr val="FFFFFF"/>
                  </a:solidFill>
                </a:rPr>
                <a:t>APP</a:t>
              </a:r>
            </a:p>
          </p:txBody>
        </p:sp>
        <p:sp>
          <p:nvSpPr>
            <p:cNvPr id="32803" name="Rounded Rectangle 32"/>
            <p:cNvSpPr>
              <a:spLocks noChangeArrowheads="1"/>
            </p:cNvSpPr>
            <p:nvPr/>
          </p:nvSpPr>
          <p:spPr bwMode="auto">
            <a:xfrm>
              <a:off x="614"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1200" b="1">
                  <a:solidFill>
                    <a:srgbClr val="FFFFFF"/>
                  </a:solidFill>
                </a:rPr>
                <a:t>OS</a:t>
              </a:r>
            </a:p>
          </p:txBody>
        </p:sp>
        <p:sp>
          <p:nvSpPr>
            <p:cNvPr id="32804" name="Rounded Rectangle 29"/>
            <p:cNvSpPr>
              <a:spLocks noChangeArrowheads="1"/>
            </p:cNvSpPr>
            <p:nvPr/>
          </p:nvSpPr>
          <p:spPr bwMode="auto">
            <a:xfrm>
              <a:off x="84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200" b="1" u="sng">
                <a:solidFill>
                  <a:srgbClr val="000000"/>
                </a:solidFill>
              </a:endParaRPr>
            </a:p>
          </p:txBody>
        </p:sp>
        <p:grpSp>
          <p:nvGrpSpPr>
            <p:cNvPr id="4" name="Group 75"/>
            <p:cNvGrpSpPr>
              <a:grpSpLocks/>
            </p:cNvGrpSpPr>
            <p:nvPr/>
          </p:nvGrpSpPr>
          <p:grpSpPr bwMode="auto">
            <a:xfrm>
              <a:off x="864" y="2028"/>
              <a:ext cx="136" cy="241"/>
              <a:chOff x="1068" y="2713"/>
              <a:chExt cx="157" cy="279"/>
            </a:xfrm>
          </p:grpSpPr>
          <p:sp>
            <p:nvSpPr>
              <p:cNvPr id="32806" name="Rounded Rectangle 31"/>
              <p:cNvSpPr>
                <a:spLocks noChangeArrowheads="1"/>
              </p:cNvSpPr>
              <p:nvPr/>
            </p:nvSpPr>
            <p:spPr bwMode="auto">
              <a:xfrm>
                <a:off x="1068" y="2713"/>
                <a:ext cx="157" cy="132"/>
              </a:xfrm>
              <a:prstGeom prst="roundRect">
                <a:avLst>
                  <a:gd name="adj" fmla="val 16667"/>
                </a:avLst>
              </a:prstGeom>
              <a:solidFill>
                <a:schemeClr val="folHlink"/>
              </a:solidFill>
              <a:ln w="9525" algn="ctr">
                <a:noFill/>
                <a:miter lim="800000"/>
                <a:headEnd/>
                <a:tailEnd/>
              </a:ln>
            </p:spPr>
            <p:txBody>
              <a:bodyPr wrap="none" anchor="ctr"/>
              <a:lstStyle/>
              <a:p>
                <a:pPr algn="ctr"/>
                <a:r>
                  <a:rPr lang="en-US" sz="1200" b="1">
                    <a:solidFill>
                      <a:srgbClr val="FFFFFF"/>
                    </a:solidFill>
                  </a:rPr>
                  <a:t>APP</a:t>
                </a:r>
              </a:p>
            </p:txBody>
          </p:sp>
          <p:sp>
            <p:nvSpPr>
              <p:cNvPr id="32807" name="Rounded Rectangle 32"/>
              <p:cNvSpPr>
                <a:spLocks noChangeArrowheads="1"/>
              </p:cNvSpPr>
              <p:nvPr/>
            </p:nvSpPr>
            <p:spPr bwMode="auto">
              <a:xfrm>
                <a:off x="1068" y="2860"/>
                <a:ext cx="157" cy="132"/>
              </a:xfrm>
              <a:prstGeom prst="roundRect">
                <a:avLst>
                  <a:gd name="adj" fmla="val 16667"/>
                </a:avLst>
              </a:prstGeom>
              <a:solidFill>
                <a:schemeClr val="accent1"/>
              </a:solidFill>
              <a:ln w="9525" algn="ctr">
                <a:noFill/>
                <a:miter lim="800000"/>
                <a:headEnd/>
                <a:tailEnd/>
              </a:ln>
            </p:spPr>
            <p:txBody>
              <a:bodyPr wrap="none" anchor="ctr"/>
              <a:lstStyle/>
              <a:p>
                <a:pPr algn="ctr"/>
                <a:r>
                  <a:rPr lang="en-US" sz="1200" b="1">
                    <a:solidFill>
                      <a:srgbClr val="FFFFFF"/>
                    </a:solidFill>
                  </a:rPr>
                  <a:t>OS</a:t>
                </a:r>
              </a:p>
            </p:txBody>
          </p:sp>
        </p:grpSp>
      </p:grpSp>
      <p:grpSp>
        <p:nvGrpSpPr>
          <p:cNvPr id="5" name="Group 70"/>
          <p:cNvGrpSpPr>
            <a:grpSpLocks/>
          </p:cNvGrpSpPr>
          <p:nvPr/>
        </p:nvGrpSpPr>
        <p:grpSpPr bwMode="auto">
          <a:xfrm>
            <a:off x="7366000" y="2316163"/>
            <a:ext cx="1127125" cy="762000"/>
            <a:chOff x="594" y="2016"/>
            <a:chExt cx="426" cy="288"/>
          </a:xfrm>
        </p:grpSpPr>
        <p:sp>
          <p:nvSpPr>
            <p:cNvPr id="32794" name="Rounded Rectangle 29"/>
            <p:cNvSpPr>
              <a:spLocks noChangeArrowheads="1"/>
            </p:cNvSpPr>
            <p:nvPr/>
          </p:nvSpPr>
          <p:spPr bwMode="auto">
            <a:xfrm>
              <a:off x="59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200" b="1" u="sng">
                <a:solidFill>
                  <a:srgbClr val="000000"/>
                </a:solidFill>
              </a:endParaRPr>
            </a:p>
          </p:txBody>
        </p:sp>
        <p:sp>
          <p:nvSpPr>
            <p:cNvPr id="32795" name="Rounded Rectangle 31"/>
            <p:cNvSpPr>
              <a:spLocks noChangeArrowheads="1"/>
            </p:cNvSpPr>
            <p:nvPr/>
          </p:nvSpPr>
          <p:spPr bwMode="auto">
            <a:xfrm>
              <a:off x="614" y="2038"/>
              <a:ext cx="136" cy="115"/>
            </a:xfrm>
            <a:prstGeom prst="roundRect">
              <a:avLst>
                <a:gd name="adj" fmla="val 16667"/>
              </a:avLst>
            </a:prstGeom>
            <a:solidFill>
              <a:schemeClr val="folHlink"/>
            </a:solidFill>
            <a:ln w="9525" algn="ctr">
              <a:noFill/>
              <a:miter lim="800000"/>
              <a:headEnd/>
              <a:tailEnd/>
            </a:ln>
          </p:spPr>
          <p:txBody>
            <a:bodyPr wrap="none" anchor="ctr"/>
            <a:lstStyle/>
            <a:p>
              <a:pPr algn="ctr"/>
              <a:r>
                <a:rPr lang="en-US" sz="1200" b="1">
                  <a:solidFill>
                    <a:srgbClr val="FFFFFF"/>
                  </a:solidFill>
                </a:rPr>
                <a:t>APP</a:t>
              </a:r>
            </a:p>
          </p:txBody>
        </p:sp>
        <p:sp>
          <p:nvSpPr>
            <p:cNvPr id="32796" name="Rounded Rectangle 32"/>
            <p:cNvSpPr>
              <a:spLocks noChangeArrowheads="1"/>
            </p:cNvSpPr>
            <p:nvPr/>
          </p:nvSpPr>
          <p:spPr bwMode="auto">
            <a:xfrm>
              <a:off x="614"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1200" b="1">
                  <a:solidFill>
                    <a:srgbClr val="FFFFFF"/>
                  </a:solidFill>
                </a:rPr>
                <a:t>OS</a:t>
              </a:r>
            </a:p>
          </p:txBody>
        </p:sp>
        <p:sp>
          <p:nvSpPr>
            <p:cNvPr id="32797" name="Rounded Rectangle 29"/>
            <p:cNvSpPr>
              <a:spLocks noChangeArrowheads="1"/>
            </p:cNvSpPr>
            <p:nvPr/>
          </p:nvSpPr>
          <p:spPr bwMode="auto">
            <a:xfrm>
              <a:off x="84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200" b="1" u="sng">
                <a:solidFill>
                  <a:srgbClr val="000000"/>
                </a:solidFill>
              </a:endParaRPr>
            </a:p>
          </p:txBody>
        </p:sp>
        <p:grpSp>
          <p:nvGrpSpPr>
            <p:cNvPr id="6" name="Group 75"/>
            <p:cNvGrpSpPr>
              <a:grpSpLocks/>
            </p:cNvGrpSpPr>
            <p:nvPr/>
          </p:nvGrpSpPr>
          <p:grpSpPr bwMode="auto">
            <a:xfrm>
              <a:off x="864" y="2028"/>
              <a:ext cx="136" cy="241"/>
              <a:chOff x="1068" y="2713"/>
              <a:chExt cx="157" cy="279"/>
            </a:xfrm>
          </p:grpSpPr>
          <p:sp>
            <p:nvSpPr>
              <p:cNvPr id="32799" name="Rounded Rectangle 31"/>
              <p:cNvSpPr>
                <a:spLocks noChangeArrowheads="1"/>
              </p:cNvSpPr>
              <p:nvPr/>
            </p:nvSpPr>
            <p:spPr bwMode="auto">
              <a:xfrm>
                <a:off x="1068" y="2713"/>
                <a:ext cx="157" cy="132"/>
              </a:xfrm>
              <a:prstGeom prst="roundRect">
                <a:avLst>
                  <a:gd name="adj" fmla="val 16667"/>
                </a:avLst>
              </a:prstGeom>
              <a:solidFill>
                <a:schemeClr val="folHlink"/>
              </a:solidFill>
              <a:ln w="9525" algn="ctr">
                <a:noFill/>
                <a:miter lim="800000"/>
                <a:headEnd/>
                <a:tailEnd/>
              </a:ln>
            </p:spPr>
            <p:txBody>
              <a:bodyPr wrap="none" anchor="ctr"/>
              <a:lstStyle/>
              <a:p>
                <a:pPr algn="ctr"/>
                <a:r>
                  <a:rPr lang="en-US" sz="1200" b="1">
                    <a:solidFill>
                      <a:srgbClr val="FFFFFF"/>
                    </a:solidFill>
                  </a:rPr>
                  <a:t>APP</a:t>
                </a:r>
              </a:p>
            </p:txBody>
          </p:sp>
          <p:sp>
            <p:nvSpPr>
              <p:cNvPr id="32800" name="Rounded Rectangle 32"/>
              <p:cNvSpPr>
                <a:spLocks noChangeArrowheads="1"/>
              </p:cNvSpPr>
              <p:nvPr/>
            </p:nvSpPr>
            <p:spPr bwMode="auto">
              <a:xfrm>
                <a:off x="1068" y="2860"/>
                <a:ext cx="157" cy="132"/>
              </a:xfrm>
              <a:prstGeom prst="roundRect">
                <a:avLst>
                  <a:gd name="adj" fmla="val 16667"/>
                </a:avLst>
              </a:prstGeom>
              <a:solidFill>
                <a:schemeClr val="accent1"/>
              </a:solidFill>
              <a:ln w="9525" algn="ctr">
                <a:noFill/>
                <a:miter lim="800000"/>
                <a:headEnd/>
                <a:tailEnd/>
              </a:ln>
            </p:spPr>
            <p:txBody>
              <a:bodyPr wrap="none" anchor="ctr"/>
              <a:lstStyle/>
              <a:p>
                <a:pPr algn="ctr"/>
                <a:r>
                  <a:rPr lang="en-US" sz="1200" b="1">
                    <a:solidFill>
                      <a:srgbClr val="FFFFFF"/>
                    </a:solidFill>
                  </a:rPr>
                  <a:t>OS</a:t>
                </a:r>
              </a:p>
            </p:txBody>
          </p:sp>
        </p:grpSp>
      </p:grpSp>
      <p:sp>
        <p:nvSpPr>
          <p:cNvPr id="32778" name="Rectangle 81"/>
          <p:cNvSpPr>
            <a:spLocks noChangeArrowheads="1"/>
          </p:cNvSpPr>
          <p:nvPr/>
        </p:nvSpPr>
        <p:spPr bwMode="auto">
          <a:xfrm rot="10800000">
            <a:off x="6151563" y="3070225"/>
            <a:ext cx="355600" cy="2382838"/>
          </a:xfrm>
          <a:prstGeom prst="rect">
            <a:avLst/>
          </a:prstGeom>
          <a:gradFill rotWithShape="1">
            <a:gsLst>
              <a:gs pos="0">
                <a:srgbClr val="587DC6"/>
              </a:gs>
              <a:gs pos="100000">
                <a:srgbClr val="C9BDF8"/>
              </a:gs>
            </a:gsLst>
            <a:lin ang="5400000" scaled="1"/>
          </a:gradFill>
          <a:ln w="9525">
            <a:noFill/>
            <a:miter lim="800000"/>
            <a:headEnd/>
            <a:tailEnd/>
          </a:ln>
        </p:spPr>
        <p:txBody>
          <a:bodyPr rot="10800000" wrap="none" anchor="ctr"/>
          <a:lstStyle/>
          <a:p>
            <a:pPr algn="ctr"/>
            <a:endParaRPr lang="en-US" b="1">
              <a:solidFill>
                <a:srgbClr val="000000"/>
              </a:solidFill>
            </a:endParaRPr>
          </a:p>
        </p:txBody>
      </p:sp>
      <p:pic>
        <p:nvPicPr>
          <p:cNvPr id="25" name="Picture 100" descr="lock_closed"/>
          <p:cNvPicPr>
            <a:picLocks noChangeAspect="1" noChangeArrowheads="1"/>
          </p:cNvPicPr>
          <p:nvPr/>
        </p:nvPicPr>
        <p:blipFill>
          <a:blip r:embed="rId6" cstate="print"/>
          <a:srcRect/>
          <a:stretch>
            <a:fillRect/>
          </a:stretch>
        </p:blipFill>
        <p:spPr bwMode="auto">
          <a:xfrm>
            <a:off x="6184900" y="1943100"/>
            <a:ext cx="266700" cy="419100"/>
          </a:xfrm>
          <a:prstGeom prst="rect">
            <a:avLst/>
          </a:prstGeom>
          <a:noFill/>
          <a:ln w="9525">
            <a:noFill/>
            <a:miter lim="800000"/>
            <a:headEnd/>
            <a:tailEnd/>
          </a:ln>
        </p:spPr>
      </p:pic>
      <p:grpSp>
        <p:nvGrpSpPr>
          <p:cNvPr id="7" name="Group 121"/>
          <p:cNvGrpSpPr>
            <a:grpSpLocks/>
          </p:cNvGrpSpPr>
          <p:nvPr/>
        </p:nvGrpSpPr>
        <p:grpSpPr bwMode="auto">
          <a:xfrm>
            <a:off x="5905500" y="1665288"/>
            <a:ext cx="2794000" cy="1465262"/>
            <a:chOff x="360" y="829"/>
            <a:chExt cx="1760" cy="923"/>
          </a:xfrm>
        </p:grpSpPr>
        <p:sp>
          <p:nvSpPr>
            <p:cNvPr id="32792" name="Rounded Rectangle 8"/>
            <p:cNvSpPr>
              <a:spLocks noChangeArrowheads="1"/>
            </p:cNvSpPr>
            <p:nvPr/>
          </p:nvSpPr>
          <p:spPr bwMode="auto">
            <a:xfrm>
              <a:off x="360" y="1008"/>
              <a:ext cx="1760" cy="744"/>
            </a:xfrm>
            <a:prstGeom prst="roundRect">
              <a:avLst>
                <a:gd name="adj" fmla="val 16667"/>
              </a:avLst>
            </a:prstGeom>
            <a:noFill/>
            <a:ln w="50800" algn="ctr">
              <a:solidFill>
                <a:srgbClr val="C9BDF8"/>
              </a:solidFill>
              <a:round/>
              <a:headEnd/>
              <a:tailEnd/>
            </a:ln>
          </p:spPr>
          <p:txBody>
            <a:bodyPr lIns="0" tIns="0" rIns="0" bIns="0" anchor="ctr"/>
            <a:lstStyle/>
            <a:p>
              <a:pPr algn="ctr"/>
              <a:endParaRPr lang="en-US" sz="1400" b="1">
                <a:solidFill>
                  <a:srgbClr val="000000"/>
                </a:solidFill>
                <a:latin typeface="Tahoma" pitchFamily="34" charset="0"/>
                <a:cs typeface="Tahoma" pitchFamily="34" charset="0"/>
              </a:endParaRPr>
            </a:p>
            <a:p>
              <a:pPr algn="ctr"/>
              <a:endParaRPr lang="en-US" sz="1400" b="1">
                <a:solidFill>
                  <a:srgbClr val="000000"/>
                </a:solidFill>
                <a:latin typeface="Tahoma" pitchFamily="34" charset="0"/>
                <a:cs typeface="Tahoma" pitchFamily="34" charset="0"/>
              </a:endParaRPr>
            </a:p>
            <a:p>
              <a:pPr algn="ctr"/>
              <a:endParaRPr lang="en-US" sz="1400" b="1">
                <a:solidFill>
                  <a:srgbClr val="000000"/>
                </a:solidFill>
                <a:latin typeface="Tahoma" pitchFamily="34" charset="0"/>
                <a:cs typeface="Tahoma" pitchFamily="34" charset="0"/>
              </a:endParaRPr>
            </a:p>
            <a:p>
              <a:pPr algn="ctr"/>
              <a:endParaRPr lang="en-US" sz="1400" b="1">
                <a:solidFill>
                  <a:srgbClr val="000000"/>
                </a:solidFill>
                <a:latin typeface="Tahoma" pitchFamily="34" charset="0"/>
                <a:cs typeface="Tahoma" pitchFamily="34" charset="0"/>
              </a:endParaRPr>
            </a:p>
          </p:txBody>
        </p:sp>
        <p:sp>
          <p:nvSpPr>
            <p:cNvPr id="32793" name="Text Box 108"/>
            <p:cNvSpPr txBox="1">
              <a:spLocks noChangeArrowheads="1"/>
            </p:cNvSpPr>
            <p:nvPr/>
          </p:nvSpPr>
          <p:spPr bwMode="auto">
            <a:xfrm>
              <a:off x="505" y="829"/>
              <a:ext cx="1488" cy="212"/>
            </a:xfrm>
            <a:prstGeom prst="rect">
              <a:avLst/>
            </a:prstGeom>
            <a:noFill/>
            <a:ln w="9525">
              <a:noFill/>
              <a:miter lim="800000"/>
              <a:headEnd/>
              <a:tailEnd/>
            </a:ln>
          </p:spPr>
          <p:txBody>
            <a:bodyPr>
              <a:spAutoFit/>
            </a:bodyPr>
            <a:lstStyle/>
            <a:p>
              <a:pPr algn="ctr"/>
              <a:r>
                <a:rPr lang="en-US" sz="1600">
                  <a:solidFill>
                    <a:srgbClr val="000000"/>
                  </a:solidFill>
                </a:rPr>
                <a:t>vApp and VM layer</a:t>
              </a:r>
              <a:endParaRPr lang="en-US" sz="1600" b="1">
                <a:solidFill>
                  <a:srgbClr val="000000"/>
                </a:solidFill>
              </a:endParaRPr>
            </a:p>
          </p:txBody>
        </p:sp>
      </p:grpSp>
      <p:sp>
        <p:nvSpPr>
          <p:cNvPr id="32781" name="Rectangle 81"/>
          <p:cNvSpPr>
            <a:spLocks noChangeArrowheads="1"/>
          </p:cNvSpPr>
          <p:nvPr/>
        </p:nvSpPr>
        <p:spPr bwMode="auto">
          <a:xfrm rot="10800000">
            <a:off x="6811963" y="3057525"/>
            <a:ext cx="355600" cy="2382838"/>
          </a:xfrm>
          <a:prstGeom prst="rect">
            <a:avLst/>
          </a:prstGeom>
          <a:gradFill rotWithShape="1">
            <a:gsLst>
              <a:gs pos="0">
                <a:srgbClr val="587DC6"/>
              </a:gs>
              <a:gs pos="100000">
                <a:srgbClr val="C9BDF8"/>
              </a:gs>
            </a:gsLst>
            <a:lin ang="5400000" scaled="1"/>
          </a:gradFill>
          <a:ln w="9525">
            <a:noFill/>
            <a:miter lim="800000"/>
            <a:headEnd/>
            <a:tailEnd/>
          </a:ln>
        </p:spPr>
        <p:txBody>
          <a:bodyPr rot="10800000" wrap="none" anchor="ctr"/>
          <a:lstStyle/>
          <a:p>
            <a:pPr algn="ctr"/>
            <a:endParaRPr lang="en-US" b="1">
              <a:solidFill>
                <a:srgbClr val="000000"/>
              </a:solidFill>
            </a:endParaRPr>
          </a:p>
        </p:txBody>
      </p:sp>
      <p:pic>
        <p:nvPicPr>
          <p:cNvPr id="30" name="Picture 112" descr="lock_closed"/>
          <p:cNvPicPr>
            <a:picLocks noChangeAspect="1" noChangeArrowheads="1"/>
          </p:cNvPicPr>
          <p:nvPr/>
        </p:nvPicPr>
        <p:blipFill>
          <a:blip r:embed="rId6" cstate="print"/>
          <a:srcRect/>
          <a:stretch>
            <a:fillRect/>
          </a:stretch>
        </p:blipFill>
        <p:spPr bwMode="auto">
          <a:xfrm>
            <a:off x="6858000" y="1930400"/>
            <a:ext cx="266700" cy="419100"/>
          </a:xfrm>
          <a:prstGeom prst="rect">
            <a:avLst/>
          </a:prstGeom>
          <a:noFill/>
          <a:ln w="9525">
            <a:noFill/>
            <a:miter lim="800000"/>
            <a:headEnd/>
            <a:tailEnd/>
          </a:ln>
        </p:spPr>
      </p:pic>
      <p:sp>
        <p:nvSpPr>
          <p:cNvPr id="32783" name="Rectangle 81"/>
          <p:cNvSpPr>
            <a:spLocks noChangeArrowheads="1"/>
          </p:cNvSpPr>
          <p:nvPr/>
        </p:nvSpPr>
        <p:spPr bwMode="auto">
          <a:xfrm rot="10800000">
            <a:off x="7434263" y="3057525"/>
            <a:ext cx="355600" cy="2382838"/>
          </a:xfrm>
          <a:prstGeom prst="rect">
            <a:avLst/>
          </a:prstGeom>
          <a:gradFill rotWithShape="1">
            <a:gsLst>
              <a:gs pos="0">
                <a:srgbClr val="587DC6"/>
              </a:gs>
              <a:gs pos="100000">
                <a:srgbClr val="C9BDF8"/>
              </a:gs>
            </a:gsLst>
            <a:lin ang="5400000" scaled="1"/>
          </a:gradFill>
          <a:ln w="9525">
            <a:noFill/>
            <a:miter lim="800000"/>
            <a:headEnd/>
            <a:tailEnd/>
          </a:ln>
        </p:spPr>
        <p:txBody>
          <a:bodyPr rot="10800000" wrap="none" anchor="ctr"/>
          <a:lstStyle/>
          <a:p>
            <a:pPr algn="ctr"/>
            <a:endParaRPr lang="en-US" b="1">
              <a:solidFill>
                <a:srgbClr val="000000"/>
              </a:solidFill>
            </a:endParaRPr>
          </a:p>
        </p:txBody>
      </p:sp>
      <p:pic>
        <p:nvPicPr>
          <p:cNvPr id="32" name="Picture 115" descr="lock_closed"/>
          <p:cNvPicPr>
            <a:picLocks noChangeAspect="1" noChangeArrowheads="1"/>
          </p:cNvPicPr>
          <p:nvPr/>
        </p:nvPicPr>
        <p:blipFill>
          <a:blip r:embed="rId6" cstate="print"/>
          <a:srcRect/>
          <a:stretch>
            <a:fillRect/>
          </a:stretch>
        </p:blipFill>
        <p:spPr bwMode="auto">
          <a:xfrm>
            <a:off x="7467600" y="1930400"/>
            <a:ext cx="266700" cy="419100"/>
          </a:xfrm>
          <a:prstGeom prst="rect">
            <a:avLst/>
          </a:prstGeom>
          <a:noFill/>
          <a:ln w="9525">
            <a:noFill/>
            <a:miter lim="800000"/>
            <a:headEnd/>
            <a:tailEnd/>
          </a:ln>
        </p:spPr>
      </p:pic>
      <p:sp>
        <p:nvSpPr>
          <p:cNvPr id="32785" name="Rectangle 81"/>
          <p:cNvSpPr>
            <a:spLocks noChangeArrowheads="1"/>
          </p:cNvSpPr>
          <p:nvPr/>
        </p:nvSpPr>
        <p:spPr bwMode="auto">
          <a:xfrm rot="10800000">
            <a:off x="8069263" y="3057525"/>
            <a:ext cx="355600" cy="2382838"/>
          </a:xfrm>
          <a:prstGeom prst="rect">
            <a:avLst/>
          </a:prstGeom>
          <a:gradFill rotWithShape="1">
            <a:gsLst>
              <a:gs pos="0">
                <a:srgbClr val="587DC6"/>
              </a:gs>
              <a:gs pos="100000">
                <a:srgbClr val="C9BDF8"/>
              </a:gs>
            </a:gsLst>
            <a:lin ang="5400000" scaled="1"/>
          </a:gradFill>
          <a:ln w="9525">
            <a:noFill/>
            <a:miter lim="800000"/>
            <a:headEnd/>
            <a:tailEnd/>
          </a:ln>
        </p:spPr>
        <p:txBody>
          <a:bodyPr rot="10800000" wrap="none" anchor="ctr"/>
          <a:lstStyle/>
          <a:p>
            <a:pPr algn="ctr"/>
            <a:endParaRPr lang="en-US" b="1">
              <a:solidFill>
                <a:srgbClr val="000000"/>
              </a:solidFill>
            </a:endParaRPr>
          </a:p>
        </p:txBody>
      </p:sp>
      <p:pic>
        <p:nvPicPr>
          <p:cNvPr id="34" name="Picture 118" descr="lock_closed"/>
          <p:cNvPicPr>
            <a:picLocks noChangeAspect="1" noChangeArrowheads="1"/>
          </p:cNvPicPr>
          <p:nvPr/>
        </p:nvPicPr>
        <p:blipFill>
          <a:blip r:embed="rId6" cstate="print"/>
          <a:srcRect/>
          <a:stretch>
            <a:fillRect/>
          </a:stretch>
        </p:blipFill>
        <p:spPr bwMode="auto">
          <a:xfrm>
            <a:off x="8102600" y="1930400"/>
            <a:ext cx="266700" cy="419100"/>
          </a:xfrm>
          <a:prstGeom prst="rect">
            <a:avLst/>
          </a:prstGeom>
          <a:noFill/>
          <a:ln w="9525">
            <a:noFill/>
            <a:miter lim="800000"/>
            <a:headEnd/>
            <a:tailEnd/>
          </a:ln>
        </p:spPr>
      </p:pic>
      <p:grpSp>
        <p:nvGrpSpPr>
          <p:cNvPr id="8" name="Group 120"/>
          <p:cNvGrpSpPr>
            <a:grpSpLocks/>
          </p:cNvGrpSpPr>
          <p:nvPr/>
        </p:nvGrpSpPr>
        <p:grpSpPr bwMode="auto">
          <a:xfrm>
            <a:off x="5930900" y="3608388"/>
            <a:ext cx="2794000" cy="1238250"/>
            <a:chOff x="360" y="2103"/>
            <a:chExt cx="1760" cy="1080"/>
          </a:xfrm>
        </p:grpSpPr>
        <p:sp>
          <p:nvSpPr>
            <p:cNvPr id="32790" name="AutoShape 44" descr="Wave"/>
            <p:cNvSpPr>
              <a:spLocks noChangeArrowheads="1"/>
            </p:cNvSpPr>
            <p:nvPr/>
          </p:nvSpPr>
          <p:spPr bwMode="auto">
            <a:xfrm>
              <a:off x="376" y="2103"/>
              <a:ext cx="1744" cy="1080"/>
            </a:xfrm>
            <a:prstGeom prst="flowChartAlternateProcess">
              <a:avLst/>
            </a:prstGeom>
            <a:pattFill prst="wave">
              <a:fgClr>
                <a:srgbClr val="389EBE">
                  <a:alpha val="72156"/>
                </a:srgbClr>
              </a:fgClr>
              <a:bgClr>
                <a:schemeClr val="bg1">
                  <a:alpha val="72156"/>
                </a:schemeClr>
              </a:bgClr>
            </a:pattFill>
            <a:ln w="50800">
              <a:solidFill>
                <a:srgbClr val="6FA1D5"/>
              </a:solidFill>
              <a:miter lim="800000"/>
              <a:headEnd/>
              <a:tailEnd/>
            </a:ln>
          </p:spPr>
          <p:txBody>
            <a:bodyPr wrap="none" anchor="ctr"/>
            <a:lstStyle/>
            <a:p>
              <a:pPr algn="ctr"/>
              <a:endParaRPr lang="en-US" b="1">
                <a:solidFill>
                  <a:srgbClr val="000000"/>
                </a:solidFill>
              </a:endParaRPr>
            </a:p>
          </p:txBody>
        </p:sp>
        <p:sp>
          <p:nvSpPr>
            <p:cNvPr id="37" name="Rounded Rectangle 3"/>
            <p:cNvSpPr>
              <a:spLocks noChangeArrowheads="1"/>
            </p:cNvSpPr>
            <p:nvPr/>
          </p:nvSpPr>
          <p:spPr bwMode="auto">
            <a:xfrm>
              <a:off x="360" y="2408"/>
              <a:ext cx="1757" cy="408"/>
            </a:xfrm>
            <a:prstGeom prst="roundRect">
              <a:avLst>
                <a:gd name="adj" fmla="val 16667"/>
              </a:avLst>
            </a:prstGeom>
            <a:noFill/>
            <a:ln w="9525" algn="ctr">
              <a:noFill/>
              <a:round/>
              <a:headEnd/>
              <a:tailEnd/>
            </a:ln>
            <a:effectLst>
              <a:outerShdw dist="35080" dir="4126492" rotWithShape="0">
                <a:schemeClr val="tx1">
                  <a:alpha val="37999"/>
                </a:schemeClr>
              </a:outerShdw>
            </a:effectLst>
          </p:spPr>
          <p:txBody>
            <a:bodyPr lIns="0" tIns="0" rIns="0" bIns="0" anchor="ctr"/>
            <a:lstStyle/>
            <a:p>
              <a:pPr algn="ctr">
                <a:defRPr/>
              </a:pPr>
              <a:r>
                <a:rPr lang="en-US" dirty="0">
                  <a:solidFill>
                    <a:schemeClr val="accent2"/>
                  </a:solidFill>
                  <a:latin typeface="Tahoma" pitchFamily="34" charset="0"/>
                  <a:cs typeface="Tahoma" pitchFamily="34" charset="0"/>
                </a:rPr>
                <a:t>Virtual and cloud</a:t>
              </a:r>
              <a:br>
                <a:rPr lang="en-US" dirty="0">
                  <a:solidFill>
                    <a:schemeClr val="accent2"/>
                  </a:solidFill>
                  <a:latin typeface="Tahoma" pitchFamily="34" charset="0"/>
                  <a:cs typeface="Tahoma" pitchFamily="34" charset="0"/>
                </a:rPr>
              </a:br>
              <a:r>
                <a:rPr lang="en-US" dirty="0">
                  <a:solidFill>
                    <a:schemeClr val="accent2"/>
                  </a:solidFill>
                  <a:latin typeface="Tahoma" pitchFamily="34" charset="0"/>
                  <a:cs typeface="Tahoma" pitchFamily="34" charset="0"/>
                </a:rPr>
                <a:t>infrastructure</a:t>
              </a:r>
            </a:p>
          </p:txBody>
        </p:sp>
      </p:grpSp>
      <p:sp>
        <p:nvSpPr>
          <p:cNvPr id="38" name="Content Placeholder 48"/>
          <p:cNvSpPr>
            <a:spLocks/>
          </p:cNvSpPr>
          <p:nvPr/>
        </p:nvSpPr>
        <p:spPr bwMode="auto">
          <a:xfrm>
            <a:off x="457200" y="2501900"/>
            <a:ext cx="4927600" cy="1328738"/>
          </a:xfrm>
          <a:prstGeom prst="rect">
            <a:avLst/>
          </a:prstGeom>
          <a:noFill/>
          <a:ln w="9525">
            <a:noFill/>
            <a:miter lim="800000"/>
            <a:headEnd/>
            <a:tailEnd/>
          </a:ln>
        </p:spPr>
        <p:txBody>
          <a:bodyPr/>
          <a:lstStyle/>
          <a:p>
            <a:pPr>
              <a:spcAft>
                <a:spcPct val="55000"/>
              </a:spcAft>
              <a:buClr>
                <a:srgbClr val="2D5DAD"/>
              </a:buClr>
            </a:pPr>
            <a:r>
              <a:rPr lang="en-US" sz="2000">
                <a:solidFill>
                  <a:srgbClr val="000000"/>
                </a:solidFill>
              </a:rPr>
              <a:t>Today most security is enforced by the OS and application stack making it ineffective, inconsistent and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hidden"/>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dissolve">
                                      <p:cBhvr>
                                        <p:cTn id="10" dur="500"/>
                                        <p:tgtEl>
                                          <p:spTgt spid="2">
                                            <p:txEl>
                                              <p:pRg st="0" end="0"/>
                                            </p:txEl>
                                          </p:spTgt>
                                        </p:tgtEl>
                                      </p:cBhvr>
                                    </p:animEffect>
                                  </p:childTnLst>
                                </p:cTn>
                              </p:par>
                              <p:par>
                                <p:cTn id="11" presetID="42" presetClass="path" presetSubtype="0" accel="50000" decel="50000" fill="hold" nodeType="withEffect">
                                  <p:stCondLst>
                                    <p:cond delay="0"/>
                                  </p:stCondLst>
                                  <p:childTnLst>
                                    <p:animMotion origin="layout" path="M -3.33333E-6 -2.22222E-6 L -3.33333E-6 0.28426 " pathEditMode="relative" rAng="0" ptsTypes="AA">
                                      <p:cBhvr>
                                        <p:cTn id="12" dur="1000" fill="hold"/>
                                        <p:tgtEl>
                                          <p:spTgt spid="34"/>
                                        </p:tgtEl>
                                        <p:attrNameLst>
                                          <p:attrName>ppt_x</p:attrName>
                                          <p:attrName>ppt_y</p:attrName>
                                        </p:attrNameLst>
                                      </p:cBhvr>
                                      <p:rCtr x="0" y="142"/>
                                    </p:animMotion>
                                  </p:childTnLst>
                                </p:cTn>
                              </p:par>
                              <p:par>
                                <p:cTn id="13" presetID="42" presetClass="path" presetSubtype="0" accel="50000" decel="50000" fill="hold" nodeType="withEffect">
                                  <p:stCondLst>
                                    <p:cond delay="0"/>
                                  </p:stCondLst>
                                  <p:childTnLst>
                                    <p:animMotion origin="layout" path="M 1.11111E-6 -2.22222E-6 L 1.11111E-6 0.28334 " pathEditMode="relative" rAng="0" ptsTypes="AA">
                                      <p:cBhvr>
                                        <p:cTn id="14" dur="1000" fill="hold"/>
                                        <p:tgtEl>
                                          <p:spTgt spid="32"/>
                                        </p:tgtEl>
                                        <p:attrNameLst>
                                          <p:attrName>ppt_x</p:attrName>
                                          <p:attrName>ppt_y</p:attrName>
                                        </p:attrNameLst>
                                      </p:cBhvr>
                                      <p:rCtr x="0" y="142"/>
                                    </p:animMotion>
                                  </p:childTnLst>
                                </p:cTn>
                              </p:par>
                              <p:par>
                                <p:cTn id="15" presetID="42" presetClass="path" presetSubtype="0" accel="50000" decel="50000" fill="hold" nodeType="withEffect">
                                  <p:stCondLst>
                                    <p:cond delay="0"/>
                                  </p:stCondLst>
                                  <p:childTnLst>
                                    <p:animMotion origin="layout" path="M -2.22222E-6 -2.22222E-6 L -2.22222E-6 0.28449 " pathEditMode="relative" rAng="0" ptsTypes="AA">
                                      <p:cBhvr>
                                        <p:cTn id="16" dur="1000" fill="hold"/>
                                        <p:tgtEl>
                                          <p:spTgt spid="30"/>
                                        </p:tgtEl>
                                        <p:attrNameLst>
                                          <p:attrName>ppt_x</p:attrName>
                                          <p:attrName>ppt_y</p:attrName>
                                        </p:attrNameLst>
                                      </p:cBhvr>
                                      <p:rCtr x="0" y="142"/>
                                    </p:animMotion>
                                  </p:childTnLst>
                                </p:cTn>
                              </p:par>
                              <p:par>
                                <p:cTn id="17" presetID="42" presetClass="path" presetSubtype="0" accel="50000" decel="50000" fill="hold" nodeType="withEffect">
                                  <p:stCondLst>
                                    <p:cond delay="0"/>
                                  </p:stCondLst>
                                  <p:childTnLst>
                                    <p:animMotion origin="layout" path="M -1.11111E-6 -4.07407E-6 L -1.11111E-6 0.28403 " pathEditMode="relative" rAng="0" ptsTypes="AA">
                                      <p:cBhvr>
                                        <p:cTn id="18" dur="1000" fill="hold"/>
                                        <p:tgtEl>
                                          <p:spTgt spid="25"/>
                                        </p:tgtEl>
                                        <p:attrNameLst>
                                          <p:attrName>ppt_x</p:attrName>
                                          <p:attrName>ppt_y</p:attrName>
                                        </p:attrNameLst>
                                      </p:cBhvr>
                                      <p:rCtr x="0" y="142"/>
                                    </p:animMotion>
                                  </p:childTnLst>
                                </p:cTn>
                              </p:par>
                            </p:childTnLst>
                          </p:cTn>
                        </p:par>
                        <p:par>
                          <p:cTn id="19" fill="hold">
                            <p:stCondLst>
                              <p:cond delay="1000"/>
                            </p:stCondLst>
                            <p:childTnLst>
                              <p:par>
                                <p:cTn id="20" presetID="14" presetClass="entr" presetSubtype="1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8"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ChangeArrowheads="1"/>
          </p:cNvSpPr>
          <p:nvPr/>
        </p:nvSpPr>
        <p:spPr bwMode="auto">
          <a:xfrm>
            <a:off x="11113" y="1936750"/>
            <a:ext cx="8534400" cy="708025"/>
          </a:xfrm>
          <a:prstGeom prst="rect">
            <a:avLst/>
          </a:prstGeom>
          <a:noFill/>
          <a:ln w="9525">
            <a:noFill/>
            <a:miter lim="800000"/>
            <a:headEnd/>
            <a:tailEnd/>
          </a:ln>
        </p:spPr>
        <p:txBody>
          <a:bodyPr>
            <a:spAutoFit/>
          </a:bodyPr>
          <a:lstStyle/>
          <a:p>
            <a:r>
              <a:rPr lang="en-US" sz="2000" b="1" i="1">
                <a:solidFill>
                  <a:srgbClr val="002060"/>
                </a:solidFill>
              </a:rPr>
              <a:t>Across virtual, physical, internal and </a:t>
            </a:r>
          </a:p>
          <a:p>
            <a:r>
              <a:rPr lang="en-US" sz="2000" b="1" i="1">
                <a:solidFill>
                  <a:srgbClr val="002060"/>
                </a:solidFill>
              </a:rPr>
              <a:t>external infrastructures</a:t>
            </a:r>
          </a:p>
        </p:txBody>
      </p:sp>
      <p:sp>
        <p:nvSpPr>
          <p:cNvPr id="33795" name="AutoShape 63" descr="Wave"/>
          <p:cNvSpPr>
            <a:spLocks noChangeArrowheads="1"/>
          </p:cNvSpPr>
          <p:nvPr/>
        </p:nvSpPr>
        <p:spPr bwMode="auto">
          <a:xfrm>
            <a:off x="6135688" y="2420938"/>
            <a:ext cx="2519362" cy="4000500"/>
          </a:xfrm>
          <a:prstGeom prst="flowChartAlternateProcess">
            <a:avLst/>
          </a:prstGeom>
          <a:pattFill prst="wave">
            <a:fgClr>
              <a:srgbClr val="389EBE">
                <a:alpha val="49019"/>
              </a:srgbClr>
            </a:fgClr>
            <a:bgClr>
              <a:schemeClr val="bg1">
                <a:alpha val="49019"/>
              </a:schemeClr>
            </a:bgClr>
          </a:pattFill>
          <a:ln w="50800">
            <a:solidFill>
              <a:srgbClr val="6FA1D5"/>
            </a:solidFill>
            <a:miter lim="800000"/>
            <a:headEnd/>
            <a:tailEnd/>
          </a:ln>
        </p:spPr>
        <p:txBody>
          <a:bodyPr wrap="none" anchor="ctr"/>
          <a:lstStyle/>
          <a:p>
            <a:pPr algn="ctr"/>
            <a:endParaRPr lang="en-US" b="1">
              <a:solidFill>
                <a:srgbClr val="000000"/>
              </a:solidFill>
            </a:endParaRPr>
          </a:p>
        </p:txBody>
      </p:sp>
      <p:grpSp>
        <p:nvGrpSpPr>
          <p:cNvPr id="2" name="Group 65"/>
          <p:cNvGrpSpPr>
            <a:grpSpLocks/>
          </p:cNvGrpSpPr>
          <p:nvPr/>
        </p:nvGrpSpPr>
        <p:grpSpPr bwMode="auto">
          <a:xfrm>
            <a:off x="6269038" y="1938338"/>
            <a:ext cx="2333625" cy="4495800"/>
            <a:chOff x="3949" y="1056"/>
            <a:chExt cx="1470" cy="2832"/>
          </a:xfrm>
        </p:grpSpPr>
        <p:grpSp>
          <p:nvGrpSpPr>
            <p:cNvPr id="3" name="Group 66"/>
            <p:cNvGrpSpPr>
              <a:grpSpLocks/>
            </p:cNvGrpSpPr>
            <p:nvPr/>
          </p:nvGrpSpPr>
          <p:grpSpPr bwMode="auto">
            <a:xfrm>
              <a:off x="4004" y="1440"/>
              <a:ext cx="1335" cy="624"/>
              <a:chOff x="4196" y="1536"/>
              <a:chExt cx="1335" cy="624"/>
            </a:xfrm>
          </p:grpSpPr>
          <p:sp>
            <p:nvSpPr>
              <p:cNvPr id="31" name="Rectangle 67"/>
              <p:cNvSpPr>
                <a:spLocks noChangeArrowheads="1"/>
              </p:cNvSpPr>
              <p:nvPr/>
            </p:nvSpPr>
            <p:spPr bwMode="auto">
              <a:xfrm>
                <a:off x="4248" y="1633"/>
                <a:ext cx="888" cy="377"/>
              </a:xfrm>
              <a:prstGeom prst="rect">
                <a:avLst/>
              </a:prstGeom>
              <a:gradFill rotWithShape="1">
                <a:gsLst>
                  <a:gs pos="0">
                    <a:srgbClr val="0E9E7C"/>
                  </a:gs>
                  <a:gs pos="50000">
                    <a:schemeClr val="bg1"/>
                  </a:gs>
                  <a:gs pos="100000">
                    <a:srgbClr val="0E9E7C"/>
                  </a:gs>
                </a:gsLst>
                <a:lin ang="0" scaled="1"/>
              </a:gradFill>
              <a:ln w="9525">
                <a:noFill/>
                <a:miter lim="800000"/>
                <a:headEnd/>
                <a:tailEnd/>
              </a:ln>
              <a:effectLst/>
            </p:spPr>
            <p:txBody>
              <a:bodyPr wrap="none" anchor="ctr"/>
              <a:lstStyle/>
              <a:p>
                <a:pPr algn="ctr">
                  <a:defRPr/>
                </a:pPr>
                <a:endParaRPr lang="en-US" b="1">
                  <a:solidFill>
                    <a:srgbClr val="000000"/>
                  </a:solidFill>
                </a:endParaRPr>
              </a:p>
            </p:txBody>
          </p:sp>
          <p:pic>
            <p:nvPicPr>
              <p:cNvPr id="33856" name="Picture 68" descr="Tenant-2"/>
              <p:cNvPicPr>
                <a:picLocks noChangeAspect="1" noChangeArrowheads="1"/>
              </p:cNvPicPr>
              <p:nvPr/>
            </p:nvPicPr>
            <p:blipFill>
              <a:blip r:embed="rId2" cstate="print"/>
              <a:srcRect/>
              <a:stretch>
                <a:fillRect/>
              </a:stretch>
            </p:blipFill>
            <p:spPr bwMode="auto">
              <a:xfrm>
                <a:off x="5088" y="1621"/>
                <a:ext cx="432" cy="408"/>
              </a:xfrm>
              <a:prstGeom prst="rect">
                <a:avLst/>
              </a:prstGeom>
              <a:noFill/>
              <a:ln w="9525">
                <a:noFill/>
                <a:miter lim="800000"/>
                <a:headEnd/>
                <a:tailEnd/>
              </a:ln>
            </p:spPr>
          </p:pic>
          <p:sp>
            <p:nvSpPr>
              <p:cNvPr id="33857" name="TextBox 73"/>
              <p:cNvSpPr txBox="1">
                <a:spLocks noChangeArrowheads="1"/>
              </p:cNvSpPr>
              <p:nvPr/>
            </p:nvSpPr>
            <p:spPr bwMode="auto">
              <a:xfrm>
                <a:off x="5088" y="1680"/>
                <a:ext cx="432" cy="288"/>
              </a:xfrm>
              <a:prstGeom prst="rect">
                <a:avLst/>
              </a:prstGeom>
              <a:noFill/>
              <a:ln w="9525">
                <a:noFill/>
                <a:miter lim="800000"/>
                <a:headEnd/>
                <a:tailEnd/>
              </a:ln>
            </p:spPr>
            <p:txBody>
              <a:bodyPr>
                <a:spAutoFit/>
              </a:bodyPr>
              <a:lstStyle/>
              <a:p>
                <a:pPr algn="ctr"/>
                <a:r>
                  <a:rPr lang="en-US" sz="1200">
                    <a:solidFill>
                      <a:srgbClr val="FFFFFF"/>
                    </a:solidFill>
                  </a:rPr>
                  <a:t>Tenant #2</a:t>
                </a:r>
              </a:p>
            </p:txBody>
          </p:sp>
          <p:grpSp>
            <p:nvGrpSpPr>
              <p:cNvPr id="4" name="Group 70"/>
              <p:cNvGrpSpPr>
                <a:grpSpLocks/>
              </p:cNvGrpSpPr>
              <p:nvPr/>
            </p:nvGrpSpPr>
            <p:grpSpPr bwMode="auto">
              <a:xfrm>
                <a:off x="4472" y="1681"/>
                <a:ext cx="424" cy="287"/>
                <a:chOff x="3072" y="2017"/>
                <a:chExt cx="424" cy="287"/>
              </a:xfrm>
            </p:grpSpPr>
            <p:sp>
              <p:nvSpPr>
                <p:cNvPr id="33861" name="Rounded Rectangle 29"/>
                <p:cNvSpPr>
                  <a:spLocks noChangeArrowheads="1"/>
                </p:cNvSpPr>
                <p:nvPr/>
              </p:nvSpPr>
              <p:spPr bwMode="auto">
                <a:xfrm>
                  <a:off x="3072" y="2017"/>
                  <a:ext cx="175" cy="287"/>
                </a:xfrm>
                <a:prstGeom prst="roundRect">
                  <a:avLst>
                    <a:gd name="adj" fmla="val 16667"/>
                  </a:avLst>
                </a:prstGeom>
                <a:solidFill>
                  <a:srgbClr val="BAF7C8"/>
                </a:solidFill>
                <a:ln w="9525" algn="ctr">
                  <a:noFill/>
                  <a:miter lim="800000"/>
                  <a:headEnd/>
                  <a:tailEnd/>
                </a:ln>
              </p:spPr>
              <p:txBody>
                <a:bodyPr wrap="none"/>
                <a:lstStyle/>
                <a:p>
                  <a:pPr algn="ctr"/>
                  <a:endParaRPr lang="en-US" sz="1000" b="1">
                    <a:solidFill>
                      <a:srgbClr val="000000"/>
                    </a:solidFill>
                  </a:endParaRPr>
                </a:p>
              </p:txBody>
            </p:sp>
            <p:sp>
              <p:nvSpPr>
                <p:cNvPr id="33862" name="Rounded Rectangle 31"/>
                <p:cNvSpPr>
                  <a:spLocks noChangeArrowheads="1"/>
                </p:cNvSpPr>
                <p:nvPr/>
              </p:nvSpPr>
              <p:spPr bwMode="auto">
                <a:xfrm>
                  <a:off x="3092" y="2039"/>
                  <a:ext cx="136"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3863" name="Rounded Rectangle 32"/>
                <p:cNvSpPr>
                  <a:spLocks noChangeArrowheads="1"/>
                </p:cNvSpPr>
                <p:nvPr/>
              </p:nvSpPr>
              <p:spPr bwMode="auto">
                <a:xfrm>
                  <a:off x="3092"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sp>
              <p:nvSpPr>
                <p:cNvPr id="33864" name="Rounded Rectangle 29"/>
                <p:cNvSpPr>
                  <a:spLocks noChangeArrowheads="1"/>
                </p:cNvSpPr>
                <p:nvPr/>
              </p:nvSpPr>
              <p:spPr bwMode="auto">
                <a:xfrm>
                  <a:off x="3321" y="2017"/>
                  <a:ext cx="175" cy="287"/>
                </a:xfrm>
                <a:prstGeom prst="roundRect">
                  <a:avLst>
                    <a:gd name="adj" fmla="val 16667"/>
                  </a:avLst>
                </a:prstGeom>
                <a:solidFill>
                  <a:srgbClr val="BAF7C8"/>
                </a:solidFill>
                <a:ln w="9525" algn="ctr">
                  <a:noFill/>
                  <a:miter lim="800000"/>
                  <a:headEnd/>
                  <a:tailEnd/>
                </a:ln>
              </p:spPr>
              <p:txBody>
                <a:bodyPr wrap="none"/>
                <a:lstStyle/>
                <a:p>
                  <a:pPr algn="ctr"/>
                  <a:endParaRPr lang="en-US" sz="1000" b="1">
                    <a:solidFill>
                      <a:srgbClr val="000000"/>
                    </a:solidFill>
                  </a:endParaRPr>
                </a:p>
              </p:txBody>
            </p:sp>
            <p:sp>
              <p:nvSpPr>
                <p:cNvPr id="33865" name="Rounded Rectangle 31"/>
                <p:cNvSpPr>
                  <a:spLocks noChangeArrowheads="1"/>
                </p:cNvSpPr>
                <p:nvPr/>
              </p:nvSpPr>
              <p:spPr bwMode="auto">
                <a:xfrm>
                  <a:off x="3341" y="2039"/>
                  <a:ext cx="135" cy="114"/>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3866" name="Rounded Rectangle 32"/>
                <p:cNvSpPr>
                  <a:spLocks noChangeArrowheads="1"/>
                </p:cNvSpPr>
                <p:nvPr/>
              </p:nvSpPr>
              <p:spPr bwMode="auto">
                <a:xfrm>
                  <a:off x="3341" y="2166"/>
                  <a:ext cx="135"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sp>
            <p:nvSpPr>
              <p:cNvPr id="33859" name="Text Box 77"/>
              <p:cNvSpPr txBox="1">
                <a:spLocks noChangeArrowheads="1"/>
              </p:cNvSpPr>
              <p:nvPr/>
            </p:nvSpPr>
            <p:spPr bwMode="auto">
              <a:xfrm>
                <a:off x="4205" y="1987"/>
                <a:ext cx="1315" cy="173"/>
              </a:xfrm>
              <a:prstGeom prst="rect">
                <a:avLst/>
              </a:prstGeom>
              <a:noFill/>
              <a:ln w="9525">
                <a:noFill/>
                <a:miter lim="800000"/>
                <a:headEnd/>
                <a:tailEnd/>
              </a:ln>
            </p:spPr>
            <p:txBody>
              <a:bodyPr>
                <a:spAutoFit/>
              </a:bodyPr>
              <a:lstStyle/>
              <a:p>
                <a:pPr algn="ctr">
                  <a:spcBef>
                    <a:spcPct val="50000"/>
                  </a:spcBef>
                </a:pPr>
                <a:r>
                  <a:rPr lang="en-US" sz="1200">
                    <a:solidFill>
                      <a:srgbClr val="000000"/>
                    </a:solidFill>
                  </a:rPr>
                  <a:t>Virtual Infrastructure</a:t>
                </a:r>
              </a:p>
            </p:txBody>
          </p:sp>
          <p:sp>
            <p:nvSpPr>
              <p:cNvPr id="33860" name="AutoShape 78"/>
              <p:cNvSpPr>
                <a:spLocks noChangeArrowheads="1"/>
              </p:cNvSpPr>
              <p:nvPr/>
            </p:nvSpPr>
            <p:spPr bwMode="auto">
              <a:xfrm>
                <a:off x="4196" y="1536"/>
                <a:ext cx="1335" cy="624"/>
              </a:xfrm>
              <a:prstGeom prst="flowChartAlternateProcess">
                <a:avLst/>
              </a:prstGeom>
              <a:noFill/>
              <a:ln w="50800">
                <a:solidFill>
                  <a:srgbClr val="8BF1A3"/>
                </a:solidFill>
                <a:miter lim="800000"/>
                <a:headEnd/>
                <a:tailEnd/>
              </a:ln>
            </p:spPr>
            <p:txBody>
              <a:bodyPr wrap="none" anchor="ctr"/>
              <a:lstStyle/>
              <a:p>
                <a:pPr algn="ctr"/>
                <a:endParaRPr lang="en-US" b="1">
                  <a:solidFill>
                    <a:srgbClr val="000000"/>
                  </a:solidFill>
                </a:endParaRPr>
              </a:p>
            </p:txBody>
          </p:sp>
        </p:grpSp>
        <p:grpSp>
          <p:nvGrpSpPr>
            <p:cNvPr id="5" name="Group 79"/>
            <p:cNvGrpSpPr>
              <a:grpSpLocks/>
            </p:cNvGrpSpPr>
            <p:nvPr/>
          </p:nvGrpSpPr>
          <p:grpSpPr bwMode="auto">
            <a:xfrm>
              <a:off x="3949" y="3024"/>
              <a:ext cx="1470" cy="864"/>
              <a:chOff x="4141" y="3024"/>
              <a:chExt cx="1470" cy="864"/>
            </a:xfrm>
          </p:grpSpPr>
          <p:pic>
            <p:nvPicPr>
              <p:cNvPr id="33849" name="Picture 5" descr="IRM-infraBox"/>
              <p:cNvPicPr>
                <a:picLocks noChangeAspect="1" noChangeArrowheads="1"/>
              </p:cNvPicPr>
              <p:nvPr/>
            </p:nvPicPr>
            <p:blipFill>
              <a:blip r:embed="rId3" cstate="print"/>
              <a:srcRect/>
              <a:stretch>
                <a:fillRect/>
              </a:stretch>
            </p:blipFill>
            <p:spPr bwMode="gray">
              <a:xfrm>
                <a:off x="4144" y="3024"/>
                <a:ext cx="1446" cy="864"/>
              </a:xfrm>
              <a:prstGeom prst="rect">
                <a:avLst/>
              </a:prstGeom>
              <a:noFill/>
              <a:ln w="9525">
                <a:noFill/>
                <a:miter lim="800000"/>
                <a:headEnd/>
                <a:tailEnd/>
              </a:ln>
            </p:spPr>
          </p:pic>
          <p:sp>
            <p:nvSpPr>
              <p:cNvPr id="33850" name="Text Box 13"/>
              <p:cNvSpPr txBox="1">
                <a:spLocks noChangeArrowheads="1"/>
              </p:cNvSpPr>
              <p:nvPr/>
            </p:nvSpPr>
            <p:spPr bwMode="gray">
              <a:xfrm>
                <a:off x="4243" y="3648"/>
                <a:ext cx="1221" cy="192"/>
              </a:xfrm>
              <a:prstGeom prst="rect">
                <a:avLst/>
              </a:prstGeom>
              <a:noFill/>
              <a:ln w="9525">
                <a:noFill/>
                <a:miter lim="800000"/>
                <a:headEnd/>
                <a:tailEnd/>
              </a:ln>
            </p:spPr>
            <p:txBody>
              <a:bodyPr>
                <a:spAutoFit/>
              </a:bodyPr>
              <a:lstStyle/>
              <a:p>
                <a:pPr algn="ctr"/>
                <a:r>
                  <a:rPr lang="en-US" sz="1400">
                    <a:solidFill>
                      <a:srgbClr val="FFFFFF"/>
                    </a:solidFill>
                  </a:rPr>
                  <a:t>Physical Infrastructure</a:t>
                </a:r>
              </a:p>
            </p:txBody>
          </p:sp>
          <p:pic>
            <p:nvPicPr>
              <p:cNvPr id="33851" name="Picture 82" descr="disc blue"/>
              <p:cNvPicPr>
                <a:picLocks noChangeAspect="1" noChangeArrowheads="1"/>
              </p:cNvPicPr>
              <p:nvPr/>
            </p:nvPicPr>
            <p:blipFill>
              <a:blip r:embed="rId4" cstate="print"/>
              <a:srcRect/>
              <a:stretch>
                <a:fillRect/>
              </a:stretch>
            </p:blipFill>
            <p:spPr bwMode="auto">
              <a:xfrm>
                <a:off x="5160" y="3178"/>
                <a:ext cx="216" cy="235"/>
              </a:xfrm>
              <a:prstGeom prst="rect">
                <a:avLst/>
              </a:prstGeom>
              <a:noFill/>
              <a:ln w="9525">
                <a:noFill/>
                <a:miter lim="800000"/>
                <a:headEnd/>
                <a:tailEnd/>
              </a:ln>
            </p:spPr>
          </p:pic>
          <p:pic>
            <p:nvPicPr>
              <p:cNvPr id="33852" name="Picture 83" descr="server"/>
              <p:cNvPicPr>
                <a:picLocks noChangeAspect="1" noChangeArrowheads="1"/>
              </p:cNvPicPr>
              <p:nvPr/>
            </p:nvPicPr>
            <p:blipFill>
              <a:blip r:embed="rId5" cstate="print"/>
              <a:srcRect/>
              <a:stretch>
                <a:fillRect/>
              </a:stretch>
            </p:blipFill>
            <p:spPr bwMode="auto">
              <a:xfrm>
                <a:off x="4808" y="3120"/>
                <a:ext cx="204" cy="293"/>
              </a:xfrm>
              <a:prstGeom prst="rect">
                <a:avLst/>
              </a:prstGeom>
              <a:noFill/>
              <a:ln w="9525">
                <a:noFill/>
                <a:miter lim="800000"/>
                <a:headEnd/>
                <a:tailEnd/>
              </a:ln>
            </p:spPr>
          </p:pic>
          <p:pic>
            <p:nvPicPr>
              <p:cNvPr id="33853" name="Picture 84" descr="Switch"/>
              <p:cNvPicPr>
                <a:picLocks noChangeAspect="1" noChangeArrowheads="1"/>
              </p:cNvPicPr>
              <p:nvPr/>
            </p:nvPicPr>
            <p:blipFill>
              <a:blip r:embed="rId6" cstate="print"/>
              <a:srcRect/>
              <a:stretch>
                <a:fillRect/>
              </a:stretch>
            </p:blipFill>
            <p:spPr bwMode="auto">
              <a:xfrm>
                <a:off x="4296" y="3258"/>
                <a:ext cx="354" cy="160"/>
              </a:xfrm>
              <a:prstGeom prst="rect">
                <a:avLst/>
              </a:prstGeom>
              <a:noFill/>
              <a:ln w="9525">
                <a:noFill/>
                <a:miter lim="800000"/>
                <a:headEnd/>
                <a:tailEnd/>
              </a:ln>
            </p:spPr>
          </p:pic>
          <p:sp>
            <p:nvSpPr>
              <p:cNvPr id="33854" name="Text Box 85"/>
              <p:cNvSpPr txBox="1">
                <a:spLocks noChangeArrowheads="1"/>
              </p:cNvSpPr>
              <p:nvPr/>
            </p:nvSpPr>
            <p:spPr bwMode="auto">
              <a:xfrm>
                <a:off x="4141" y="3408"/>
                <a:ext cx="1470" cy="269"/>
              </a:xfrm>
              <a:prstGeom prst="rect">
                <a:avLst/>
              </a:prstGeom>
              <a:noFill/>
              <a:ln w="9525">
                <a:noFill/>
                <a:miter lim="800000"/>
                <a:headEnd/>
                <a:tailEnd/>
              </a:ln>
            </p:spPr>
            <p:txBody>
              <a:bodyPr>
                <a:spAutoFit/>
              </a:bodyPr>
              <a:lstStyle/>
              <a:p>
                <a:pPr algn="ctr">
                  <a:spcBef>
                    <a:spcPct val="50000"/>
                  </a:spcBef>
                </a:pPr>
                <a:r>
                  <a:rPr lang="en-US">
                    <a:solidFill>
                      <a:srgbClr val="FFFFFF"/>
                    </a:solidFill>
                  </a:rPr>
                  <a:t>Cloud Provider</a:t>
                </a:r>
              </a:p>
            </p:txBody>
          </p:sp>
        </p:grpSp>
        <p:grpSp>
          <p:nvGrpSpPr>
            <p:cNvPr id="6" name="Group 86"/>
            <p:cNvGrpSpPr>
              <a:grpSpLocks/>
            </p:cNvGrpSpPr>
            <p:nvPr/>
          </p:nvGrpSpPr>
          <p:grpSpPr bwMode="auto">
            <a:xfrm>
              <a:off x="4000" y="2256"/>
              <a:ext cx="1347" cy="643"/>
              <a:chOff x="4192" y="2304"/>
              <a:chExt cx="1347" cy="643"/>
            </a:xfrm>
          </p:grpSpPr>
          <p:sp>
            <p:nvSpPr>
              <p:cNvPr id="12" name="Rectangle 87"/>
              <p:cNvSpPr>
                <a:spLocks noChangeArrowheads="1"/>
              </p:cNvSpPr>
              <p:nvPr/>
            </p:nvSpPr>
            <p:spPr bwMode="auto">
              <a:xfrm>
                <a:off x="4240" y="2400"/>
                <a:ext cx="944" cy="384"/>
              </a:xfrm>
              <a:prstGeom prst="rect">
                <a:avLst/>
              </a:prstGeom>
              <a:gradFill rotWithShape="1">
                <a:gsLst>
                  <a:gs pos="0">
                    <a:srgbClr val="896DEF"/>
                  </a:gs>
                  <a:gs pos="50000">
                    <a:schemeClr val="bg1"/>
                  </a:gs>
                  <a:gs pos="100000">
                    <a:srgbClr val="896DEF"/>
                  </a:gs>
                </a:gsLst>
                <a:lin ang="0" scaled="1"/>
              </a:gradFill>
              <a:ln w="9525">
                <a:noFill/>
                <a:miter lim="800000"/>
                <a:headEnd/>
                <a:tailEnd/>
              </a:ln>
              <a:effectLst/>
            </p:spPr>
            <p:txBody>
              <a:bodyPr wrap="none" anchor="ctr"/>
              <a:lstStyle/>
              <a:p>
                <a:pPr algn="ctr">
                  <a:defRPr/>
                </a:pPr>
                <a:endParaRPr lang="en-US" b="1">
                  <a:solidFill>
                    <a:srgbClr val="000000"/>
                  </a:solidFill>
                </a:endParaRPr>
              </a:p>
            </p:txBody>
          </p:sp>
          <p:pic>
            <p:nvPicPr>
              <p:cNvPr id="33837" name="Picture 88" descr="Tenant-1"/>
              <p:cNvPicPr>
                <a:picLocks noChangeAspect="1" noChangeArrowheads="1"/>
              </p:cNvPicPr>
              <p:nvPr/>
            </p:nvPicPr>
            <p:blipFill>
              <a:blip r:embed="rId7" cstate="print"/>
              <a:srcRect/>
              <a:stretch>
                <a:fillRect/>
              </a:stretch>
            </p:blipFill>
            <p:spPr bwMode="auto">
              <a:xfrm>
                <a:off x="5088" y="2391"/>
                <a:ext cx="434" cy="411"/>
              </a:xfrm>
              <a:prstGeom prst="rect">
                <a:avLst/>
              </a:prstGeom>
              <a:noFill/>
              <a:ln w="9525">
                <a:noFill/>
                <a:miter lim="800000"/>
                <a:headEnd/>
                <a:tailEnd/>
              </a:ln>
            </p:spPr>
          </p:pic>
          <p:grpSp>
            <p:nvGrpSpPr>
              <p:cNvPr id="7" name="Group 89"/>
              <p:cNvGrpSpPr>
                <a:grpSpLocks/>
              </p:cNvGrpSpPr>
              <p:nvPr/>
            </p:nvGrpSpPr>
            <p:grpSpPr bwMode="auto">
              <a:xfrm>
                <a:off x="4416" y="2448"/>
                <a:ext cx="426" cy="288"/>
                <a:chOff x="594" y="2016"/>
                <a:chExt cx="426" cy="288"/>
              </a:xfrm>
            </p:grpSpPr>
            <p:sp>
              <p:nvSpPr>
                <p:cNvPr id="33842" name="Rounded Rectangle 29"/>
                <p:cNvSpPr>
                  <a:spLocks noChangeArrowheads="1"/>
                </p:cNvSpPr>
                <p:nvPr/>
              </p:nvSpPr>
              <p:spPr bwMode="auto">
                <a:xfrm>
                  <a:off x="59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sp>
              <p:nvSpPr>
                <p:cNvPr id="33843" name="Rounded Rectangle 31"/>
                <p:cNvSpPr>
                  <a:spLocks noChangeArrowheads="1"/>
                </p:cNvSpPr>
                <p:nvPr/>
              </p:nvSpPr>
              <p:spPr bwMode="auto">
                <a:xfrm>
                  <a:off x="614" y="2038"/>
                  <a:ext cx="136" cy="115"/>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3844" name="Rounded Rectangle 32"/>
                <p:cNvSpPr>
                  <a:spLocks noChangeArrowheads="1"/>
                </p:cNvSpPr>
                <p:nvPr/>
              </p:nvSpPr>
              <p:spPr bwMode="auto">
                <a:xfrm>
                  <a:off x="614" y="2166"/>
                  <a:ext cx="136" cy="114"/>
                </a:xfrm>
                <a:prstGeom prst="roundRect">
                  <a:avLst>
                    <a:gd name="adj" fmla="val 16667"/>
                  </a:avLst>
                </a:prstGeom>
                <a:solidFill>
                  <a:schemeClr val="accent1"/>
                </a:solidFill>
                <a:ln w="9525" algn="ctr">
                  <a:noFill/>
                  <a:miter lim="800000"/>
                  <a:headEnd/>
                  <a:tailEnd/>
                </a:ln>
              </p:spPr>
              <p:txBody>
                <a:bodyPr wrap="none" anchor="ctr"/>
                <a:lstStyle/>
                <a:p>
                  <a:pPr algn="ctr"/>
                  <a:r>
                    <a:rPr lang="en-US" sz="900" b="1">
                      <a:solidFill>
                        <a:srgbClr val="FFFFFF"/>
                      </a:solidFill>
                    </a:rPr>
                    <a:t>OS</a:t>
                  </a:r>
                </a:p>
              </p:txBody>
            </p:sp>
            <p:sp>
              <p:nvSpPr>
                <p:cNvPr id="33845" name="Rounded Rectangle 29"/>
                <p:cNvSpPr>
                  <a:spLocks noChangeArrowheads="1"/>
                </p:cNvSpPr>
                <p:nvPr/>
              </p:nvSpPr>
              <p:spPr bwMode="auto">
                <a:xfrm>
                  <a:off x="844" y="2016"/>
                  <a:ext cx="176" cy="288"/>
                </a:xfrm>
                <a:prstGeom prst="roundRect">
                  <a:avLst>
                    <a:gd name="adj" fmla="val 16667"/>
                  </a:avLst>
                </a:prstGeom>
                <a:solidFill>
                  <a:srgbClr val="C9BDF8"/>
                </a:solidFill>
                <a:ln w="9525" algn="ctr">
                  <a:noFill/>
                  <a:miter lim="800000"/>
                  <a:headEnd/>
                  <a:tailEnd/>
                </a:ln>
              </p:spPr>
              <p:txBody>
                <a:bodyPr wrap="none"/>
                <a:lstStyle/>
                <a:p>
                  <a:pPr algn="ctr"/>
                  <a:endParaRPr lang="en-US" sz="1000" b="1" u="sng">
                    <a:solidFill>
                      <a:srgbClr val="000000"/>
                    </a:solidFill>
                  </a:endParaRPr>
                </a:p>
              </p:txBody>
            </p:sp>
            <p:grpSp>
              <p:nvGrpSpPr>
                <p:cNvPr id="8" name="Group 94"/>
                <p:cNvGrpSpPr>
                  <a:grpSpLocks/>
                </p:cNvGrpSpPr>
                <p:nvPr/>
              </p:nvGrpSpPr>
              <p:grpSpPr bwMode="auto">
                <a:xfrm>
                  <a:off x="864" y="2028"/>
                  <a:ext cx="136" cy="241"/>
                  <a:chOff x="1068" y="2713"/>
                  <a:chExt cx="157" cy="279"/>
                </a:xfrm>
              </p:grpSpPr>
              <p:sp>
                <p:nvSpPr>
                  <p:cNvPr id="33847" name="Rounded Rectangle 31"/>
                  <p:cNvSpPr>
                    <a:spLocks noChangeArrowheads="1"/>
                  </p:cNvSpPr>
                  <p:nvPr/>
                </p:nvSpPr>
                <p:spPr bwMode="auto">
                  <a:xfrm>
                    <a:off x="1068" y="2713"/>
                    <a:ext cx="157" cy="132"/>
                  </a:xfrm>
                  <a:prstGeom prst="roundRect">
                    <a:avLst>
                      <a:gd name="adj" fmla="val 16667"/>
                    </a:avLst>
                  </a:prstGeom>
                  <a:solidFill>
                    <a:schemeClr val="folHlink"/>
                  </a:solidFill>
                  <a:ln w="9525" algn="ctr">
                    <a:noFill/>
                    <a:miter lim="800000"/>
                    <a:headEnd/>
                    <a:tailEnd/>
                  </a:ln>
                </p:spPr>
                <p:txBody>
                  <a:bodyPr wrap="none" anchor="ctr"/>
                  <a:lstStyle/>
                  <a:p>
                    <a:pPr algn="ctr"/>
                    <a:r>
                      <a:rPr lang="en-US" sz="800" b="1">
                        <a:solidFill>
                          <a:srgbClr val="FFFFFF"/>
                        </a:solidFill>
                      </a:rPr>
                      <a:t>APP</a:t>
                    </a:r>
                  </a:p>
                </p:txBody>
              </p:sp>
              <p:sp>
                <p:nvSpPr>
                  <p:cNvPr id="33848" name="Rounded Rectangle 32"/>
                  <p:cNvSpPr>
                    <a:spLocks noChangeArrowheads="1"/>
                  </p:cNvSpPr>
                  <p:nvPr/>
                </p:nvSpPr>
                <p:spPr bwMode="auto">
                  <a:xfrm>
                    <a:off x="1068" y="2860"/>
                    <a:ext cx="157" cy="132"/>
                  </a:xfrm>
                  <a:prstGeom prst="roundRect">
                    <a:avLst>
                      <a:gd name="adj" fmla="val 16667"/>
                    </a:avLst>
                  </a:prstGeom>
                  <a:solidFill>
                    <a:schemeClr val="accent1"/>
                  </a:solidFill>
                  <a:ln w="9525" algn="ctr">
                    <a:noFill/>
                    <a:miter lim="800000"/>
                    <a:headEnd/>
                    <a:tailEnd/>
                  </a:ln>
                </p:spPr>
                <p:txBody>
                  <a:bodyPr wrap="none" anchor="ctr"/>
                  <a:lstStyle/>
                  <a:p>
                    <a:pPr algn="ctr"/>
                    <a:r>
                      <a:rPr lang="en-US" sz="800" b="1">
                        <a:solidFill>
                          <a:srgbClr val="FFFFFF"/>
                        </a:solidFill>
                      </a:rPr>
                      <a:t>OS</a:t>
                    </a:r>
                  </a:p>
                </p:txBody>
              </p:sp>
            </p:grpSp>
          </p:grpSp>
          <p:sp>
            <p:nvSpPr>
              <p:cNvPr id="33839" name="AutoShape 97"/>
              <p:cNvSpPr>
                <a:spLocks noChangeArrowheads="1"/>
              </p:cNvSpPr>
              <p:nvPr/>
            </p:nvSpPr>
            <p:spPr bwMode="auto">
              <a:xfrm>
                <a:off x="4192" y="2304"/>
                <a:ext cx="1334" cy="643"/>
              </a:xfrm>
              <a:prstGeom prst="flowChartAlternateProcess">
                <a:avLst/>
              </a:prstGeom>
              <a:noFill/>
              <a:ln w="50800">
                <a:solidFill>
                  <a:srgbClr val="C9BDF8"/>
                </a:solidFill>
                <a:miter lim="800000"/>
                <a:headEnd/>
                <a:tailEnd/>
              </a:ln>
            </p:spPr>
            <p:txBody>
              <a:bodyPr wrap="none" anchor="ctr"/>
              <a:lstStyle/>
              <a:p>
                <a:pPr algn="ctr"/>
                <a:endParaRPr lang="en-US" b="1">
                  <a:solidFill>
                    <a:srgbClr val="000000"/>
                  </a:solidFill>
                </a:endParaRPr>
              </a:p>
            </p:txBody>
          </p:sp>
          <p:sp>
            <p:nvSpPr>
              <p:cNvPr id="33840" name="Text Box 98"/>
              <p:cNvSpPr txBox="1">
                <a:spLocks noChangeArrowheads="1"/>
              </p:cNvSpPr>
              <p:nvPr/>
            </p:nvSpPr>
            <p:spPr bwMode="auto">
              <a:xfrm>
                <a:off x="4195" y="2769"/>
                <a:ext cx="1344" cy="173"/>
              </a:xfrm>
              <a:prstGeom prst="rect">
                <a:avLst/>
              </a:prstGeom>
              <a:noFill/>
              <a:ln w="9525">
                <a:noFill/>
                <a:miter lim="800000"/>
                <a:headEnd/>
                <a:tailEnd/>
              </a:ln>
            </p:spPr>
            <p:txBody>
              <a:bodyPr>
                <a:spAutoFit/>
              </a:bodyPr>
              <a:lstStyle/>
              <a:p>
                <a:pPr algn="ctr">
                  <a:spcBef>
                    <a:spcPct val="50000"/>
                  </a:spcBef>
                </a:pPr>
                <a:r>
                  <a:rPr lang="en-US" sz="1200">
                    <a:solidFill>
                      <a:srgbClr val="000000"/>
                    </a:solidFill>
                  </a:rPr>
                  <a:t>Virtual Infrastructure</a:t>
                </a:r>
              </a:p>
            </p:txBody>
          </p:sp>
          <p:sp>
            <p:nvSpPr>
              <p:cNvPr id="33841" name="TextBox 73"/>
              <p:cNvSpPr txBox="1">
                <a:spLocks noChangeArrowheads="1"/>
              </p:cNvSpPr>
              <p:nvPr/>
            </p:nvSpPr>
            <p:spPr bwMode="auto">
              <a:xfrm>
                <a:off x="5088" y="2448"/>
                <a:ext cx="432" cy="288"/>
              </a:xfrm>
              <a:prstGeom prst="rect">
                <a:avLst/>
              </a:prstGeom>
              <a:noFill/>
              <a:ln w="9525">
                <a:noFill/>
                <a:miter lim="800000"/>
                <a:headEnd/>
                <a:tailEnd/>
              </a:ln>
            </p:spPr>
            <p:txBody>
              <a:bodyPr>
                <a:spAutoFit/>
              </a:bodyPr>
              <a:lstStyle/>
              <a:p>
                <a:pPr algn="ctr"/>
                <a:r>
                  <a:rPr lang="en-US" sz="1200">
                    <a:solidFill>
                      <a:srgbClr val="FFFFFF"/>
                    </a:solidFill>
                  </a:rPr>
                  <a:t>Tenant #1</a:t>
                </a:r>
              </a:p>
            </p:txBody>
          </p:sp>
        </p:grpSp>
        <p:sp>
          <p:nvSpPr>
            <p:cNvPr id="33833" name="Rectangle 100"/>
            <p:cNvSpPr>
              <a:spLocks noChangeArrowheads="1"/>
            </p:cNvSpPr>
            <p:nvPr/>
          </p:nvSpPr>
          <p:spPr bwMode="auto">
            <a:xfrm>
              <a:off x="4539" y="2883"/>
              <a:ext cx="288" cy="189"/>
            </a:xfrm>
            <a:prstGeom prst="rect">
              <a:avLst/>
            </a:prstGeom>
            <a:gradFill rotWithShape="1">
              <a:gsLst>
                <a:gs pos="0">
                  <a:srgbClr val="C9BDF8"/>
                </a:gs>
                <a:gs pos="100000">
                  <a:srgbClr val="3F4365"/>
                </a:gs>
              </a:gsLst>
              <a:lin ang="5400000" scaled="1"/>
            </a:gradFill>
            <a:ln w="9525">
              <a:noFill/>
              <a:miter lim="800000"/>
              <a:headEnd/>
              <a:tailEnd/>
            </a:ln>
          </p:spPr>
          <p:txBody>
            <a:bodyPr wrap="none" anchor="ctr"/>
            <a:lstStyle/>
            <a:p>
              <a:pPr algn="ctr"/>
              <a:endParaRPr lang="en-US" b="1">
                <a:solidFill>
                  <a:srgbClr val="000000"/>
                </a:solidFill>
              </a:endParaRPr>
            </a:p>
          </p:txBody>
        </p:sp>
        <p:sp>
          <p:nvSpPr>
            <p:cNvPr id="33834" name="Rectangle 101"/>
            <p:cNvSpPr>
              <a:spLocks noChangeArrowheads="1"/>
            </p:cNvSpPr>
            <p:nvPr/>
          </p:nvSpPr>
          <p:spPr bwMode="auto">
            <a:xfrm rot="10800000">
              <a:off x="4536" y="2058"/>
              <a:ext cx="288" cy="198"/>
            </a:xfrm>
            <a:prstGeom prst="rect">
              <a:avLst/>
            </a:prstGeom>
            <a:gradFill rotWithShape="1">
              <a:gsLst>
                <a:gs pos="0">
                  <a:srgbClr val="C9BDF8"/>
                </a:gs>
                <a:gs pos="100000">
                  <a:srgbClr val="8BF1A3"/>
                </a:gs>
              </a:gsLst>
              <a:lin ang="5400000" scaled="1"/>
            </a:gradFill>
            <a:ln w="9525">
              <a:noFill/>
              <a:miter lim="800000"/>
              <a:headEnd/>
              <a:tailEnd/>
            </a:ln>
          </p:spPr>
          <p:txBody>
            <a:bodyPr wrap="none" anchor="ctr"/>
            <a:lstStyle/>
            <a:p>
              <a:pPr algn="ctr"/>
              <a:endParaRPr lang="en-US" b="1">
                <a:solidFill>
                  <a:srgbClr val="000000"/>
                </a:solidFill>
              </a:endParaRPr>
            </a:p>
          </p:txBody>
        </p:sp>
        <p:sp>
          <p:nvSpPr>
            <p:cNvPr id="33835" name="Rectangle 102"/>
            <p:cNvSpPr>
              <a:spLocks noChangeArrowheads="1"/>
            </p:cNvSpPr>
            <p:nvPr/>
          </p:nvSpPr>
          <p:spPr bwMode="auto">
            <a:xfrm>
              <a:off x="4537" y="1056"/>
              <a:ext cx="288" cy="390"/>
            </a:xfrm>
            <a:prstGeom prst="rect">
              <a:avLst/>
            </a:prstGeom>
            <a:gradFill rotWithShape="1">
              <a:gsLst>
                <a:gs pos="0">
                  <a:srgbClr val="C9BDF8"/>
                </a:gs>
                <a:gs pos="100000">
                  <a:srgbClr val="8BF1A3">
                    <a:alpha val="39998"/>
                  </a:srgbClr>
                </a:gs>
              </a:gsLst>
              <a:lin ang="5400000" scaled="1"/>
            </a:gradFill>
            <a:ln w="9525">
              <a:noFill/>
              <a:miter lim="800000"/>
              <a:headEnd/>
              <a:tailEnd/>
            </a:ln>
          </p:spPr>
          <p:txBody>
            <a:bodyPr wrap="none" anchor="ctr"/>
            <a:lstStyle/>
            <a:p>
              <a:pPr algn="ctr"/>
              <a:endParaRPr lang="en-US" b="1">
                <a:solidFill>
                  <a:srgbClr val="000000"/>
                </a:solidFill>
              </a:endParaRPr>
            </a:p>
          </p:txBody>
        </p:sp>
      </p:grpSp>
      <p:pic>
        <p:nvPicPr>
          <p:cNvPr id="33797" name="Picture 103" descr="globe_grid"/>
          <p:cNvPicPr>
            <a:picLocks noChangeAspect="1" noChangeArrowheads="1"/>
          </p:cNvPicPr>
          <p:nvPr/>
        </p:nvPicPr>
        <p:blipFill>
          <a:blip r:embed="rId8" cstate="print"/>
          <a:srcRect/>
          <a:stretch>
            <a:fillRect/>
          </a:stretch>
        </p:blipFill>
        <p:spPr bwMode="auto">
          <a:xfrm>
            <a:off x="7024688" y="1557338"/>
            <a:ext cx="747712" cy="747712"/>
          </a:xfrm>
          <a:prstGeom prst="rect">
            <a:avLst/>
          </a:prstGeom>
          <a:noFill/>
          <a:ln w="9525">
            <a:noFill/>
            <a:miter lim="800000"/>
            <a:headEnd/>
            <a:tailEnd/>
          </a:ln>
        </p:spPr>
      </p:pic>
      <p:sp>
        <p:nvSpPr>
          <p:cNvPr id="33798" name="TextBox 47"/>
          <p:cNvSpPr txBox="1">
            <a:spLocks noChangeArrowheads="1"/>
          </p:cNvSpPr>
          <p:nvPr/>
        </p:nvSpPr>
        <p:spPr bwMode="auto">
          <a:xfrm>
            <a:off x="3784600" y="5240338"/>
            <a:ext cx="762000" cy="646112"/>
          </a:xfrm>
          <a:prstGeom prst="rect">
            <a:avLst/>
          </a:prstGeom>
          <a:solidFill>
            <a:schemeClr val="folHlink"/>
          </a:solidFill>
          <a:ln w="9525">
            <a:noFill/>
            <a:miter lim="800000"/>
            <a:headEnd/>
            <a:tailEnd/>
          </a:ln>
        </p:spPr>
        <p:txBody>
          <a:bodyPr wrap="none">
            <a:spAutoFit/>
          </a:bodyPr>
          <a:lstStyle/>
          <a:p>
            <a:pPr algn="ctr"/>
            <a:endParaRPr lang="en-US" b="1">
              <a:solidFill>
                <a:srgbClr val="FFFFFF"/>
              </a:solidFill>
            </a:endParaRPr>
          </a:p>
          <a:p>
            <a:pPr algn="ctr"/>
            <a:r>
              <a:rPr lang="en-US" b="1">
                <a:solidFill>
                  <a:srgbClr val="FFFFFF"/>
                </a:solidFill>
              </a:rPr>
              <a:t>         </a:t>
            </a:r>
          </a:p>
        </p:txBody>
      </p:sp>
      <p:sp>
        <p:nvSpPr>
          <p:cNvPr id="33799" name="Right Arrow 48"/>
          <p:cNvSpPr>
            <a:spLocks noChangeArrowheads="1"/>
          </p:cNvSpPr>
          <p:nvPr/>
        </p:nvSpPr>
        <p:spPr bwMode="auto">
          <a:xfrm>
            <a:off x="5257800" y="4529138"/>
            <a:ext cx="838200" cy="142875"/>
          </a:xfrm>
          <a:prstGeom prst="rightArrow">
            <a:avLst>
              <a:gd name="adj1" fmla="val 50000"/>
              <a:gd name="adj2" fmla="val 79988"/>
            </a:avLst>
          </a:prstGeom>
          <a:solidFill>
            <a:schemeClr val="folHlink"/>
          </a:solidFill>
          <a:ln w="9525" algn="ctr">
            <a:noFill/>
            <a:miter lim="800000"/>
            <a:headEnd/>
            <a:tailEnd/>
          </a:ln>
        </p:spPr>
        <p:txBody>
          <a:bodyPr wrap="none"/>
          <a:lstStyle/>
          <a:p>
            <a:pPr algn="ctr"/>
            <a:endParaRPr lang="en-US" b="1">
              <a:solidFill>
                <a:srgbClr val="000000"/>
              </a:solidFill>
            </a:endParaRPr>
          </a:p>
        </p:txBody>
      </p:sp>
      <p:sp>
        <p:nvSpPr>
          <p:cNvPr id="33800" name="Right Arrow 49"/>
          <p:cNvSpPr>
            <a:spLocks noChangeArrowheads="1"/>
          </p:cNvSpPr>
          <p:nvPr/>
        </p:nvSpPr>
        <p:spPr bwMode="auto">
          <a:xfrm>
            <a:off x="5257800" y="5986463"/>
            <a:ext cx="1066800" cy="142875"/>
          </a:xfrm>
          <a:prstGeom prst="rightArrow">
            <a:avLst>
              <a:gd name="adj1" fmla="val 50000"/>
              <a:gd name="adj2" fmla="val 79990"/>
            </a:avLst>
          </a:prstGeom>
          <a:solidFill>
            <a:schemeClr val="folHlink"/>
          </a:solidFill>
          <a:ln w="9525" algn="ctr">
            <a:noFill/>
            <a:miter lim="800000"/>
            <a:headEnd/>
            <a:tailEnd/>
          </a:ln>
        </p:spPr>
        <p:txBody>
          <a:bodyPr wrap="none"/>
          <a:lstStyle/>
          <a:p>
            <a:pPr algn="ctr"/>
            <a:endParaRPr lang="en-US" b="1">
              <a:solidFill>
                <a:srgbClr val="000000"/>
              </a:solidFill>
            </a:endParaRPr>
          </a:p>
        </p:txBody>
      </p:sp>
      <p:sp>
        <p:nvSpPr>
          <p:cNvPr id="33801" name="Left Arrow 50"/>
          <p:cNvSpPr>
            <a:spLocks noChangeArrowheads="1"/>
          </p:cNvSpPr>
          <p:nvPr/>
        </p:nvSpPr>
        <p:spPr bwMode="auto">
          <a:xfrm>
            <a:off x="4572000" y="5500688"/>
            <a:ext cx="762000" cy="152400"/>
          </a:xfrm>
          <a:prstGeom prst="leftArrow">
            <a:avLst>
              <a:gd name="adj1" fmla="val 50000"/>
              <a:gd name="adj2" fmla="val 107153"/>
            </a:avLst>
          </a:prstGeom>
          <a:solidFill>
            <a:schemeClr val="folHlink"/>
          </a:solidFill>
          <a:ln w="9525" algn="ctr">
            <a:noFill/>
            <a:miter lim="800000"/>
            <a:headEnd/>
            <a:tailEnd/>
          </a:ln>
        </p:spPr>
        <p:txBody>
          <a:bodyPr wrap="none"/>
          <a:lstStyle/>
          <a:p>
            <a:pPr algn="ctr"/>
            <a:endParaRPr lang="en-US" b="1">
              <a:solidFill>
                <a:srgbClr val="000000"/>
              </a:solidFill>
            </a:endParaRPr>
          </a:p>
        </p:txBody>
      </p:sp>
      <p:sp>
        <p:nvSpPr>
          <p:cNvPr id="33802" name="Rectangle 51"/>
          <p:cNvSpPr>
            <a:spLocks noChangeArrowheads="1"/>
          </p:cNvSpPr>
          <p:nvPr/>
        </p:nvSpPr>
        <p:spPr bwMode="auto">
          <a:xfrm>
            <a:off x="5257800" y="4605338"/>
            <a:ext cx="76200" cy="1447800"/>
          </a:xfrm>
          <a:prstGeom prst="rect">
            <a:avLst/>
          </a:prstGeom>
          <a:solidFill>
            <a:schemeClr val="folHlink"/>
          </a:solidFill>
          <a:ln w="9525" algn="ctr">
            <a:noFill/>
            <a:miter lim="800000"/>
            <a:headEnd/>
            <a:tailEnd/>
          </a:ln>
        </p:spPr>
        <p:txBody>
          <a:bodyPr wrap="none"/>
          <a:lstStyle/>
          <a:p>
            <a:pPr algn="ctr"/>
            <a:endParaRPr lang="en-US" b="1">
              <a:solidFill>
                <a:srgbClr val="000000"/>
              </a:solidFill>
            </a:endParaRPr>
          </a:p>
        </p:txBody>
      </p:sp>
      <p:sp>
        <p:nvSpPr>
          <p:cNvPr id="33803" name="Left-Right Arrow 52"/>
          <p:cNvSpPr>
            <a:spLocks noChangeArrowheads="1"/>
          </p:cNvSpPr>
          <p:nvPr/>
        </p:nvSpPr>
        <p:spPr bwMode="auto">
          <a:xfrm>
            <a:off x="4724400" y="3138488"/>
            <a:ext cx="1600200" cy="133350"/>
          </a:xfrm>
          <a:prstGeom prst="leftRightArrow">
            <a:avLst>
              <a:gd name="adj1" fmla="val 50000"/>
              <a:gd name="adj2" fmla="val 100000"/>
            </a:avLst>
          </a:prstGeom>
          <a:solidFill>
            <a:schemeClr val="accent1"/>
          </a:solidFill>
          <a:ln w="9525" algn="ctr">
            <a:noFill/>
            <a:miter lim="800000"/>
            <a:headEnd/>
            <a:tailEnd/>
          </a:ln>
        </p:spPr>
        <p:txBody>
          <a:bodyPr wrap="none"/>
          <a:lstStyle/>
          <a:p>
            <a:pPr algn="ctr"/>
            <a:endParaRPr lang="en-US" b="1">
              <a:solidFill>
                <a:srgbClr val="000000"/>
              </a:solidFill>
            </a:endParaRPr>
          </a:p>
        </p:txBody>
      </p:sp>
      <p:sp>
        <p:nvSpPr>
          <p:cNvPr id="33804" name="TextBox 53"/>
          <p:cNvSpPr txBox="1">
            <a:spLocks noChangeArrowheads="1"/>
          </p:cNvSpPr>
          <p:nvPr/>
        </p:nvSpPr>
        <p:spPr bwMode="auto">
          <a:xfrm>
            <a:off x="3668713" y="2852738"/>
            <a:ext cx="1017587" cy="646112"/>
          </a:xfrm>
          <a:prstGeom prst="rect">
            <a:avLst/>
          </a:prstGeom>
          <a:solidFill>
            <a:schemeClr val="accent1"/>
          </a:solidFill>
          <a:ln w="9525">
            <a:noFill/>
            <a:miter lim="800000"/>
            <a:headEnd/>
            <a:tailEnd/>
          </a:ln>
        </p:spPr>
        <p:txBody>
          <a:bodyPr wrap="none">
            <a:spAutoFit/>
          </a:bodyPr>
          <a:lstStyle/>
          <a:p>
            <a:pPr algn="ctr"/>
            <a:r>
              <a:rPr lang="en-US" b="1">
                <a:solidFill>
                  <a:srgbClr val="FFFFFF"/>
                </a:solidFill>
              </a:rPr>
              <a:t>             </a:t>
            </a:r>
          </a:p>
          <a:p>
            <a:pPr algn="ctr"/>
            <a:endParaRPr lang="en-US" b="1">
              <a:solidFill>
                <a:srgbClr val="FFFFFF"/>
              </a:solidFill>
            </a:endParaRPr>
          </a:p>
        </p:txBody>
      </p:sp>
      <p:sp>
        <p:nvSpPr>
          <p:cNvPr id="33805" name="TextBox 54"/>
          <p:cNvSpPr txBox="1">
            <a:spLocks noChangeArrowheads="1"/>
          </p:cNvSpPr>
          <p:nvPr/>
        </p:nvSpPr>
        <p:spPr bwMode="auto">
          <a:xfrm>
            <a:off x="3124200" y="2563813"/>
            <a:ext cx="2125663" cy="581025"/>
          </a:xfrm>
          <a:prstGeom prst="rect">
            <a:avLst/>
          </a:prstGeom>
          <a:noFill/>
          <a:ln w="9525">
            <a:noFill/>
            <a:miter lim="800000"/>
            <a:headEnd/>
            <a:tailEnd/>
          </a:ln>
        </p:spPr>
        <p:txBody>
          <a:bodyPr>
            <a:spAutoFit/>
          </a:bodyPr>
          <a:lstStyle/>
          <a:p>
            <a:pPr algn="ctr"/>
            <a:r>
              <a:rPr lang="en-US" sz="1600">
                <a:solidFill>
                  <a:srgbClr val="000000"/>
                </a:solidFill>
              </a:rPr>
              <a:t>Virtual infrastructure management</a:t>
            </a:r>
          </a:p>
        </p:txBody>
      </p:sp>
      <p:sp>
        <p:nvSpPr>
          <p:cNvPr id="52" name="TextBox 50"/>
          <p:cNvSpPr txBox="1">
            <a:spLocks noChangeArrowheads="1"/>
          </p:cNvSpPr>
          <p:nvPr/>
        </p:nvSpPr>
        <p:spPr bwMode="auto">
          <a:xfrm>
            <a:off x="457200" y="3746500"/>
            <a:ext cx="838200" cy="598488"/>
          </a:xfrm>
          <a:prstGeom prst="rect">
            <a:avLst/>
          </a:prstGeom>
          <a:solidFill>
            <a:srgbClr val="00B050"/>
          </a:solidFill>
          <a:ln w="9525">
            <a:noFill/>
            <a:miter lim="800000"/>
            <a:headEnd/>
            <a:tailEnd/>
          </a:ln>
        </p:spPr>
        <p:txBody>
          <a:bodyPr anchor="ctr"/>
          <a:lstStyle/>
          <a:p>
            <a:pPr algn="ctr"/>
            <a:r>
              <a:rPr lang="en-US" sz="2000" b="1">
                <a:solidFill>
                  <a:srgbClr val="FFFFFF"/>
                </a:solidFill>
              </a:rPr>
              <a:t>GRC</a:t>
            </a:r>
          </a:p>
        </p:txBody>
      </p:sp>
      <p:sp>
        <p:nvSpPr>
          <p:cNvPr id="53" name="TextBox 51"/>
          <p:cNvSpPr txBox="1">
            <a:spLocks noChangeArrowheads="1"/>
          </p:cNvSpPr>
          <p:nvPr/>
        </p:nvSpPr>
        <p:spPr bwMode="auto">
          <a:xfrm>
            <a:off x="160338" y="4325938"/>
            <a:ext cx="1516062" cy="1314450"/>
          </a:xfrm>
          <a:prstGeom prst="rect">
            <a:avLst/>
          </a:prstGeom>
          <a:noFill/>
          <a:ln w="9525">
            <a:noFill/>
            <a:miter lim="800000"/>
            <a:headEnd/>
            <a:tailEnd/>
          </a:ln>
        </p:spPr>
        <p:txBody>
          <a:bodyPr>
            <a:spAutoFit/>
          </a:bodyPr>
          <a:lstStyle/>
          <a:p>
            <a:pPr algn="ctr"/>
            <a:r>
              <a:rPr lang="en-US" sz="1600">
                <a:solidFill>
                  <a:srgbClr val="000000"/>
                </a:solidFill>
              </a:rPr>
              <a:t>Compliance Dashboard:</a:t>
            </a:r>
            <a:br>
              <a:rPr lang="en-US" sz="1600">
                <a:solidFill>
                  <a:srgbClr val="000000"/>
                </a:solidFill>
              </a:rPr>
            </a:br>
            <a:r>
              <a:rPr lang="en-US" sz="1600">
                <a:solidFill>
                  <a:srgbClr val="000000"/>
                </a:solidFill>
              </a:rPr>
              <a:t>End-to-end compliance reporting</a:t>
            </a:r>
          </a:p>
        </p:txBody>
      </p:sp>
      <p:sp>
        <p:nvSpPr>
          <p:cNvPr id="33808" name="TextBox 69"/>
          <p:cNvSpPr txBox="1">
            <a:spLocks noChangeArrowheads="1"/>
          </p:cNvSpPr>
          <p:nvPr/>
        </p:nvSpPr>
        <p:spPr bwMode="auto">
          <a:xfrm>
            <a:off x="2601913" y="5613400"/>
            <a:ext cx="2659062" cy="1077913"/>
          </a:xfrm>
          <a:prstGeom prst="rect">
            <a:avLst/>
          </a:prstGeom>
          <a:noFill/>
          <a:ln w="9525">
            <a:noFill/>
            <a:miter lim="800000"/>
            <a:headEnd/>
            <a:tailEnd/>
          </a:ln>
        </p:spPr>
        <p:txBody>
          <a:bodyPr>
            <a:spAutoFit/>
          </a:bodyPr>
          <a:lstStyle/>
          <a:p>
            <a:pPr algn="ctr"/>
            <a:r>
              <a:rPr lang="en-US" sz="1600">
                <a:solidFill>
                  <a:srgbClr val="000000"/>
                </a:solidFill>
              </a:rPr>
              <a:t>Security configuration and vulnerability management for physical and virtual infrastructures</a:t>
            </a:r>
          </a:p>
        </p:txBody>
      </p:sp>
      <p:sp>
        <p:nvSpPr>
          <p:cNvPr id="33809" name="Oval 47"/>
          <p:cNvSpPr>
            <a:spLocks noChangeArrowheads="1"/>
          </p:cNvSpPr>
          <p:nvPr/>
        </p:nvSpPr>
        <p:spPr bwMode="auto">
          <a:xfrm>
            <a:off x="7105650" y="2090738"/>
            <a:ext cx="638175" cy="638175"/>
          </a:xfrm>
          <a:prstGeom prst="ellipse">
            <a:avLst/>
          </a:prstGeom>
          <a:solidFill>
            <a:srgbClr val="FF0000">
              <a:alpha val="21176"/>
            </a:srgbClr>
          </a:solidFill>
          <a:ln w="38100">
            <a:solidFill>
              <a:srgbClr val="FF0000"/>
            </a:solidFill>
            <a:round/>
            <a:headEnd/>
            <a:tailEnd/>
          </a:ln>
        </p:spPr>
        <p:txBody>
          <a:bodyPr wrap="none" anchor="ctr"/>
          <a:lstStyle/>
          <a:p>
            <a:pPr algn="ctr"/>
            <a:endParaRPr lang="en-US" b="1">
              <a:solidFill>
                <a:srgbClr val="000000"/>
              </a:solidFill>
            </a:endParaRPr>
          </a:p>
        </p:txBody>
      </p:sp>
      <p:sp>
        <p:nvSpPr>
          <p:cNvPr id="33810" name="Oval 47"/>
          <p:cNvSpPr>
            <a:spLocks noChangeArrowheads="1"/>
          </p:cNvSpPr>
          <p:nvPr/>
        </p:nvSpPr>
        <p:spPr bwMode="auto">
          <a:xfrm>
            <a:off x="7118350" y="3386138"/>
            <a:ext cx="638175" cy="638175"/>
          </a:xfrm>
          <a:prstGeom prst="ellipse">
            <a:avLst/>
          </a:prstGeom>
          <a:solidFill>
            <a:srgbClr val="FF0000">
              <a:alpha val="21176"/>
            </a:srgbClr>
          </a:solidFill>
          <a:ln w="38100">
            <a:solidFill>
              <a:srgbClr val="FF0000"/>
            </a:solidFill>
            <a:round/>
            <a:headEnd/>
            <a:tailEnd/>
          </a:ln>
        </p:spPr>
        <p:txBody>
          <a:bodyPr wrap="none" anchor="ctr"/>
          <a:lstStyle/>
          <a:p>
            <a:pPr algn="ctr"/>
            <a:endParaRPr lang="en-US" b="1">
              <a:solidFill>
                <a:srgbClr val="000000"/>
              </a:solidFill>
            </a:endParaRPr>
          </a:p>
        </p:txBody>
      </p:sp>
      <p:sp>
        <p:nvSpPr>
          <p:cNvPr id="33811" name="Oval 47"/>
          <p:cNvSpPr>
            <a:spLocks noChangeArrowheads="1"/>
          </p:cNvSpPr>
          <p:nvPr/>
        </p:nvSpPr>
        <p:spPr bwMode="auto">
          <a:xfrm>
            <a:off x="7105650" y="4681538"/>
            <a:ext cx="638175" cy="638175"/>
          </a:xfrm>
          <a:prstGeom prst="ellipse">
            <a:avLst/>
          </a:prstGeom>
          <a:solidFill>
            <a:srgbClr val="FF0000">
              <a:alpha val="21176"/>
            </a:srgbClr>
          </a:solidFill>
          <a:ln w="38100">
            <a:solidFill>
              <a:srgbClr val="FF0000"/>
            </a:solidFill>
            <a:round/>
            <a:headEnd/>
            <a:tailEnd/>
          </a:ln>
        </p:spPr>
        <p:txBody>
          <a:bodyPr wrap="none" anchor="ctr"/>
          <a:lstStyle/>
          <a:p>
            <a:pPr algn="ctr"/>
            <a:endParaRPr lang="en-US" b="1">
              <a:solidFill>
                <a:srgbClr val="000000"/>
              </a:solidFill>
            </a:endParaRPr>
          </a:p>
        </p:txBody>
      </p:sp>
      <p:sp>
        <p:nvSpPr>
          <p:cNvPr id="58" name="TextBox 50"/>
          <p:cNvSpPr txBox="1">
            <a:spLocks noChangeArrowheads="1"/>
          </p:cNvSpPr>
          <p:nvPr/>
        </p:nvSpPr>
        <p:spPr bwMode="auto">
          <a:xfrm>
            <a:off x="2354263" y="3700463"/>
            <a:ext cx="890587" cy="646112"/>
          </a:xfrm>
          <a:prstGeom prst="rect">
            <a:avLst/>
          </a:prstGeom>
          <a:solidFill>
            <a:srgbClr val="6FA1D5"/>
          </a:solidFill>
          <a:ln w="9525">
            <a:noFill/>
            <a:miter lim="800000"/>
            <a:headEnd/>
            <a:tailEnd/>
          </a:ln>
        </p:spPr>
        <p:txBody>
          <a:bodyPr wrap="none">
            <a:spAutoFit/>
          </a:bodyPr>
          <a:lstStyle/>
          <a:p>
            <a:pPr algn="ctr"/>
            <a:r>
              <a:rPr lang="en-US" b="1">
                <a:solidFill>
                  <a:srgbClr val="FFFFFF"/>
                </a:solidFill>
              </a:rPr>
              <a:t>        </a:t>
            </a:r>
          </a:p>
          <a:p>
            <a:pPr algn="ctr"/>
            <a:r>
              <a:rPr lang="en-US" b="1">
                <a:solidFill>
                  <a:srgbClr val="FFFFFF"/>
                </a:solidFill>
              </a:rPr>
              <a:t>           </a:t>
            </a:r>
          </a:p>
        </p:txBody>
      </p:sp>
      <p:sp>
        <p:nvSpPr>
          <p:cNvPr id="59" name="TextBox 51"/>
          <p:cNvSpPr txBox="1">
            <a:spLocks noChangeArrowheads="1"/>
          </p:cNvSpPr>
          <p:nvPr/>
        </p:nvSpPr>
        <p:spPr bwMode="auto">
          <a:xfrm>
            <a:off x="1989138" y="4421188"/>
            <a:ext cx="1516062" cy="830262"/>
          </a:xfrm>
          <a:prstGeom prst="rect">
            <a:avLst/>
          </a:prstGeom>
          <a:noFill/>
          <a:ln w="9525">
            <a:noFill/>
            <a:miter lim="800000"/>
            <a:headEnd/>
            <a:tailEnd/>
          </a:ln>
        </p:spPr>
        <p:txBody>
          <a:bodyPr>
            <a:spAutoFit/>
          </a:bodyPr>
          <a:lstStyle/>
          <a:p>
            <a:pPr algn="ctr"/>
            <a:r>
              <a:rPr lang="en-US" sz="1600">
                <a:solidFill>
                  <a:srgbClr val="000000"/>
                </a:solidFill>
              </a:rPr>
              <a:t>End-to-end security event management</a:t>
            </a:r>
          </a:p>
        </p:txBody>
      </p:sp>
      <p:grpSp>
        <p:nvGrpSpPr>
          <p:cNvPr id="9" name="Group 80"/>
          <p:cNvGrpSpPr>
            <a:grpSpLocks/>
          </p:cNvGrpSpPr>
          <p:nvPr/>
        </p:nvGrpSpPr>
        <p:grpSpPr bwMode="auto">
          <a:xfrm>
            <a:off x="1295400" y="3125788"/>
            <a:ext cx="2438400" cy="2514600"/>
            <a:chOff x="1295400" y="3048000"/>
            <a:chExt cx="2438400" cy="2514600"/>
          </a:xfrm>
        </p:grpSpPr>
        <p:grpSp>
          <p:nvGrpSpPr>
            <p:cNvPr id="10" name="Group 79"/>
            <p:cNvGrpSpPr>
              <a:grpSpLocks/>
            </p:cNvGrpSpPr>
            <p:nvPr/>
          </p:nvGrpSpPr>
          <p:grpSpPr bwMode="auto">
            <a:xfrm>
              <a:off x="1676400" y="3048000"/>
              <a:ext cx="2057400" cy="2514600"/>
              <a:chOff x="1676400" y="3048000"/>
              <a:chExt cx="2057400" cy="2514600"/>
            </a:xfrm>
          </p:grpSpPr>
          <p:sp>
            <p:nvSpPr>
              <p:cNvPr id="33827" name="Right Arrow 59"/>
              <p:cNvSpPr>
                <a:spLocks noChangeArrowheads="1"/>
              </p:cNvSpPr>
              <p:nvPr/>
            </p:nvSpPr>
            <p:spPr bwMode="auto">
              <a:xfrm>
                <a:off x="1676400" y="3048000"/>
                <a:ext cx="1905000" cy="149679"/>
              </a:xfrm>
              <a:prstGeom prst="rightArrow">
                <a:avLst>
                  <a:gd name="adj1" fmla="val 50000"/>
                  <a:gd name="adj2" fmla="val 75008"/>
                </a:avLst>
              </a:prstGeom>
              <a:solidFill>
                <a:srgbClr val="00B050"/>
              </a:solidFill>
              <a:ln w="9525" algn="ctr">
                <a:noFill/>
                <a:miter lim="800000"/>
                <a:headEnd/>
                <a:tailEnd/>
              </a:ln>
            </p:spPr>
            <p:txBody>
              <a:bodyPr wrap="none"/>
              <a:lstStyle/>
              <a:p>
                <a:pPr algn="ctr"/>
                <a:endParaRPr lang="en-US" b="1">
                  <a:solidFill>
                    <a:srgbClr val="000000"/>
                  </a:solidFill>
                </a:endParaRPr>
              </a:p>
            </p:txBody>
          </p:sp>
          <p:sp>
            <p:nvSpPr>
              <p:cNvPr id="33828" name="Right Arrow 60"/>
              <p:cNvSpPr>
                <a:spLocks noChangeArrowheads="1"/>
              </p:cNvSpPr>
              <p:nvPr/>
            </p:nvSpPr>
            <p:spPr bwMode="auto">
              <a:xfrm>
                <a:off x="1676400" y="5406571"/>
                <a:ext cx="2057400" cy="156029"/>
              </a:xfrm>
              <a:prstGeom prst="rightArrow">
                <a:avLst>
                  <a:gd name="adj1" fmla="val 50000"/>
                  <a:gd name="adj2" fmla="val 75026"/>
                </a:avLst>
              </a:prstGeom>
              <a:solidFill>
                <a:srgbClr val="00B050"/>
              </a:solidFill>
              <a:ln w="9525" algn="ctr">
                <a:noFill/>
                <a:miter lim="800000"/>
                <a:headEnd/>
                <a:tailEnd/>
              </a:ln>
            </p:spPr>
            <p:txBody>
              <a:bodyPr wrap="none"/>
              <a:lstStyle/>
              <a:p>
                <a:pPr algn="ctr"/>
                <a:endParaRPr lang="en-US" b="1">
                  <a:solidFill>
                    <a:srgbClr val="000000"/>
                  </a:solidFill>
                </a:endParaRPr>
              </a:p>
            </p:txBody>
          </p:sp>
          <p:sp>
            <p:nvSpPr>
              <p:cNvPr id="33829" name="Rectangle 61"/>
              <p:cNvSpPr>
                <a:spLocks noChangeArrowheads="1"/>
              </p:cNvSpPr>
              <p:nvPr/>
            </p:nvSpPr>
            <p:spPr bwMode="auto">
              <a:xfrm>
                <a:off x="1676401" y="3080657"/>
                <a:ext cx="76200" cy="2405743"/>
              </a:xfrm>
              <a:prstGeom prst="rect">
                <a:avLst/>
              </a:prstGeom>
              <a:solidFill>
                <a:srgbClr val="00B050"/>
              </a:solidFill>
              <a:ln w="9525" algn="ctr">
                <a:noFill/>
                <a:miter lim="800000"/>
                <a:headEnd/>
                <a:tailEnd/>
              </a:ln>
            </p:spPr>
            <p:txBody>
              <a:bodyPr wrap="none"/>
              <a:lstStyle/>
              <a:p>
                <a:pPr algn="ctr"/>
                <a:endParaRPr lang="en-US" b="1">
                  <a:solidFill>
                    <a:srgbClr val="000000"/>
                  </a:solidFill>
                </a:endParaRPr>
              </a:p>
            </p:txBody>
          </p:sp>
        </p:grpSp>
        <p:sp>
          <p:nvSpPr>
            <p:cNvPr id="33826" name="Left Arrow 73"/>
            <p:cNvSpPr>
              <a:spLocks noChangeArrowheads="1"/>
            </p:cNvSpPr>
            <p:nvPr/>
          </p:nvSpPr>
          <p:spPr bwMode="auto">
            <a:xfrm>
              <a:off x="1295400" y="3886200"/>
              <a:ext cx="914400" cy="152400"/>
            </a:xfrm>
            <a:prstGeom prst="leftArrow">
              <a:avLst>
                <a:gd name="adj1" fmla="val 50000"/>
                <a:gd name="adj2" fmla="val 107167"/>
              </a:avLst>
            </a:prstGeom>
            <a:solidFill>
              <a:srgbClr val="00B050"/>
            </a:solidFill>
            <a:ln w="9525" algn="ctr">
              <a:noFill/>
              <a:miter lim="800000"/>
              <a:headEnd/>
              <a:tailEnd/>
            </a:ln>
          </p:spPr>
          <p:txBody>
            <a:bodyPr wrap="none"/>
            <a:lstStyle/>
            <a:p>
              <a:pPr algn="ctr"/>
              <a:endParaRPr lang="en-US" b="1">
                <a:solidFill>
                  <a:srgbClr val="000000"/>
                </a:solidFill>
              </a:endParaRPr>
            </a:p>
          </p:txBody>
        </p:sp>
      </p:grpSp>
      <p:grpSp>
        <p:nvGrpSpPr>
          <p:cNvPr id="11" name="Group 76"/>
          <p:cNvGrpSpPr>
            <a:grpSpLocks/>
          </p:cNvGrpSpPr>
          <p:nvPr/>
        </p:nvGrpSpPr>
        <p:grpSpPr bwMode="auto">
          <a:xfrm>
            <a:off x="3352800" y="2252663"/>
            <a:ext cx="3849688" cy="3486150"/>
            <a:chOff x="3352800" y="2174875"/>
            <a:chExt cx="3849688" cy="3486150"/>
          </a:xfrm>
        </p:grpSpPr>
        <p:grpSp>
          <p:nvGrpSpPr>
            <p:cNvPr id="13" name="Group 75"/>
            <p:cNvGrpSpPr>
              <a:grpSpLocks/>
            </p:cNvGrpSpPr>
            <p:nvPr/>
          </p:nvGrpSpPr>
          <p:grpSpPr bwMode="auto">
            <a:xfrm>
              <a:off x="3352800" y="2174875"/>
              <a:ext cx="3849688" cy="3486150"/>
              <a:chOff x="3352800" y="2174875"/>
              <a:chExt cx="3849688" cy="3486150"/>
            </a:xfrm>
          </p:grpSpPr>
          <p:sp>
            <p:nvSpPr>
              <p:cNvPr id="33819" name="Left Arrow 63"/>
              <p:cNvSpPr>
                <a:spLocks noChangeArrowheads="1"/>
              </p:cNvSpPr>
              <p:nvPr/>
            </p:nvSpPr>
            <p:spPr bwMode="auto">
              <a:xfrm>
                <a:off x="3352800" y="3886200"/>
                <a:ext cx="2362200" cy="152400"/>
              </a:xfrm>
              <a:prstGeom prst="leftArrow">
                <a:avLst>
                  <a:gd name="adj1" fmla="val 50000"/>
                  <a:gd name="adj2" fmla="val 81590"/>
                </a:avLst>
              </a:prstGeom>
              <a:solidFill>
                <a:srgbClr val="6FA1D5"/>
              </a:solidFill>
              <a:ln w="9525" algn="ctr">
                <a:noFill/>
                <a:miter lim="800000"/>
                <a:headEnd/>
                <a:tailEnd/>
              </a:ln>
            </p:spPr>
            <p:txBody>
              <a:bodyPr wrap="none"/>
              <a:lstStyle/>
              <a:p>
                <a:pPr algn="ctr"/>
                <a:endParaRPr lang="en-US" b="1">
                  <a:solidFill>
                    <a:srgbClr val="000000"/>
                  </a:solidFill>
                </a:endParaRPr>
              </a:p>
            </p:txBody>
          </p:sp>
          <p:sp>
            <p:nvSpPr>
              <p:cNvPr id="33820" name="Right Arrow 64"/>
              <p:cNvSpPr>
                <a:spLocks noChangeArrowheads="1"/>
              </p:cNvSpPr>
              <p:nvPr/>
            </p:nvSpPr>
            <p:spPr bwMode="auto">
              <a:xfrm>
                <a:off x="5638800" y="3557588"/>
                <a:ext cx="1563688" cy="142875"/>
              </a:xfrm>
              <a:prstGeom prst="rightArrow">
                <a:avLst>
                  <a:gd name="adj1" fmla="val 50000"/>
                  <a:gd name="adj2" fmla="val 109444"/>
                </a:avLst>
              </a:prstGeom>
              <a:solidFill>
                <a:srgbClr val="6FA1D5"/>
              </a:solidFill>
              <a:ln w="9525" algn="ctr">
                <a:noFill/>
                <a:miter lim="800000"/>
                <a:headEnd/>
                <a:tailEnd/>
              </a:ln>
            </p:spPr>
            <p:txBody>
              <a:bodyPr wrap="none"/>
              <a:lstStyle/>
              <a:p>
                <a:pPr algn="ctr"/>
                <a:endParaRPr lang="en-US" b="1">
                  <a:solidFill>
                    <a:srgbClr val="000000"/>
                  </a:solidFill>
                </a:endParaRPr>
              </a:p>
            </p:txBody>
          </p:sp>
          <p:sp>
            <p:nvSpPr>
              <p:cNvPr id="33821" name="Right Arrow 65"/>
              <p:cNvSpPr>
                <a:spLocks noChangeArrowheads="1"/>
              </p:cNvSpPr>
              <p:nvPr/>
            </p:nvSpPr>
            <p:spPr bwMode="auto">
              <a:xfrm>
                <a:off x="5638800" y="2174875"/>
                <a:ext cx="1563688" cy="142875"/>
              </a:xfrm>
              <a:prstGeom prst="rightArrow">
                <a:avLst>
                  <a:gd name="adj1" fmla="val 50000"/>
                  <a:gd name="adj2" fmla="val 109444"/>
                </a:avLst>
              </a:prstGeom>
              <a:solidFill>
                <a:srgbClr val="6FA1D5"/>
              </a:solidFill>
              <a:ln w="9525" algn="ctr">
                <a:noFill/>
                <a:miter lim="800000"/>
                <a:headEnd/>
                <a:tailEnd/>
              </a:ln>
            </p:spPr>
            <p:txBody>
              <a:bodyPr wrap="none"/>
              <a:lstStyle/>
              <a:p>
                <a:pPr algn="ctr"/>
                <a:endParaRPr lang="en-US" b="1">
                  <a:solidFill>
                    <a:srgbClr val="000000"/>
                  </a:solidFill>
                </a:endParaRPr>
              </a:p>
            </p:txBody>
          </p:sp>
          <p:sp>
            <p:nvSpPr>
              <p:cNvPr id="33822" name="Rectangle 66"/>
              <p:cNvSpPr>
                <a:spLocks noChangeArrowheads="1"/>
              </p:cNvSpPr>
              <p:nvPr/>
            </p:nvSpPr>
            <p:spPr bwMode="auto">
              <a:xfrm>
                <a:off x="5638800" y="2241550"/>
                <a:ext cx="76200" cy="3352800"/>
              </a:xfrm>
              <a:prstGeom prst="rect">
                <a:avLst/>
              </a:prstGeom>
              <a:solidFill>
                <a:srgbClr val="6FA1D5"/>
              </a:solidFill>
              <a:ln w="9525" algn="ctr">
                <a:noFill/>
                <a:miter lim="800000"/>
                <a:headEnd/>
                <a:tailEnd/>
              </a:ln>
            </p:spPr>
            <p:txBody>
              <a:bodyPr wrap="none"/>
              <a:lstStyle/>
              <a:p>
                <a:pPr algn="ctr"/>
                <a:endParaRPr lang="en-US" b="1">
                  <a:solidFill>
                    <a:srgbClr val="000000"/>
                  </a:solidFill>
                </a:endParaRPr>
              </a:p>
            </p:txBody>
          </p:sp>
          <p:sp>
            <p:nvSpPr>
              <p:cNvPr id="33823" name="Right Arrow 67"/>
              <p:cNvSpPr>
                <a:spLocks noChangeArrowheads="1"/>
              </p:cNvSpPr>
              <p:nvPr/>
            </p:nvSpPr>
            <p:spPr bwMode="auto">
              <a:xfrm>
                <a:off x="5638800" y="4175125"/>
                <a:ext cx="457200" cy="142875"/>
              </a:xfrm>
              <a:prstGeom prst="rightArrow">
                <a:avLst>
                  <a:gd name="adj1" fmla="val 50000"/>
                  <a:gd name="adj2" fmla="val 80000"/>
                </a:avLst>
              </a:prstGeom>
              <a:solidFill>
                <a:srgbClr val="6FA1D5"/>
              </a:solidFill>
              <a:ln w="9525" algn="ctr">
                <a:noFill/>
                <a:miter lim="800000"/>
                <a:headEnd/>
                <a:tailEnd/>
              </a:ln>
            </p:spPr>
            <p:txBody>
              <a:bodyPr wrap="none"/>
              <a:lstStyle/>
              <a:p>
                <a:pPr algn="ctr"/>
                <a:endParaRPr lang="en-US" b="1">
                  <a:solidFill>
                    <a:srgbClr val="000000"/>
                  </a:solidFill>
                </a:endParaRPr>
              </a:p>
            </p:txBody>
          </p:sp>
          <p:sp>
            <p:nvSpPr>
              <p:cNvPr id="33824" name="Right Arrow 68"/>
              <p:cNvSpPr>
                <a:spLocks noChangeArrowheads="1"/>
              </p:cNvSpPr>
              <p:nvPr/>
            </p:nvSpPr>
            <p:spPr bwMode="auto">
              <a:xfrm>
                <a:off x="5638800" y="5518150"/>
                <a:ext cx="685800" cy="142875"/>
              </a:xfrm>
              <a:prstGeom prst="rightArrow">
                <a:avLst>
                  <a:gd name="adj1" fmla="val 50000"/>
                  <a:gd name="adj2" fmla="val 80000"/>
                </a:avLst>
              </a:prstGeom>
              <a:solidFill>
                <a:srgbClr val="6FA1D5"/>
              </a:solidFill>
              <a:ln w="9525" algn="ctr">
                <a:noFill/>
                <a:miter lim="800000"/>
                <a:headEnd/>
                <a:tailEnd/>
              </a:ln>
            </p:spPr>
            <p:txBody>
              <a:bodyPr wrap="none"/>
              <a:lstStyle/>
              <a:p>
                <a:pPr algn="ctr"/>
                <a:endParaRPr lang="en-US" b="1">
                  <a:solidFill>
                    <a:srgbClr val="000000"/>
                  </a:solidFill>
                </a:endParaRPr>
              </a:p>
            </p:txBody>
          </p:sp>
        </p:grpSp>
        <p:sp>
          <p:nvSpPr>
            <p:cNvPr id="33818" name="Rectangle 66"/>
            <p:cNvSpPr>
              <a:spLocks noChangeArrowheads="1"/>
            </p:cNvSpPr>
            <p:nvPr/>
          </p:nvSpPr>
          <p:spPr bwMode="auto">
            <a:xfrm>
              <a:off x="4114800" y="3429000"/>
              <a:ext cx="152400" cy="1752600"/>
            </a:xfrm>
            <a:prstGeom prst="upDownArrow">
              <a:avLst>
                <a:gd name="adj1" fmla="val 50000"/>
                <a:gd name="adj2" fmla="val 65646"/>
              </a:avLst>
            </a:prstGeom>
            <a:solidFill>
              <a:srgbClr val="6FA1D5"/>
            </a:solidFill>
            <a:ln w="9525" algn="ctr">
              <a:noFill/>
              <a:miter lim="800000"/>
              <a:headEnd/>
              <a:tailEnd/>
            </a:ln>
          </p:spPr>
          <p:txBody>
            <a:bodyPr wrap="none"/>
            <a:lstStyle/>
            <a:p>
              <a:pPr algn="ctr"/>
              <a:endParaRPr lang="en-US" b="1">
                <a:solidFill>
                  <a:srgbClr val="000000"/>
                </a:solidFill>
              </a:endParaRPr>
            </a:p>
          </p:txBody>
        </p:sp>
      </p:grpSp>
      <p:sp>
        <p:nvSpPr>
          <p:cNvPr id="33816" name="Title 1"/>
          <p:cNvSpPr>
            <a:spLocks noGrp="1"/>
          </p:cNvSpPr>
          <p:nvPr>
            <p:ph type="title"/>
          </p:nvPr>
        </p:nvSpPr>
        <p:spPr bwMode="auto">
          <a:xfrm>
            <a:off x="17463" y="476672"/>
            <a:ext cx="9126537" cy="864096"/>
          </a:xfrm>
          <a:prstGeom prst="rect">
            <a:avLst/>
          </a:prstGeom>
          <a:noFill/>
          <a:ln>
            <a:miter lim="800000"/>
            <a:headEnd/>
            <a:tailEnd/>
          </a:ln>
        </p:spPr>
        <p:txBody>
          <a:bodyPr>
            <a:normAutofit fontScale="90000"/>
          </a:bodyPr>
          <a:lstStyle/>
          <a:p>
            <a:pPr eaLnBrk="1" hangingPunct="1"/>
            <a:r>
              <a:rPr lang="en-US" i="1" dirty="0" smtClean="0">
                <a:solidFill>
                  <a:schemeClr val="accent2"/>
                </a:solidFill>
              </a:rPr>
              <a:t>Monitoring and Managing Corporate </a:t>
            </a:r>
            <a:br>
              <a:rPr lang="en-US" i="1" dirty="0" smtClean="0">
                <a:solidFill>
                  <a:schemeClr val="accent2"/>
                </a:solidFill>
              </a:rPr>
            </a:br>
            <a:r>
              <a:rPr lang="en-US" i="1" dirty="0" smtClean="0">
                <a:solidFill>
                  <a:schemeClr val="accent2"/>
                </a:solidFill>
              </a:rPr>
              <a:t>Policy Compliance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58" grpId="0" animBg="1"/>
      <p:bldP spid="5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159125" y="5432425"/>
            <a:ext cx="5984875" cy="862013"/>
          </a:xfrm>
          <a:prstGeom prst="rect">
            <a:avLst/>
          </a:prstGeom>
          <a:noFill/>
          <a:ln w="9525">
            <a:noFill/>
            <a:miter lim="800000"/>
            <a:headEnd/>
            <a:tailEnd/>
          </a:ln>
        </p:spPr>
        <p:txBody>
          <a:bodyPr>
            <a:spAutoFit/>
          </a:bodyPr>
          <a:lstStyle/>
          <a:p>
            <a:pPr marL="282575" indent="-282575">
              <a:spcAft>
                <a:spcPct val="50000"/>
              </a:spcAft>
              <a:buFont typeface="Wingdings" charset="2"/>
              <a:buBlip>
                <a:blip r:embed="rId2"/>
              </a:buBlip>
            </a:pPr>
            <a:r>
              <a:rPr lang="en-US" sz="2000">
                <a:solidFill>
                  <a:srgbClr val="000000"/>
                </a:solidFill>
              </a:rPr>
              <a:t>Adaptive Authentication, FraudNetwork</a:t>
            </a:r>
          </a:p>
          <a:p>
            <a:pPr marL="282575" indent="-282575">
              <a:spcAft>
                <a:spcPct val="50000"/>
              </a:spcAft>
              <a:buFont typeface="Wingdings" charset="2"/>
              <a:buBlip>
                <a:blip r:embed="rId2"/>
              </a:buBlip>
            </a:pPr>
            <a:r>
              <a:rPr lang="en-US" sz="2000">
                <a:solidFill>
                  <a:srgbClr val="000000"/>
                </a:solidFill>
              </a:rPr>
              <a:t>Delivered by MSSP or other cloud providers</a:t>
            </a:r>
          </a:p>
        </p:txBody>
      </p:sp>
      <p:grpSp>
        <p:nvGrpSpPr>
          <p:cNvPr id="3" name="Group 22"/>
          <p:cNvGrpSpPr>
            <a:grpSpLocks/>
          </p:cNvGrpSpPr>
          <p:nvPr/>
        </p:nvGrpSpPr>
        <p:grpSpPr bwMode="auto">
          <a:xfrm>
            <a:off x="584200" y="4389438"/>
            <a:ext cx="2952750" cy="2087562"/>
            <a:chOff x="360" y="2822"/>
            <a:chExt cx="1860" cy="1315"/>
          </a:xfrm>
        </p:grpSpPr>
        <p:sp>
          <p:nvSpPr>
            <p:cNvPr id="34829" name="Oval 16"/>
            <p:cNvSpPr>
              <a:spLocks noChangeArrowheads="1"/>
            </p:cNvSpPr>
            <p:nvPr/>
          </p:nvSpPr>
          <p:spPr bwMode="auto">
            <a:xfrm>
              <a:off x="360" y="2822"/>
              <a:ext cx="1860" cy="1315"/>
            </a:xfrm>
            <a:prstGeom prst="ellipse">
              <a:avLst/>
            </a:prstGeom>
            <a:gradFill rotWithShape="1">
              <a:gsLst>
                <a:gs pos="0">
                  <a:schemeClr val="bg1"/>
                </a:gs>
                <a:gs pos="100000">
                  <a:schemeClr val="accent1">
                    <a:alpha val="48000"/>
                  </a:schemeClr>
                </a:gs>
              </a:gsLst>
              <a:path path="shape">
                <a:fillToRect l="50000" t="50000" r="50000" b="50000"/>
              </a:path>
            </a:gradFill>
            <a:ln w="9525">
              <a:noFill/>
              <a:round/>
              <a:headEnd/>
              <a:tailEnd/>
            </a:ln>
          </p:spPr>
          <p:txBody>
            <a:bodyPr wrap="none" anchor="ctr"/>
            <a:lstStyle/>
            <a:p>
              <a:pPr algn="ctr"/>
              <a:endParaRPr lang="en-US" sz="2000" b="1">
                <a:solidFill>
                  <a:srgbClr val="000000"/>
                </a:solidFill>
              </a:endParaRPr>
            </a:p>
          </p:txBody>
        </p:sp>
        <p:sp>
          <p:nvSpPr>
            <p:cNvPr id="34830" name="Text Box 9"/>
            <p:cNvSpPr txBox="1">
              <a:spLocks noChangeArrowheads="1"/>
            </p:cNvSpPr>
            <p:nvPr/>
          </p:nvSpPr>
          <p:spPr bwMode="auto">
            <a:xfrm>
              <a:off x="523" y="3126"/>
              <a:ext cx="1530" cy="446"/>
            </a:xfrm>
            <a:prstGeom prst="rect">
              <a:avLst/>
            </a:prstGeom>
            <a:noFill/>
            <a:ln w="9525">
              <a:noFill/>
              <a:miter lim="800000"/>
              <a:headEnd/>
              <a:tailEnd/>
            </a:ln>
          </p:spPr>
          <p:txBody>
            <a:bodyPr>
              <a:spAutoFit/>
            </a:bodyPr>
            <a:lstStyle/>
            <a:p>
              <a:pPr algn="ctr">
                <a:spcBef>
                  <a:spcPct val="50000"/>
                </a:spcBef>
              </a:pPr>
              <a:r>
                <a:rPr lang="en-US" sz="2000">
                  <a:solidFill>
                    <a:srgbClr val="0C5AAD"/>
                  </a:solidFill>
                </a:rPr>
                <a:t>Delivering products as cloud services</a:t>
              </a:r>
            </a:p>
          </p:txBody>
        </p:sp>
      </p:grpSp>
      <p:sp>
        <p:nvSpPr>
          <p:cNvPr id="6" name="TextBox 5"/>
          <p:cNvSpPr txBox="1">
            <a:spLocks noChangeArrowheads="1"/>
          </p:cNvSpPr>
          <p:nvPr/>
        </p:nvSpPr>
        <p:spPr bwMode="auto">
          <a:xfrm>
            <a:off x="3155950" y="2311400"/>
            <a:ext cx="6000750" cy="1138238"/>
          </a:xfrm>
          <a:prstGeom prst="rect">
            <a:avLst/>
          </a:prstGeom>
          <a:noFill/>
          <a:ln w="9525">
            <a:noFill/>
            <a:miter lim="800000"/>
            <a:headEnd/>
            <a:tailEnd/>
          </a:ln>
        </p:spPr>
        <p:txBody>
          <a:bodyPr>
            <a:spAutoFit/>
          </a:bodyPr>
          <a:lstStyle/>
          <a:p>
            <a:pPr marL="282575" indent="-282575">
              <a:spcAft>
                <a:spcPct val="20000"/>
              </a:spcAft>
              <a:buFont typeface="Wingdings" charset="2"/>
              <a:buBlip>
                <a:blip r:embed="rId2"/>
              </a:buBlip>
            </a:pPr>
            <a:r>
              <a:rPr lang="en-US" sz="2000">
                <a:solidFill>
                  <a:srgbClr val="000000"/>
                </a:solidFill>
              </a:rPr>
              <a:t>Securing the virtual datacenter</a:t>
            </a:r>
          </a:p>
          <a:p>
            <a:pPr marL="282575" indent="-282575">
              <a:spcAft>
                <a:spcPct val="20000"/>
              </a:spcAft>
              <a:buFont typeface="Wingdings" charset="2"/>
              <a:buBlip>
                <a:blip r:embed="rId2"/>
              </a:buBlip>
            </a:pPr>
            <a:r>
              <a:rPr lang="en-US" sz="2000">
                <a:solidFill>
                  <a:srgbClr val="000000"/>
                </a:solidFill>
              </a:rPr>
              <a:t>Federation between internal and external clouds</a:t>
            </a:r>
          </a:p>
          <a:p>
            <a:pPr marL="282575" indent="-282575">
              <a:spcAft>
                <a:spcPct val="20000"/>
              </a:spcAft>
              <a:buFont typeface="Wingdings" charset="2"/>
              <a:buBlip>
                <a:blip r:embed="rId2"/>
              </a:buBlip>
            </a:pPr>
            <a:r>
              <a:rPr lang="en-US" sz="2000">
                <a:solidFill>
                  <a:srgbClr val="000000"/>
                </a:solidFill>
              </a:rPr>
              <a:t>Security-aware cloud infrastructures</a:t>
            </a:r>
          </a:p>
        </p:txBody>
      </p:sp>
      <p:grpSp>
        <p:nvGrpSpPr>
          <p:cNvPr id="4" name="Group 24"/>
          <p:cNvGrpSpPr>
            <a:grpSpLocks/>
          </p:cNvGrpSpPr>
          <p:nvPr/>
        </p:nvGrpSpPr>
        <p:grpSpPr bwMode="auto">
          <a:xfrm>
            <a:off x="442913" y="2633663"/>
            <a:ext cx="2952750" cy="2062162"/>
            <a:chOff x="360" y="804"/>
            <a:chExt cx="1860" cy="1299"/>
          </a:xfrm>
        </p:grpSpPr>
        <p:sp>
          <p:nvSpPr>
            <p:cNvPr id="34827" name="Oval 18"/>
            <p:cNvSpPr>
              <a:spLocks noChangeArrowheads="1"/>
            </p:cNvSpPr>
            <p:nvPr/>
          </p:nvSpPr>
          <p:spPr bwMode="auto">
            <a:xfrm>
              <a:off x="360" y="804"/>
              <a:ext cx="1860" cy="1299"/>
            </a:xfrm>
            <a:prstGeom prst="ellipse">
              <a:avLst/>
            </a:prstGeom>
            <a:gradFill rotWithShape="1">
              <a:gsLst>
                <a:gs pos="0">
                  <a:schemeClr val="bg1"/>
                </a:gs>
                <a:gs pos="100000">
                  <a:schemeClr val="accent1">
                    <a:alpha val="48000"/>
                  </a:schemeClr>
                </a:gs>
              </a:gsLst>
              <a:path path="shape">
                <a:fillToRect l="50000" t="50000" r="50000" b="50000"/>
              </a:path>
            </a:gradFill>
            <a:ln w="9525">
              <a:noFill/>
              <a:round/>
              <a:headEnd/>
              <a:tailEnd/>
            </a:ln>
          </p:spPr>
          <p:txBody>
            <a:bodyPr wrap="none" anchor="ctr"/>
            <a:lstStyle/>
            <a:p>
              <a:pPr algn="ctr"/>
              <a:endParaRPr lang="en-US" sz="2000" b="1">
                <a:solidFill>
                  <a:srgbClr val="000000"/>
                </a:solidFill>
              </a:endParaRPr>
            </a:p>
          </p:txBody>
        </p:sp>
        <p:sp>
          <p:nvSpPr>
            <p:cNvPr id="34828" name="Text Box 10"/>
            <p:cNvSpPr txBox="1">
              <a:spLocks noChangeArrowheads="1"/>
            </p:cNvSpPr>
            <p:nvPr/>
          </p:nvSpPr>
          <p:spPr bwMode="auto">
            <a:xfrm>
              <a:off x="623" y="1154"/>
              <a:ext cx="1353" cy="446"/>
            </a:xfrm>
            <a:prstGeom prst="rect">
              <a:avLst/>
            </a:prstGeom>
            <a:noFill/>
            <a:ln w="9525">
              <a:noFill/>
              <a:miter lim="800000"/>
              <a:headEnd/>
              <a:tailEnd/>
            </a:ln>
          </p:spPr>
          <p:txBody>
            <a:bodyPr>
              <a:spAutoFit/>
            </a:bodyPr>
            <a:lstStyle/>
            <a:p>
              <a:pPr algn="ctr"/>
              <a:r>
                <a:rPr lang="en-US" sz="2000">
                  <a:solidFill>
                    <a:srgbClr val="0C5AAD"/>
                  </a:solidFill>
                </a:rPr>
                <a:t>Securing the private cloud</a:t>
              </a:r>
              <a:endParaRPr lang="en-US" sz="2000" b="1">
                <a:solidFill>
                  <a:srgbClr val="0C5AAD"/>
                </a:solidFill>
              </a:endParaRPr>
            </a:p>
          </p:txBody>
        </p:sp>
      </p:grpSp>
      <p:sp>
        <p:nvSpPr>
          <p:cNvPr id="10" name="TextBox 9"/>
          <p:cNvSpPr txBox="1">
            <a:spLocks noChangeArrowheads="1"/>
          </p:cNvSpPr>
          <p:nvPr/>
        </p:nvSpPr>
        <p:spPr bwMode="auto">
          <a:xfrm>
            <a:off x="5688013" y="3551238"/>
            <a:ext cx="2997200" cy="1816100"/>
          </a:xfrm>
          <a:prstGeom prst="rect">
            <a:avLst/>
          </a:prstGeom>
          <a:noFill/>
          <a:ln w="9525">
            <a:noFill/>
            <a:miter lim="800000"/>
            <a:headEnd/>
            <a:tailEnd/>
          </a:ln>
        </p:spPr>
        <p:txBody>
          <a:bodyPr>
            <a:spAutoFit/>
          </a:bodyPr>
          <a:lstStyle/>
          <a:p>
            <a:pPr marL="282575" indent="-282575">
              <a:spcAft>
                <a:spcPct val="20000"/>
              </a:spcAft>
              <a:buFont typeface="Wingdings" charset="2"/>
              <a:buBlip>
                <a:blip r:embed="rId2"/>
              </a:buBlip>
            </a:pPr>
            <a:r>
              <a:rPr lang="en-US" sz="2000">
                <a:solidFill>
                  <a:srgbClr val="000000"/>
                </a:solidFill>
              </a:rPr>
              <a:t>Strong authentication</a:t>
            </a:r>
          </a:p>
          <a:p>
            <a:pPr marL="282575" indent="-282575">
              <a:spcAft>
                <a:spcPct val="20000"/>
              </a:spcAft>
              <a:buFont typeface="Wingdings" charset="2"/>
              <a:buBlip>
                <a:blip r:embed="rId2"/>
              </a:buBlip>
            </a:pPr>
            <a:r>
              <a:rPr lang="en-US" sz="2000">
                <a:solidFill>
                  <a:srgbClr val="000000"/>
                </a:solidFill>
              </a:rPr>
              <a:t>Access management</a:t>
            </a:r>
          </a:p>
          <a:p>
            <a:pPr marL="282575" indent="-282575">
              <a:spcAft>
                <a:spcPct val="20000"/>
              </a:spcAft>
              <a:buFont typeface="Wingdings" charset="2"/>
              <a:buBlip>
                <a:blip r:embed="rId2"/>
              </a:buBlip>
            </a:pPr>
            <a:r>
              <a:rPr lang="en-US" sz="2000">
                <a:solidFill>
                  <a:srgbClr val="000000"/>
                </a:solidFill>
              </a:rPr>
              <a:t>Identity protection</a:t>
            </a:r>
          </a:p>
          <a:p>
            <a:pPr marL="282575" indent="-282575">
              <a:spcAft>
                <a:spcPct val="20000"/>
              </a:spcAft>
              <a:buFont typeface="Wingdings" charset="2"/>
              <a:buBlip>
                <a:blip r:embed="rId2"/>
              </a:buBlip>
            </a:pPr>
            <a:r>
              <a:rPr lang="en-US" sz="2000">
                <a:solidFill>
                  <a:srgbClr val="000000"/>
                </a:solidFill>
              </a:rPr>
              <a:t>Cybercrime monitoring</a:t>
            </a:r>
          </a:p>
        </p:txBody>
      </p:sp>
      <p:grpSp>
        <p:nvGrpSpPr>
          <p:cNvPr id="5" name="Group 23"/>
          <p:cNvGrpSpPr>
            <a:grpSpLocks/>
          </p:cNvGrpSpPr>
          <p:nvPr/>
        </p:nvGrpSpPr>
        <p:grpSpPr bwMode="auto">
          <a:xfrm>
            <a:off x="2743200" y="3406775"/>
            <a:ext cx="2952750" cy="2074863"/>
            <a:chOff x="360" y="1803"/>
            <a:chExt cx="1860" cy="1307"/>
          </a:xfrm>
        </p:grpSpPr>
        <p:sp>
          <p:nvSpPr>
            <p:cNvPr id="34825" name="Oval 17"/>
            <p:cNvSpPr>
              <a:spLocks noChangeArrowheads="1"/>
            </p:cNvSpPr>
            <p:nvPr/>
          </p:nvSpPr>
          <p:spPr bwMode="auto">
            <a:xfrm>
              <a:off x="360" y="1803"/>
              <a:ext cx="1860" cy="1307"/>
            </a:xfrm>
            <a:prstGeom prst="ellipse">
              <a:avLst/>
            </a:prstGeom>
            <a:gradFill rotWithShape="1">
              <a:gsLst>
                <a:gs pos="0">
                  <a:schemeClr val="bg1"/>
                </a:gs>
                <a:gs pos="100000">
                  <a:schemeClr val="accent1">
                    <a:alpha val="48000"/>
                  </a:schemeClr>
                </a:gs>
              </a:gsLst>
              <a:path path="shape">
                <a:fillToRect l="50000" t="50000" r="50000" b="50000"/>
              </a:path>
            </a:gradFill>
            <a:ln w="9525">
              <a:noFill/>
              <a:round/>
              <a:headEnd/>
              <a:tailEnd/>
            </a:ln>
          </p:spPr>
          <p:txBody>
            <a:bodyPr wrap="none" anchor="ctr"/>
            <a:lstStyle/>
            <a:p>
              <a:pPr algn="ctr"/>
              <a:endParaRPr lang="en-US" sz="2000" b="1">
                <a:solidFill>
                  <a:srgbClr val="000000"/>
                </a:solidFill>
              </a:endParaRPr>
            </a:p>
          </p:txBody>
        </p:sp>
        <p:sp>
          <p:nvSpPr>
            <p:cNvPr id="34826" name="Text Box 11"/>
            <p:cNvSpPr txBox="1">
              <a:spLocks noChangeArrowheads="1"/>
            </p:cNvSpPr>
            <p:nvPr/>
          </p:nvSpPr>
          <p:spPr bwMode="auto">
            <a:xfrm>
              <a:off x="714" y="2205"/>
              <a:ext cx="1117" cy="446"/>
            </a:xfrm>
            <a:prstGeom prst="rect">
              <a:avLst/>
            </a:prstGeom>
            <a:noFill/>
            <a:ln w="9525">
              <a:noFill/>
              <a:miter lim="800000"/>
              <a:headEnd/>
              <a:tailEnd/>
            </a:ln>
          </p:spPr>
          <p:txBody>
            <a:bodyPr>
              <a:spAutoFit/>
            </a:bodyPr>
            <a:lstStyle/>
            <a:p>
              <a:pPr algn="ctr"/>
              <a:r>
                <a:rPr lang="en-US" sz="2000">
                  <a:solidFill>
                    <a:srgbClr val="0C5AAD"/>
                  </a:solidFill>
                </a:rPr>
                <a:t>Securing the public cloud </a:t>
              </a:r>
            </a:p>
          </p:txBody>
        </p:sp>
      </p:grpSp>
      <p:sp>
        <p:nvSpPr>
          <p:cNvPr id="34824" name="Title 1"/>
          <p:cNvSpPr>
            <a:spLocks noGrp="1"/>
          </p:cNvSpPr>
          <p:nvPr>
            <p:ph type="title"/>
          </p:nvPr>
        </p:nvSpPr>
        <p:spPr bwMode="auto">
          <a:xfrm>
            <a:off x="971600" y="548681"/>
            <a:ext cx="7111950" cy="1008112"/>
          </a:xfrm>
          <a:prstGeom prst="rect">
            <a:avLst/>
          </a:prstGeom>
          <a:noFill/>
          <a:ln>
            <a:miter lim="800000"/>
            <a:headEnd/>
            <a:tailEnd/>
          </a:ln>
        </p:spPr>
        <p:txBody>
          <a:bodyPr/>
          <a:lstStyle/>
          <a:p>
            <a:pPr eaLnBrk="1" hangingPunct="1"/>
            <a:r>
              <a:rPr lang="en-US" i="1" dirty="0" smtClean="0">
                <a:solidFill>
                  <a:schemeClr val="accent2"/>
                </a:solidFill>
              </a:rPr>
              <a:t>Securing the Cloud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ppt cover graphic darker"/>
          <p:cNvPicPr>
            <a:picLocks noChangeAspect="1" noChangeArrowheads="1"/>
          </p:cNvPicPr>
          <p:nvPr/>
        </p:nvPicPr>
        <p:blipFill>
          <a:blip r:embed="rId2" cstate="print"/>
          <a:srcRect/>
          <a:stretch>
            <a:fillRect/>
          </a:stretch>
        </p:blipFill>
        <p:spPr bwMode="gray">
          <a:xfrm>
            <a:off x="366713" y="2767013"/>
            <a:ext cx="8410575" cy="3124200"/>
          </a:xfrm>
          <a:prstGeom prst="rect">
            <a:avLst/>
          </a:prstGeom>
          <a:noFill/>
          <a:ln w="9525">
            <a:noFill/>
            <a:miter lim="800000"/>
            <a:headEnd/>
            <a:tailEnd/>
          </a:ln>
        </p:spPr>
      </p:pic>
      <p:sp>
        <p:nvSpPr>
          <p:cNvPr id="3" name="Rectangle 2"/>
          <p:cNvSpPr txBox="1">
            <a:spLocks noChangeArrowheads="1"/>
          </p:cNvSpPr>
          <p:nvPr/>
        </p:nvSpPr>
        <p:spPr>
          <a:xfrm>
            <a:off x="1806575" y="2992438"/>
            <a:ext cx="4494213" cy="1612900"/>
          </a:xfrm>
          <a:prstGeom prst="rect">
            <a:avLst/>
          </a:prstGeom>
          <a:ln/>
        </p:spPr>
        <p:txBody>
          <a:bodyPr/>
          <a:lstStyle/>
          <a:p>
            <a:pPr eaLnBrk="1" hangingPunct="1">
              <a:defRPr/>
            </a:pPr>
            <a:r>
              <a:rPr lang="en-US" sz="2800" b="1" kern="0">
                <a:solidFill>
                  <a:schemeClr val="bg1"/>
                </a:solidFill>
                <a:latin typeface="+mj-lt"/>
                <a:ea typeface="+mj-ea"/>
                <a:cs typeface="+mj-cs"/>
              </a:rPr>
              <a:t>Thank you! </a:t>
            </a:r>
            <a:br>
              <a:rPr lang="en-US" sz="2800" b="1" kern="0">
                <a:solidFill>
                  <a:schemeClr val="bg1"/>
                </a:solidFill>
                <a:latin typeface="+mj-lt"/>
                <a:ea typeface="+mj-ea"/>
                <a:cs typeface="+mj-cs"/>
              </a:rPr>
            </a:br>
            <a:endParaRPr lang="en-US" sz="2800" b="1" kern="0" dirty="0">
              <a:solidFill>
                <a:schemeClr val="bg1"/>
              </a:solidFill>
              <a:latin typeface="+mj-lt"/>
              <a:ea typeface="+mj-ea"/>
              <a:cs typeface="+mj-cs"/>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3068960"/>
            <a:ext cx="7498080" cy="1143000"/>
          </a:xfrm>
        </p:spPr>
        <p:txBody>
          <a:bodyPr/>
          <a:lstStyle/>
          <a:p>
            <a:r>
              <a:rPr lang="en-US" dirty="0" smtClean="0"/>
              <a:t>Thank you!</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World Wide Web</a:t>
            </a:r>
            <a:endParaRPr lang="en-IN" dirty="0"/>
          </a:p>
        </p:txBody>
      </p:sp>
      <p:sp>
        <p:nvSpPr>
          <p:cNvPr id="3" name="Content Placeholder 2"/>
          <p:cNvSpPr>
            <a:spLocks noGrp="1"/>
          </p:cNvSpPr>
          <p:nvPr>
            <p:ph idx="1"/>
          </p:nvPr>
        </p:nvSpPr>
        <p:spPr>
          <a:xfrm>
            <a:off x="1435608" y="1447800"/>
            <a:ext cx="7498080" cy="4141440"/>
          </a:xfrm>
        </p:spPr>
        <p:txBody>
          <a:bodyPr>
            <a:normAutofit lnSpcReduction="10000"/>
          </a:bodyPr>
          <a:lstStyle/>
          <a:p>
            <a:r>
              <a:rPr lang="en-IN" dirty="0" smtClean="0"/>
              <a:t>Collection of websites</a:t>
            </a:r>
          </a:p>
          <a:p>
            <a:r>
              <a:rPr lang="en-IN" dirty="0" smtClean="0"/>
              <a:t>Also has these</a:t>
            </a:r>
          </a:p>
          <a:p>
            <a:pPr lvl="1"/>
            <a:r>
              <a:rPr lang="en-IN" dirty="0" smtClean="0"/>
              <a:t>Discussions forums</a:t>
            </a:r>
          </a:p>
          <a:p>
            <a:pPr lvl="1"/>
            <a:r>
              <a:rPr lang="en-IN" dirty="0" smtClean="0"/>
              <a:t>Social networks</a:t>
            </a:r>
          </a:p>
          <a:p>
            <a:pPr lvl="1"/>
            <a:r>
              <a:rPr lang="en-IN" dirty="0" smtClean="0"/>
              <a:t>Blogs</a:t>
            </a:r>
          </a:p>
          <a:p>
            <a:pPr lvl="1"/>
            <a:r>
              <a:rPr lang="en-IN" dirty="0" smtClean="0"/>
              <a:t>Microblog</a:t>
            </a:r>
          </a:p>
          <a:p>
            <a:pPr lvl="1"/>
            <a:r>
              <a:rPr lang="en-IN" dirty="0" smtClean="0"/>
              <a:t>Chat</a:t>
            </a:r>
          </a:p>
          <a:p>
            <a:r>
              <a:rPr lang="en-IN" dirty="0" smtClean="0"/>
              <a:t>Source of information</a:t>
            </a:r>
          </a:p>
          <a:p>
            <a:endParaRPr lang="en-IN" dirty="0" smtClean="0"/>
          </a:p>
          <a:p>
            <a:endParaRPr lang="en-IN" dirty="0"/>
          </a:p>
        </p:txBody>
      </p:sp>
    </p:spTree>
    <p:extLst>
      <p:ext uri="{BB962C8B-B14F-4D97-AF65-F5344CB8AC3E}">
        <p14:creationId xmlns:p14="http://schemas.microsoft.com/office/powerpoint/2010/main" val="32299685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ICT for Development areas</a:t>
            </a:r>
            <a:endParaRPr lang="en-IN" dirty="0"/>
          </a:p>
        </p:txBody>
      </p:sp>
      <p:sp>
        <p:nvSpPr>
          <p:cNvPr id="3" name="Content Placeholder 2"/>
          <p:cNvSpPr>
            <a:spLocks noGrp="1"/>
          </p:cNvSpPr>
          <p:nvPr>
            <p:ph idx="1"/>
          </p:nvPr>
        </p:nvSpPr>
        <p:spPr/>
        <p:txBody>
          <a:bodyPr/>
          <a:lstStyle/>
          <a:p>
            <a:r>
              <a:rPr lang="en-IN" dirty="0" smtClean="0"/>
              <a:t>Livelihood</a:t>
            </a:r>
          </a:p>
          <a:p>
            <a:r>
              <a:rPr lang="en-IN" dirty="0" smtClean="0"/>
              <a:t>Education</a:t>
            </a:r>
          </a:p>
          <a:p>
            <a:r>
              <a:rPr lang="en-IN" dirty="0"/>
              <a:t>Health</a:t>
            </a:r>
          </a:p>
          <a:p>
            <a:r>
              <a:rPr lang="en-IN" dirty="0" smtClean="0"/>
              <a:t>Weather </a:t>
            </a:r>
            <a:r>
              <a:rPr lang="en-IN" dirty="0"/>
              <a:t>&amp; </a:t>
            </a:r>
            <a:r>
              <a:rPr lang="en-IN" dirty="0" smtClean="0"/>
              <a:t>Climate</a:t>
            </a:r>
          </a:p>
          <a:p>
            <a:r>
              <a:rPr lang="en-IN" dirty="0" smtClean="0"/>
              <a:t>Agriculture</a:t>
            </a:r>
          </a:p>
          <a:p>
            <a:r>
              <a:rPr lang="en-IN" dirty="0" err="1" smtClean="0"/>
              <a:t>eGovernance</a:t>
            </a:r>
            <a:endParaRPr lang="en-IN" dirty="0"/>
          </a:p>
        </p:txBody>
      </p:sp>
    </p:spTree>
    <p:extLst>
      <p:ext uri="{BB962C8B-B14F-4D97-AF65-F5344CB8AC3E}">
        <p14:creationId xmlns:p14="http://schemas.microsoft.com/office/powerpoint/2010/main" val="2202379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Livelihood</a:t>
            </a:r>
            <a:endParaRPr lang="en-IN" dirty="0"/>
          </a:p>
        </p:txBody>
      </p:sp>
      <p:sp>
        <p:nvSpPr>
          <p:cNvPr id="3" name="Content Placeholder 2"/>
          <p:cNvSpPr>
            <a:spLocks noGrp="1"/>
          </p:cNvSpPr>
          <p:nvPr>
            <p:ph idx="1"/>
          </p:nvPr>
        </p:nvSpPr>
        <p:spPr/>
        <p:txBody>
          <a:bodyPr>
            <a:normAutofit lnSpcReduction="10000"/>
          </a:bodyPr>
          <a:lstStyle/>
          <a:p>
            <a:r>
              <a:rPr lang="en-IN" dirty="0" smtClean="0"/>
              <a:t>Timely dissemination of vital information</a:t>
            </a:r>
          </a:p>
          <a:p>
            <a:pPr lvl="1"/>
            <a:r>
              <a:rPr lang="en-IN" dirty="0" smtClean="0"/>
              <a:t>Latest prices, where to send the produce, </a:t>
            </a:r>
            <a:r>
              <a:rPr lang="en-IN" dirty="0" err="1" smtClean="0"/>
              <a:t>govt</a:t>
            </a:r>
            <a:r>
              <a:rPr lang="en-IN" dirty="0" smtClean="0"/>
              <a:t> schemes,  change in policies, …</a:t>
            </a:r>
          </a:p>
          <a:p>
            <a:r>
              <a:rPr lang="en-IN" dirty="0" smtClean="0"/>
              <a:t>Rural &amp; small enterprises </a:t>
            </a:r>
          </a:p>
          <a:p>
            <a:r>
              <a:rPr lang="en-IN" dirty="0" smtClean="0"/>
              <a:t>Small farmers</a:t>
            </a:r>
          </a:p>
          <a:p>
            <a:r>
              <a:rPr lang="en-IN" dirty="0" smtClean="0"/>
              <a:t>Microfinance</a:t>
            </a:r>
          </a:p>
          <a:p>
            <a:r>
              <a:rPr lang="en-IN" dirty="0"/>
              <a:t>Poverty Reduction through Informal </a:t>
            </a:r>
            <a:r>
              <a:rPr lang="en-IN" dirty="0" smtClean="0"/>
              <a:t>Employment</a:t>
            </a:r>
          </a:p>
          <a:p>
            <a:pPr lvl="1"/>
            <a:r>
              <a:rPr lang="en-IN" dirty="0" smtClean="0"/>
              <a:t>Rural </a:t>
            </a:r>
            <a:r>
              <a:rPr lang="en-IN" dirty="0" err="1" smtClean="0"/>
              <a:t>telecenters</a:t>
            </a:r>
            <a:r>
              <a:rPr lang="en-IN" dirty="0" smtClean="0"/>
              <a:t>, </a:t>
            </a:r>
            <a:r>
              <a:rPr lang="en-IN" dirty="0" err="1" smtClean="0"/>
              <a:t>Nemmadi</a:t>
            </a:r>
            <a:endParaRPr lang="en-IN" dirty="0" smtClean="0"/>
          </a:p>
          <a:p>
            <a:endParaRPr lang="en-IN" dirty="0"/>
          </a:p>
        </p:txBody>
      </p:sp>
    </p:spTree>
    <p:extLst>
      <p:ext uri="{BB962C8B-B14F-4D97-AF65-F5344CB8AC3E}">
        <p14:creationId xmlns:p14="http://schemas.microsoft.com/office/powerpoint/2010/main" val="6826467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Agriculture</a:t>
            </a:r>
            <a:endParaRPr lang="en-IN" dirty="0"/>
          </a:p>
        </p:txBody>
      </p:sp>
      <p:sp>
        <p:nvSpPr>
          <p:cNvPr id="3" name="Content Placeholder 2"/>
          <p:cNvSpPr>
            <a:spLocks noGrp="1"/>
          </p:cNvSpPr>
          <p:nvPr>
            <p:ph idx="1"/>
          </p:nvPr>
        </p:nvSpPr>
        <p:spPr>
          <a:xfrm>
            <a:off x="1435608" y="1447800"/>
            <a:ext cx="7498080" cy="5153046"/>
          </a:xfrm>
        </p:spPr>
        <p:txBody>
          <a:bodyPr/>
          <a:lstStyle/>
          <a:p>
            <a:r>
              <a:rPr lang="en-IN" dirty="0"/>
              <a:t>Timely dissemination of vital information</a:t>
            </a:r>
          </a:p>
          <a:p>
            <a:pPr lvl="1"/>
            <a:r>
              <a:rPr lang="en-IN" dirty="0"/>
              <a:t>Latest prices, where to send the produce, </a:t>
            </a:r>
            <a:r>
              <a:rPr lang="en-IN" dirty="0" err="1"/>
              <a:t>govt</a:t>
            </a:r>
            <a:r>
              <a:rPr lang="en-IN" dirty="0"/>
              <a:t> schemes,  change in policies, …</a:t>
            </a:r>
          </a:p>
          <a:p>
            <a:r>
              <a:rPr lang="en-IN" dirty="0" smtClean="0"/>
              <a:t>Innovations</a:t>
            </a:r>
          </a:p>
          <a:p>
            <a:pPr lvl="1"/>
            <a:r>
              <a:rPr lang="en-IN" dirty="0" smtClean="0"/>
              <a:t>Ex. -remote starting of water pumps </a:t>
            </a:r>
          </a:p>
          <a:p>
            <a:r>
              <a:rPr lang="en-IN" dirty="0" smtClean="0"/>
              <a:t>Expert advice </a:t>
            </a:r>
          </a:p>
          <a:p>
            <a:pPr lvl="1"/>
            <a:r>
              <a:rPr lang="en-IN" dirty="0" smtClean="0"/>
              <a:t>Crop disease identification &amp; solution</a:t>
            </a:r>
          </a:p>
          <a:p>
            <a:r>
              <a:rPr lang="en-IN" dirty="0" smtClean="0"/>
              <a:t>Agricultural value chain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770" y="5589240"/>
            <a:ext cx="7752862" cy="1008112"/>
          </a:xfrm>
          <a:prstGeom prst="rect">
            <a:avLst/>
          </a:prstGeom>
        </p:spPr>
      </p:pic>
    </p:spTree>
    <p:extLst>
      <p:ext uri="{BB962C8B-B14F-4D97-AF65-F5344CB8AC3E}">
        <p14:creationId xmlns:p14="http://schemas.microsoft.com/office/powerpoint/2010/main" val="11086695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7C07D1E-A757-4FA5-A73C-0C1FF1AF03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2190</Words>
  <Application>Microsoft Office PowerPoint</Application>
  <PresentationFormat>On-screen Show (4:3)</PresentationFormat>
  <Paragraphs>714</Paragraphs>
  <Slides>55</Slides>
  <Notes>6</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74" baseType="lpstr">
      <vt:lpstr>ＭＳ Ｐゴシック</vt:lpstr>
      <vt:lpstr>ＭＳ Ｐゴシック</vt:lpstr>
      <vt:lpstr>SimSun</vt:lpstr>
      <vt:lpstr>Arial</vt:lpstr>
      <vt:lpstr>Arial Black</vt:lpstr>
      <vt:lpstr>Arial Narrow</vt:lpstr>
      <vt:lpstr>Calibri</vt:lpstr>
      <vt:lpstr>Century Gothic</vt:lpstr>
      <vt:lpstr>Comic Sans MS</vt:lpstr>
      <vt:lpstr>Gulim</vt:lpstr>
      <vt:lpstr>Lucida Grande</vt:lpstr>
      <vt:lpstr>MetaMediumLF-Roman</vt:lpstr>
      <vt:lpstr>Tahoma</vt:lpstr>
      <vt:lpstr>Wingdings</vt:lpstr>
      <vt:lpstr>Wingdings 2</vt:lpstr>
      <vt:lpstr>Wingdings 3</vt:lpstr>
      <vt:lpstr>Office Theme</vt:lpstr>
      <vt:lpstr>Image</vt:lpstr>
      <vt:lpstr>Photo Editor Photo</vt:lpstr>
      <vt:lpstr>ICT for Development</vt:lpstr>
      <vt:lpstr>ICT4D</vt:lpstr>
      <vt:lpstr>ICT</vt:lpstr>
      <vt:lpstr>Mobile phones and SMS</vt:lpstr>
      <vt:lpstr>Email</vt:lpstr>
      <vt:lpstr>World Wide Web</vt:lpstr>
      <vt:lpstr>ICT for Development areas</vt:lpstr>
      <vt:lpstr>Livelihood</vt:lpstr>
      <vt:lpstr>Agriculture</vt:lpstr>
      <vt:lpstr>Health</vt:lpstr>
      <vt:lpstr>eHealth</vt:lpstr>
      <vt:lpstr>Weather &amp; Climate</vt:lpstr>
      <vt:lpstr>ICT for Education </vt:lpstr>
      <vt:lpstr>Education</vt:lpstr>
      <vt:lpstr>E-Learning</vt:lpstr>
      <vt:lpstr>Using multimedia in Education</vt:lpstr>
      <vt:lpstr>Benefits of E-Learning</vt:lpstr>
      <vt:lpstr>Technology in classroom</vt:lpstr>
      <vt:lpstr>Learning Cycle Structure</vt:lpstr>
      <vt:lpstr>Learning Management System</vt:lpstr>
      <vt:lpstr>ICT Enabled Learning benefits</vt:lpstr>
      <vt:lpstr>PowerPoint Presentation</vt:lpstr>
      <vt:lpstr>eGovernance</vt:lpstr>
      <vt:lpstr>eGovernance examples</vt:lpstr>
      <vt:lpstr>eGovernance benefits</vt:lpstr>
      <vt:lpstr>Challenges</vt:lpstr>
      <vt:lpstr>Questions?</vt:lpstr>
      <vt:lpstr>Megatrends:                       Move to the Next Generation Data Center</vt:lpstr>
      <vt:lpstr>Information Today</vt:lpstr>
      <vt:lpstr>Waves of Information Technology</vt:lpstr>
      <vt:lpstr>What Cloud Computing Needs to Solve:                                       IT Infrastructure is Too Hard to Manage </vt:lpstr>
      <vt:lpstr>Forces driving change</vt:lpstr>
      <vt:lpstr>Build the Bridge to the Private Cloud </vt:lpstr>
      <vt:lpstr>What’s the Promise of Cloud Computing?</vt:lpstr>
      <vt:lpstr>Converged Infrastructure:  A New Way to Deliver IT</vt:lpstr>
      <vt:lpstr>PowerPoint Presentation</vt:lpstr>
      <vt:lpstr>Policy-driven Infrastructure enables Private Cloud</vt:lpstr>
      <vt:lpstr>Security Architecture for the Cloud</vt:lpstr>
      <vt:lpstr>Multi-INT Fusion in an Agile Operation Center Scenario Overview</vt:lpstr>
      <vt:lpstr>Journey to the Cloud</vt:lpstr>
      <vt:lpstr>Architect for the Future</vt:lpstr>
      <vt:lpstr>Conclusion </vt:lpstr>
      <vt:lpstr>PowerPoint Presentation</vt:lpstr>
      <vt:lpstr>The Challenge</vt:lpstr>
      <vt:lpstr>Security: A Core Component of the Cloud</vt:lpstr>
      <vt:lpstr>Provide Cybercrime Intelligence Based on Feeds from the Dark Cloud</vt:lpstr>
      <vt:lpstr>Traditional Computing: The Network Security Perimeter is Aligned with Policy Boundaries</vt:lpstr>
      <vt:lpstr>Adoption of Cloud Computing is Expanding the Enterprise Attack Surface</vt:lpstr>
      <vt:lpstr>Private Clouds demand a Policy-aware  “Trusted Zone” for Data, VMs, and Identities</vt:lpstr>
      <vt:lpstr>Trusted Zones Key Capabilities</vt:lpstr>
      <vt:lpstr>Virtualization Enables More Effective Security by Pushing Enforcement Down the Stack </vt:lpstr>
      <vt:lpstr>Monitoring and Managing Corporate  Policy Compliance</vt:lpstr>
      <vt:lpstr>Securing the Cloud</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2014-01-23T11:36:07Z</dcterms:created>
  <dcterms:modified xsi:type="dcterms:W3CDTF">2021-01-28T14:46:11Z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TC100822959990</vt:lpwstr>
  </property>
</Properties>
</file>